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17"/>
    <a:srgbClr val="FFD96D"/>
    <a:srgbClr val="FFD04B"/>
    <a:srgbClr val="F3A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6395" autoAdjust="0"/>
  </p:normalViewPr>
  <p:slideViewPr>
    <p:cSldViewPr snapToGrid="0" snapToObjects="1">
      <p:cViewPr varScale="1">
        <p:scale>
          <a:sx n="103" d="100"/>
          <a:sy n="103" d="100"/>
        </p:scale>
        <p:origin x="132" y="174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33B1789B-D0E4-4F47-8C64-CCCFE5CB8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BC3239E5-4689-FA43-AAF6-CE4F83EE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&quot;WSU&quot; logo for Wichita State University." title="WSU Logo">
            <a:extLst>
              <a:ext uri="{FF2B5EF4-FFF2-40B4-BE49-F238E27FC236}">
                <a16:creationId xmlns:a16="http://schemas.microsoft.com/office/drawing/2014/main" id="{0747E5A0-53E7-3649-A4F4-D53323CF5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1D9-831F-0B44-B7DF-FF6D86837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7"/>
            <a:ext cx="9144000" cy="231005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Pre-Approval Report in Chrome River</a:t>
            </a:r>
          </a:p>
        </p:txBody>
      </p:sp>
    </p:spTree>
    <p:extLst>
      <p:ext uri="{BB962C8B-B14F-4D97-AF65-F5344CB8AC3E}">
        <p14:creationId xmlns:p14="http://schemas.microsoft.com/office/powerpoint/2010/main" val="28268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Complete Mileage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074" y="1554172"/>
            <a:ext cx="4779818" cy="45266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fields will populate based upon the information entered on the Calculate Mileage page: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Estimated Amount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Save in the upper right-hand corner.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16" y="1429789"/>
            <a:ext cx="4959927" cy="4651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42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Another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The expense is added to the left side of the  Pre-Approval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e254m254\AppData\Local\Temp\SNAGHTMLe263a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52" y="2612001"/>
            <a:ext cx="7666701" cy="32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456016" y="4034544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Hotel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2170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Hotel form is displayed</a:t>
            </a:r>
          </a:p>
          <a:p>
            <a:r>
              <a:rPr lang="en-US" dirty="0"/>
              <a:t>Click the Calculate link in the Allowable Total field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Hotel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9" y="2416001"/>
            <a:ext cx="5200000" cy="244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3385264">
            <a:off x="3642440" y="374749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36" y="2925790"/>
            <a:ext cx="5200000" cy="318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10137450" y="409079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Hotel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4592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Calculate Allowable Total form is used to establish the maximum lodging limit</a:t>
            </a:r>
          </a:p>
          <a:p>
            <a:endParaRPr lang="en-US" dirty="0"/>
          </a:p>
          <a:p>
            <a:r>
              <a:rPr lang="en-US" dirty="0"/>
              <a:t>Complete the following fields:</a:t>
            </a:r>
          </a:p>
          <a:p>
            <a:pPr lvl="1"/>
            <a:r>
              <a:rPr lang="en-US" dirty="0"/>
              <a:t>Departure Date</a:t>
            </a:r>
          </a:p>
          <a:p>
            <a:pPr lvl="1"/>
            <a:r>
              <a:rPr lang="en-US" dirty="0"/>
              <a:t>End Date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Rooms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Click Save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0800000">
            <a:off x="10137450" y="4090794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53" y="1584082"/>
            <a:ext cx="4866667" cy="4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74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1"/>
            <a:ext cx="4847705" cy="4559023"/>
          </a:xfrm>
        </p:spPr>
        <p:txBody>
          <a:bodyPr>
            <a:normAutofit/>
          </a:bodyPr>
          <a:lstStyle/>
          <a:p>
            <a:r>
              <a:rPr lang="en-US" dirty="0"/>
              <a:t>The Allowable Total field is now populated.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amount is calculated as follows: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2" y="2663628"/>
            <a:ext cx="4047619" cy="9523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6958" y="1696918"/>
            <a:ext cx="5048598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maximum reimbursable lodging rates do NOT include taxes and surcharges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allowance for any tips is included within the lodging 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51" y="4566030"/>
            <a:ext cx="1504762" cy="14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27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Hotel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559023"/>
          </a:xfrm>
        </p:spPr>
        <p:txBody>
          <a:bodyPr>
            <a:normAutofit/>
          </a:bodyPr>
          <a:lstStyle/>
          <a:p>
            <a:r>
              <a:rPr lang="en-US" dirty="0"/>
              <a:t>Enter the estimated amount</a:t>
            </a:r>
          </a:p>
          <a:p>
            <a:endParaRPr lang="en-US" dirty="0"/>
          </a:p>
          <a:p>
            <a:r>
              <a:rPr lang="en-US" dirty="0"/>
              <a:t>The Description field is optional</a:t>
            </a:r>
          </a:p>
          <a:p>
            <a:endParaRPr lang="en-US" dirty="0"/>
          </a:p>
          <a:p>
            <a:r>
              <a:rPr lang="en-US" dirty="0"/>
              <a:t>Select the To Be Paid By source</a:t>
            </a:r>
          </a:p>
          <a:p>
            <a:endParaRPr lang="en-US" dirty="0"/>
          </a:p>
          <a:p>
            <a:r>
              <a:rPr lang="en-US" dirty="0"/>
              <a:t>Click Save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82" y="1727047"/>
            <a:ext cx="5171429" cy="40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1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The expense is added to the left side of the  Pre-Approval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e254m254\AppData\Local\Temp\SNAGHTMLea56f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53" y="2723398"/>
            <a:ext cx="7406614" cy="30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807637" y="435874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1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Per Diem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2170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Notice other expense types are displayed in the Meals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Meals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3" y="2466860"/>
            <a:ext cx="5200000" cy="245714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3385264">
            <a:off x="4332396" y="3917919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849" y="2986761"/>
            <a:ext cx="5228571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/>
          </a:bodyPr>
          <a:lstStyle/>
          <a:p>
            <a:r>
              <a:rPr lang="en-US" dirty="0"/>
              <a:t>Select Multiple Day Per Diem 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Multiple Day Per Diem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Per Diem Wizard form is displayed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6" y="2833039"/>
            <a:ext cx="5228571" cy="33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1013730" y="511094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e254m254\AppData\Local\Temp\SNAGHTMLeb533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48" y="2833039"/>
            <a:ext cx="5717669" cy="3177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8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Complete Per Diem Wizard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691609"/>
            <a:ext cx="2409259" cy="44182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the following fields: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Departure Date/Time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End Date/Time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Description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Location</a:t>
            </a:r>
          </a:p>
          <a:p>
            <a:pPr lvl="1"/>
            <a:endParaRPr lang="en-US" dirty="0"/>
          </a:p>
          <a:p>
            <a:r>
              <a:rPr lang="en-US" dirty="0"/>
              <a:t>Click the Add Entries button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Per Diem entries are displayed on the right-hand side of the form.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0" name="Picture 4" descr="C:\Users\e254m254\AppData\Local\Temp\SNAGHTMLebe83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64" y="2917441"/>
            <a:ext cx="5884447" cy="311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49" y="1536294"/>
            <a:ext cx="2735019" cy="456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20732010">
            <a:off x="3171999" y="597360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Wu Shock is going to attend a Mascot Conference.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We will create a Pre-Approval for Wu’s trip.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Trip Details:</a:t>
            </a:r>
          </a:p>
          <a:p>
            <a:pPr lvl="1"/>
            <a:r>
              <a:rPr lang="en-US" dirty="0"/>
              <a:t>Location - Dallas, Texas</a:t>
            </a:r>
          </a:p>
          <a:p>
            <a:pPr lvl="1"/>
            <a:r>
              <a:rPr lang="en-US" dirty="0"/>
              <a:t>Dates – 6/17/2019-6/19/2019</a:t>
            </a:r>
          </a:p>
          <a:p>
            <a:pPr lvl="1"/>
            <a:r>
              <a:rPr lang="en-US" dirty="0"/>
              <a:t>Expenses – </a:t>
            </a:r>
          </a:p>
          <a:p>
            <a:pPr lvl="2"/>
            <a:r>
              <a:rPr lang="en-US" dirty="0"/>
              <a:t>Airfare</a:t>
            </a:r>
          </a:p>
          <a:p>
            <a:pPr lvl="2"/>
            <a:r>
              <a:rPr lang="en-US" dirty="0"/>
              <a:t>Mileage to &amp; from ICT</a:t>
            </a:r>
          </a:p>
          <a:p>
            <a:pPr lvl="2"/>
            <a:r>
              <a:rPr lang="en-US" dirty="0"/>
              <a:t>Hotel</a:t>
            </a:r>
          </a:p>
          <a:p>
            <a:pPr lvl="2"/>
            <a:r>
              <a:rPr lang="en-US" dirty="0"/>
              <a:t>Per Diem</a:t>
            </a:r>
          </a:p>
          <a:p>
            <a:pPr lvl="2"/>
            <a:r>
              <a:rPr lang="en-US" dirty="0"/>
              <a:t>Conference Registration</a:t>
            </a:r>
          </a:p>
        </p:txBody>
      </p:sp>
      <p:pic>
        <p:nvPicPr>
          <p:cNvPr id="1026" name="Picture 2" descr="Image result for &quot;Wusho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61" y="124691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ichita state lug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09" y="2804041"/>
            <a:ext cx="1284867" cy="1284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19800" y="1355583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0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Select Deductibles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04" y="1691608"/>
            <a:ext cx="5428213" cy="4565027"/>
          </a:xfrm>
        </p:spPr>
        <p:txBody>
          <a:bodyPr>
            <a:normAutofit fontScale="92500"/>
          </a:bodyPr>
          <a:lstStyle/>
          <a:p>
            <a:r>
              <a:rPr lang="en-US" dirty="0"/>
              <a:t>Clicking the down arrow next to each entry will open up the Deductibles section.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will be provided a meal as part of the travel event or conference, select the corresponding meals check box</a:t>
            </a:r>
          </a:p>
          <a:p>
            <a:endParaRPr lang="en-US" dirty="0"/>
          </a:p>
          <a:p>
            <a:r>
              <a:rPr lang="en-US" dirty="0"/>
              <a:t>Selecting the check box will reduce the Per Diem amount accordingly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51" y="1691608"/>
            <a:ext cx="4181301" cy="1868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804" y="4018457"/>
            <a:ext cx="4269199" cy="188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20732010">
            <a:off x="7414950" y="494679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732010">
            <a:off x="10930717" y="4346608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Entries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8"/>
            <a:ext cx="4847705" cy="834448"/>
          </a:xfrm>
        </p:spPr>
        <p:txBody>
          <a:bodyPr/>
          <a:lstStyle/>
          <a:p>
            <a:r>
              <a:rPr lang="en-US" dirty="0"/>
              <a:t>Click the Add to Report button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e254m254\AppData\Local\Temp\SNAGHTMLed14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89" y="2532553"/>
            <a:ext cx="6918556" cy="36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10777451" y="5819135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The expenses are added to the left side of the  Pre-Approval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61458" y="442237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e254m254\AppData\Local\Temp\SNAGHTMLed341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3" y="2460568"/>
            <a:ext cx="7748391" cy="37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77844" y="4657896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57500" y="4943301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Add Conference/Registration Expense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1217017"/>
          </a:xfrm>
        </p:spPr>
        <p:txBody>
          <a:bodyPr>
            <a:normAutofit/>
          </a:bodyPr>
          <a:lstStyle/>
          <a:p>
            <a:r>
              <a:rPr lang="en-US" dirty="0"/>
              <a:t>The Conference Registration / Training form is displayed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3647" y="1584082"/>
            <a:ext cx="5232721" cy="954336"/>
          </a:xfrm>
        </p:spPr>
        <p:txBody>
          <a:bodyPr>
            <a:normAutofit/>
          </a:bodyPr>
          <a:lstStyle/>
          <a:p>
            <a:r>
              <a:rPr lang="en-US" dirty="0"/>
              <a:t>Select the Conference Registration / Training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8" y="2665544"/>
            <a:ext cx="5200000" cy="24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3385264">
            <a:off x="5422187" y="4069382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67" y="2665544"/>
            <a:ext cx="5219048" cy="276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8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Add Conference/Registration Expense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8139" y="1584081"/>
            <a:ext cx="4847705" cy="4559023"/>
          </a:xfrm>
        </p:spPr>
        <p:txBody>
          <a:bodyPr>
            <a:normAutofit/>
          </a:bodyPr>
          <a:lstStyle/>
          <a:p>
            <a:r>
              <a:rPr lang="en-US" dirty="0"/>
              <a:t>Enter the estimated amount</a:t>
            </a:r>
          </a:p>
          <a:p>
            <a:endParaRPr lang="en-US" dirty="0"/>
          </a:p>
          <a:p>
            <a:r>
              <a:rPr lang="en-US" dirty="0"/>
              <a:t>The Description field is optional</a:t>
            </a:r>
          </a:p>
          <a:p>
            <a:endParaRPr lang="en-US" dirty="0"/>
          </a:p>
          <a:p>
            <a:r>
              <a:rPr lang="en-US" dirty="0"/>
              <a:t>Select the To Be Paid By source</a:t>
            </a:r>
          </a:p>
          <a:p>
            <a:endParaRPr lang="en-US" dirty="0"/>
          </a:p>
          <a:p>
            <a:r>
              <a:rPr lang="en-US" dirty="0"/>
              <a:t>Click Save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65" y="1691950"/>
            <a:ext cx="5479290" cy="3769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04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The expense is added to the left side of the  Pre-Approval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35" y="2463856"/>
            <a:ext cx="6937011" cy="3658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3381201" y="4882339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8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Submit 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6367"/>
            <a:ext cx="4847705" cy="1723909"/>
          </a:xfrm>
        </p:spPr>
        <p:txBody>
          <a:bodyPr/>
          <a:lstStyle/>
          <a:p>
            <a:r>
              <a:rPr lang="en-US" dirty="0"/>
              <a:t>When you are finished adding expenses to the Pre-Approval, click the Submit button.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34" y="1623306"/>
            <a:ext cx="4205066" cy="457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0800000">
            <a:off x="10139447" y="5888960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Submit 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384201"/>
            <a:ext cx="7288034" cy="33623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Submit Preapproval page will be displayed.  This page also displays a summary of the Pre-Approval information.</a:t>
            </a:r>
          </a:p>
          <a:p>
            <a:endParaRPr lang="en-US" dirty="0"/>
          </a:p>
          <a:p>
            <a:r>
              <a:rPr lang="en-US" dirty="0"/>
              <a:t>Comments and/or attachments can be added to the report at this point.</a:t>
            </a:r>
          </a:p>
          <a:p>
            <a:endParaRPr lang="en-US" dirty="0"/>
          </a:p>
          <a:p>
            <a:r>
              <a:rPr lang="en-US" dirty="0"/>
              <a:t>Click the </a:t>
            </a:r>
            <a:r>
              <a:rPr lang="en-US"/>
              <a:t>Submit button.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09" y="1384201"/>
            <a:ext cx="3017347" cy="4933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18976564">
            <a:off x="11166737" y="201366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91" y="4866646"/>
            <a:ext cx="6523809" cy="13142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737434" y="1836789"/>
            <a:ext cx="2068677" cy="313422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2071972">
            <a:off x="7088738" y="5937523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5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/>
              <a:t>Chrome River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01" y="2772753"/>
            <a:ext cx="5133333" cy="324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426019" y="1689934"/>
            <a:ext cx="3844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Success!!!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99669" y="2772753"/>
            <a:ext cx="3715660" cy="1723909"/>
          </a:xfrm>
        </p:spPr>
        <p:txBody>
          <a:bodyPr/>
          <a:lstStyle/>
          <a:p>
            <a:r>
              <a:rPr lang="en-US" dirty="0"/>
              <a:t>The Pre-Approval has been successfully submitted for approvals.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Pre-Approval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6712390" cy="957262"/>
          </a:xfrm>
        </p:spPr>
        <p:txBody>
          <a:bodyPr>
            <a:normAutofit/>
          </a:bodyPr>
          <a:lstStyle/>
          <a:p>
            <a:r>
              <a:rPr lang="en-US" dirty="0"/>
              <a:t>Click +Create in the upper right corner of the Pre-Approval swim 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161" y="1360111"/>
            <a:ext cx="3209993" cy="48940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38200" y="4884722"/>
            <a:ext cx="75742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header information and click Save in the upper right-hand corner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1D00DA-6552-453E-9FF6-555804AF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90" y="2697230"/>
            <a:ext cx="5000000" cy="13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31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Airfare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4351338"/>
          </a:xfrm>
        </p:spPr>
        <p:txBody>
          <a:bodyPr/>
          <a:lstStyle/>
          <a:p>
            <a:r>
              <a:rPr lang="en-US" dirty="0"/>
              <a:t>Notice other expense types are displayed in the Air Travel drawer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61" y="2377441"/>
            <a:ext cx="4741729" cy="3807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39" y="3007591"/>
            <a:ext cx="4183001" cy="2668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20228602">
            <a:off x="3055463" y="3077516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540731"/>
          </a:xfrm>
        </p:spPr>
        <p:txBody>
          <a:bodyPr/>
          <a:lstStyle/>
          <a:p>
            <a:r>
              <a:rPr lang="en-US" dirty="0"/>
              <a:t>Select the Air Travel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5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Airfare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Airfare tile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5" y="2647437"/>
            <a:ext cx="3518792" cy="2245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20228602">
            <a:off x="861478" y="4094243"/>
            <a:ext cx="481445" cy="21718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39" y="3096012"/>
            <a:ext cx="4546749" cy="3183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183652" y="1779508"/>
            <a:ext cx="493877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fields displayed on the Airfare form and click save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0253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Review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7705" cy="4351338"/>
          </a:xfrm>
        </p:spPr>
        <p:txBody>
          <a:bodyPr/>
          <a:lstStyle/>
          <a:p>
            <a:r>
              <a:rPr lang="en-US" dirty="0"/>
              <a:t>The expense is added to the left side of the  Pre-Approval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e254m254\AppData\Local\Temp\SNAGHTMLa82f9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2709949"/>
            <a:ext cx="7232249" cy="30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99411" y="3832167"/>
            <a:ext cx="598516" cy="21613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Add Mileage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043" y="1584082"/>
            <a:ext cx="4847705" cy="4351338"/>
          </a:xfrm>
        </p:spPr>
        <p:txBody>
          <a:bodyPr/>
          <a:lstStyle/>
          <a:p>
            <a:r>
              <a:rPr lang="en-US" dirty="0"/>
              <a:t>Notice other expense types are displayed in the Ground Transportation drawer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84082"/>
            <a:ext cx="4847705" cy="8515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Select the Ground Transportation tile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43601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78" y="2941927"/>
            <a:ext cx="4282992" cy="2164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 rot="13765791">
            <a:off x="3210598" y="4160103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71" y="2906281"/>
            <a:ext cx="4179346" cy="3371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08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Select Mileage Expense 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361830"/>
          </a:xfrm>
        </p:spPr>
        <p:txBody>
          <a:bodyPr>
            <a:normAutofit/>
          </a:bodyPr>
          <a:lstStyle/>
          <a:p>
            <a:r>
              <a:rPr lang="en-US" dirty="0"/>
              <a:t>Select the Mileage / Private Vehicle tile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1914" y="1536294"/>
            <a:ext cx="59103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Complete the Date and Business Purpose fields displayed on the Mileage form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79" y="2731716"/>
            <a:ext cx="4179346" cy="3371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3765791">
            <a:off x="3058199" y="457574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15" y="2792022"/>
            <a:ext cx="3490192" cy="331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23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1915"/>
            <a:ext cx="8503920" cy="960120"/>
          </a:xfrm>
        </p:spPr>
        <p:txBody>
          <a:bodyPr/>
          <a:lstStyle/>
          <a:p>
            <a:r>
              <a:rPr lang="en-US" dirty="0"/>
              <a:t>Calculate Mileage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977" y="1554172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/>
              <a:t>Select the Calculate Mileage link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52409" y="1429789"/>
            <a:ext cx="8313" cy="4871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9" y="2487930"/>
            <a:ext cx="4209524" cy="4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 rot="13765791">
            <a:off x="5023969" y="2888387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89" y="4446099"/>
            <a:ext cx="4436372" cy="16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55868" y="3328787"/>
            <a:ext cx="4847705" cy="1006148"/>
          </a:xfrm>
        </p:spPr>
        <p:txBody>
          <a:bodyPr>
            <a:normAutofit/>
          </a:bodyPr>
          <a:lstStyle/>
          <a:p>
            <a:r>
              <a:rPr lang="en-US" dirty="0"/>
              <a:t>Enter the beginning and ending destinations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18" y="1393638"/>
            <a:ext cx="2983499" cy="4915618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9383850" y="4254632"/>
            <a:ext cx="2619728" cy="2043520"/>
          </a:xfrm>
        </p:spPr>
        <p:txBody>
          <a:bodyPr>
            <a:normAutofit/>
          </a:bodyPr>
          <a:lstStyle/>
          <a:p>
            <a:r>
              <a:rPr lang="en-US" dirty="0"/>
              <a:t>When finished, click Save Trip in the lower right-hand corner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9152081" y="6062311"/>
            <a:ext cx="407708" cy="2358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WSU_Template_5_Accessible_PPT2019</Template>
  <TotalTime>856</TotalTime>
  <Words>641</Words>
  <Application>Microsoft Office PowerPoint</Application>
  <PresentationFormat>Widescreen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How to create a Pre-Approval Report in Chrome River</vt:lpstr>
      <vt:lpstr>Pre-Approval</vt:lpstr>
      <vt:lpstr>Create Pre-Approval</vt:lpstr>
      <vt:lpstr>Add Airfare</vt:lpstr>
      <vt:lpstr>Add Airfare</vt:lpstr>
      <vt:lpstr>Review Entries</vt:lpstr>
      <vt:lpstr>Add Mileage</vt:lpstr>
      <vt:lpstr>Select Mileage Expense Tile</vt:lpstr>
      <vt:lpstr>Calculate Mileage</vt:lpstr>
      <vt:lpstr>Complete Mileage Form</vt:lpstr>
      <vt:lpstr>Add Another Expense</vt:lpstr>
      <vt:lpstr>Add Hotel Expense</vt:lpstr>
      <vt:lpstr>Add Hotel Expense</vt:lpstr>
      <vt:lpstr>Hotel Expense</vt:lpstr>
      <vt:lpstr>Hotel Expense</vt:lpstr>
      <vt:lpstr>Review Entries</vt:lpstr>
      <vt:lpstr>Add Per Diem Expense</vt:lpstr>
      <vt:lpstr>Select Multiple Day Per Diem Tile</vt:lpstr>
      <vt:lpstr>Complete Per Diem Wizard</vt:lpstr>
      <vt:lpstr>Select Deductibles</vt:lpstr>
      <vt:lpstr>Add Entries to Report</vt:lpstr>
      <vt:lpstr>Review Entries</vt:lpstr>
      <vt:lpstr>Add Conference/Registration Expense</vt:lpstr>
      <vt:lpstr>Add Conference/Registration Expense</vt:lpstr>
      <vt:lpstr>Review Entries</vt:lpstr>
      <vt:lpstr>Submit Pre-Approval</vt:lpstr>
      <vt:lpstr>Submit Pre-Approval</vt:lpstr>
      <vt:lpstr>Chrome River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Kristie</dc:creator>
  <cp:lastModifiedBy>Courtney, Kristie</cp:lastModifiedBy>
  <cp:revision>72</cp:revision>
  <dcterms:created xsi:type="dcterms:W3CDTF">2019-05-19T20:29:56Z</dcterms:created>
  <dcterms:modified xsi:type="dcterms:W3CDTF">2021-09-05T22:19:39Z</dcterms:modified>
</cp:coreProperties>
</file>