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540" r:id="rId2"/>
    <p:sldId id="534" r:id="rId3"/>
    <p:sldId id="527" r:id="rId4"/>
    <p:sldId id="542" r:id="rId5"/>
    <p:sldId id="544" r:id="rId6"/>
    <p:sldId id="545" r:id="rId7"/>
    <p:sldId id="546" r:id="rId8"/>
    <p:sldId id="547" r:id="rId9"/>
    <p:sldId id="548" r:id="rId10"/>
    <p:sldId id="538" r:id="rId11"/>
    <p:sldId id="531" r:id="rId12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FF6600"/>
    <a:srgbClr val="FFFFCC"/>
    <a:srgbClr val="FFCC00"/>
    <a:srgbClr val="FFCC99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9858" autoAdjust="0"/>
  </p:normalViewPr>
  <p:slideViewPr>
    <p:cSldViewPr>
      <p:cViewPr varScale="1">
        <p:scale>
          <a:sx n="115" d="100"/>
          <a:sy n="115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CHP Online Program Student Enrollment</a:t>
            </a:r>
            <a:endParaRPr lang="en-US" dirty="0"/>
          </a:p>
        </c:rich>
      </c:tx>
      <c:layout>
        <c:manualLayout>
          <c:xMode val="edge"/>
          <c:yMode val="edge"/>
          <c:x val="0.14575508530183728"/>
          <c:y val="6.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837106299212593E-2"/>
          <c:y val="0.13779699803149603"/>
          <c:w val="0.90049622703412069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6BB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RN-BSN</c:v>
                </c:pt>
                <c:pt idx="1">
                  <c:v>RDH-BSDH</c:v>
                </c:pt>
                <c:pt idx="2">
                  <c:v>MSN -DNP</c:v>
                </c:pt>
                <c:pt idx="3">
                  <c:v>Aging Studes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117</c:v>
                </c:pt>
                <c:pt idx="1">
                  <c:v>9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2-4BEC-A77C-FAE262444B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RN-BSN</c:v>
                </c:pt>
                <c:pt idx="1">
                  <c:v>RDH-BSDH</c:v>
                </c:pt>
                <c:pt idx="2">
                  <c:v>MSN -DNP</c:v>
                </c:pt>
                <c:pt idx="3">
                  <c:v>Aging Studes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130</c:v>
                </c:pt>
                <c:pt idx="1">
                  <c:v>36</c:v>
                </c:pt>
                <c:pt idx="2">
                  <c:v>16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2-4BEC-A77C-FAE262444B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Target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RN-BSN</c:v>
                </c:pt>
                <c:pt idx="1">
                  <c:v>RDH-BSDH</c:v>
                </c:pt>
                <c:pt idx="2">
                  <c:v>MSN -DNP</c:v>
                </c:pt>
                <c:pt idx="3">
                  <c:v>Aging Studes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143</c:v>
                </c:pt>
                <c:pt idx="1">
                  <c:v>40</c:v>
                </c:pt>
                <c:pt idx="2">
                  <c:v>18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2-4BEC-A77C-FAE262444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48848"/>
        <c:axId val="228449240"/>
      </c:barChart>
      <c:catAx>
        <c:axId val="22844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449240"/>
        <c:crosses val="autoZero"/>
        <c:auto val="1"/>
        <c:lblAlgn val="ctr"/>
        <c:lblOffset val="100"/>
        <c:noMultiLvlLbl val="0"/>
      </c:catAx>
      <c:valAx>
        <c:axId val="22844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44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ECB27-1529-4EF7-900F-A0DF952940E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BE054-3CE0-4AF7-9A9B-3E4D0392B348}">
      <dgm:prSet phldrT="[Text]" custT="1"/>
      <dgm:spPr/>
      <dgm:t>
        <a:bodyPr/>
        <a:lstStyle/>
        <a:p>
          <a:r>
            <a:rPr lang="en-US" sz="2000" b="1" dirty="0" smtClean="0"/>
            <a:t>Assessment</a:t>
          </a:r>
          <a:endParaRPr lang="en-US" sz="2000" b="1" dirty="0"/>
        </a:p>
      </dgm:t>
    </dgm:pt>
    <dgm:pt modelId="{ABFB893E-5519-40D9-9B7F-76885AEC9076}" type="parTrans" cxnId="{7268274F-2332-4BBD-9E90-4CE8A241BC23}">
      <dgm:prSet/>
      <dgm:spPr/>
      <dgm:t>
        <a:bodyPr/>
        <a:lstStyle/>
        <a:p>
          <a:endParaRPr lang="en-US"/>
        </a:p>
      </dgm:t>
    </dgm:pt>
    <dgm:pt modelId="{8B6CBF3F-9824-4D9B-9C9F-2E8BF2ECDF27}" type="sibTrans" cxnId="{7268274F-2332-4BBD-9E90-4CE8A241BC2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ln w="57150">
          <a:solidFill>
            <a:srgbClr val="F6BB00"/>
          </a:solidFill>
        </a:ln>
      </dgm:spPr>
      <dgm:t>
        <a:bodyPr/>
        <a:lstStyle/>
        <a:p>
          <a:endParaRPr lang="en-US"/>
        </a:p>
      </dgm:t>
    </dgm:pt>
    <dgm:pt modelId="{388F97CB-43BD-47D1-BE75-F6FF128C88F5}">
      <dgm:prSet phldrT="[Text]" custT="1"/>
      <dgm:spPr/>
      <dgm:t>
        <a:bodyPr/>
        <a:lstStyle/>
        <a:p>
          <a:r>
            <a:rPr lang="en-US" sz="2000" b="1" dirty="0" smtClean="0"/>
            <a:t>Planning</a:t>
          </a:r>
          <a:endParaRPr lang="en-US" sz="2000" b="1" dirty="0"/>
        </a:p>
      </dgm:t>
    </dgm:pt>
    <dgm:pt modelId="{99237B95-A143-4E24-98E6-26113AA12D07}" type="parTrans" cxnId="{4E0DC0B2-95A7-4BD9-8E3D-46DE8EA0A93E}">
      <dgm:prSet/>
      <dgm:spPr/>
      <dgm:t>
        <a:bodyPr/>
        <a:lstStyle/>
        <a:p>
          <a:endParaRPr lang="en-US"/>
        </a:p>
      </dgm:t>
    </dgm:pt>
    <dgm:pt modelId="{9126F7C3-2BA1-4C46-81AB-53982BFB3672}" type="sibTrans" cxnId="{4E0DC0B2-95A7-4BD9-8E3D-46DE8EA0A93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ln w="57150">
          <a:solidFill>
            <a:srgbClr val="F6BB00"/>
          </a:solidFill>
        </a:ln>
      </dgm:spPr>
      <dgm:t>
        <a:bodyPr/>
        <a:lstStyle/>
        <a:p>
          <a:endParaRPr lang="en-US"/>
        </a:p>
      </dgm:t>
    </dgm:pt>
    <dgm:pt modelId="{3F2A02F4-409A-4D73-91BD-FD6E1A38E182}">
      <dgm:prSet phldrT="[Text]" custT="1"/>
      <dgm:spPr/>
      <dgm:t>
        <a:bodyPr/>
        <a:lstStyle/>
        <a:p>
          <a:r>
            <a:rPr lang="en-US" sz="2000" b="1" dirty="0" smtClean="0"/>
            <a:t>Implementation</a:t>
          </a:r>
          <a:endParaRPr lang="en-US" sz="2000" b="1" dirty="0"/>
        </a:p>
      </dgm:t>
    </dgm:pt>
    <dgm:pt modelId="{3AEB4165-4A63-4230-812F-F365EDDA38F7}" type="parTrans" cxnId="{692B0DFD-E333-4D00-922D-59F7BB3DA621}">
      <dgm:prSet/>
      <dgm:spPr/>
      <dgm:t>
        <a:bodyPr/>
        <a:lstStyle/>
        <a:p>
          <a:endParaRPr lang="en-US"/>
        </a:p>
      </dgm:t>
    </dgm:pt>
    <dgm:pt modelId="{D9DC4ECF-3E8A-4D3F-83C9-EEE366097C8D}" type="sibTrans" cxnId="{692B0DFD-E333-4D00-922D-59F7BB3DA62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ln w="57150">
          <a:solidFill>
            <a:srgbClr val="F6BB00"/>
          </a:solidFill>
        </a:ln>
      </dgm:spPr>
      <dgm:t>
        <a:bodyPr/>
        <a:lstStyle/>
        <a:p>
          <a:endParaRPr lang="en-US"/>
        </a:p>
      </dgm:t>
    </dgm:pt>
    <dgm:pt modelId="{A98047D2-7DC9-4932-8A6F-A010B0CE10B8}">
      <dgm:prSet phldrT="[Text]" custT="1"/>
      <dgm:spPr/>
      <dgm:t>
        <a:bodyPr/>
        <a:lstStyle/>
        <a:p>
          <a:r>
            <a:rPr lang="en-US" sz="2000" b="1" dirty="0" smtClean="0"/>
            <a:t>Evaluation</a:t>
          </a:r>
          <a:endParaRPr lang="en-US" sz="2000" b="1" dirty="0"/>
        </a:p>
      </dgm:t>
    </dgm:pt>
    <dgm:pt modelId="{42911986-7323-4BC3-864A-859E227C2EC2}" type="parTrans" cxnId="{99CF9CCF-35B2-4288-94E4-892119F4DDAE}">
      <dgm:prSet/>
      <dgm:spPr/>
      <dgm:t>
        <a:bodyPr/>
        <a:lstStyle/>
        <a:p>
          <a:endParaRPr lang="en-US"/>
        </a:p>
      </dgm:t>
    </dgm:pt>
    <dgm:pt modelId="{B854DBBA-2098-49D1-A342-FC6DC9DC839D}" type="sibTrans" cxnId="{99CF9CCF-35B2-4288-94E4-892119F4DDA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C000"/>
        </a:solidFill>
        <a:ln w="57150">
          <a:solidFill>
            <a:srgbClr val="F6BB00"/>
          </a:solidFill>
        </a:ln>
      </dgm:spPr>
      <dgm:t>
        <a:bodyPr/>
        <a:lstStyle/>
        <a:p>
          <a:endParaRPr lang="en-US"/>
        </a:p>
      </dgm:t>
    </dgm:pt>
    <dgm:pt modelId="{BD2715F7-E201-4919-AB00-DC740E7E4576}" type="pres">
      <dgm:prSet presAssocID="{E52ECB27-1529-4EF7-900F-A0DF952940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8812AD-C227-4681-80AB-16FBF803C758}" type="pres">
      <dgm:prSet presAssocID="{FF3BE054-3CE0-4AF7-9A9B-3E4D0392B348}" presName="dummy" presStyleCnt="0"/>
      <dgm:spPr/>
    </dgm:pt>
    <dgm:pt modelId="{FD6EF641-AF30-4815-9744-E35E8392EFE6}" type="pres">
      <dgm:prSet presAssocID="{FF3BE054-3CE0-4AF7-9A9B-3E4D0392B348}" presName="node" presStyleLbl="revTx" presStyleIdx="0" presStyleCnt="4" custScaleX="120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E34A3-1EE9-421E-93D2-3DEDF211357D}" type="pres">
      <dgm:prSet presAssocID="{8B6CBF3F-9824-4D9B-9C9F-2E8BF2ECDF27}" presName="sibTrans" presStyleLbl="node1" presStyleIdx="0" presStyleCnt="4" custScaleX="176449" custLinFactNeighborX="-22056" custLinFactNeighborY="10"/>
      <dgm:spPr/>
      <dgm:t>
        <a:bodyPr/>
        <a:lstStyle/>
        <a:p>
          <a:endParaRPr lang="en-US"/>
        </a:p>
      </dgm:t>
    </dgm:pt>
    <dgm:pt modelId="{723CABA2-BEE7-44E0-A8DC-5E40E408AEEF}" type="pres">
      <dgm:prSet presAssocID="{388F97CB-43BD-47D1-BE75-F6FF128C88F5}" presName="dummy" presStyleCnt="0"/>
      <dgm:spPr/>
    </dgm:pt>
    <dgm:pt modelId="{76DB04FD-7439-4E6F-911E-8CE8D7E2BB91}" type="pres">
      <dgm:prSet presAssocID="{388F97CB-43BD-47D1-BE75-F6FF128C88F5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C755A-A5F2-4358-9F9F-CE3F855D8A9A}" type="pres">
      <dgm:prSet presAssocID="{9126F7C3-2BA1-4C46-81AB-53982BFB3672}" presName="sibTrans" presStyleLbl="node1" presStyleIdx="1" presStyleCnt="4"/>
      <dgm:spPr/>
      <dgm:t>
        <a:bodyPr/>
        <a:lstStyle/>
        <a:p>
          <a:endParaRPr lang="en-US"/>
        </a:p>
      </dgm:t>
    </dgm:pt>
    <dgm:pt modelId="{083FDC5E-8122-4066-B8FA-0AF7C333FB2F}" type="pres">
      <dgm:prSet presAssocID="{3F2A02F4-409A-4D73-91BD-FD6E1A38E182}" presName="dummy" presStyleCnt="0"/>
      <dgm:spPr/>
    </dgm:pt>
    <dgm:pt modelId="{1B25F1FC-DE03-4E46-8E70-D12670658B17}" type="pres">
      <dgm:prSet presAssocID="{3F2A02F4-409A-4D73-91BD-FD6E1A38E182}" presName="node" presStyleLbl="revTx" presStyleIdx="2" presStyleCnt="4" custScaleX="144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C2DA6-F32D-4B89-A050-B654DC608DD7}" type="pres">
      <dgm:prSet presAssocID="{D9DC4ECF-3E8A-4D3F-83C9-EEE366097C8D}" presName="sibTrans" presStyleLbl="node1" presStyleIdx="2" presStyleCnt="4" custScaleX="99794"/>
      <dgm:spPr/>
      <dgm:t>
        <a:bodyPr/>
        <a:lstStyle/>
        <a:p>
          <a:endParaRPr lang="en-US"/>
        </a:p>
      </dgm:t>
    </dgm:pt>
    <dgm:pt modelId="{7563D368-FA01-4B00-AD1F-7961F4F540F0}" type="pres">
      <dgm:prSet presAssocID="{A98047D2-7DC9-4932-8A6F-A010B0CE10B8}" presName="dummy" presStyleCnt="0"/>
      <dgm:spPr/>
    </dgm:pt>
    <dgm:pt modelId="{7B77F1B7-A8C8-4B98-A8B7-18C0872FE556}" type="pres">
      <dgm:prSet presAssocID="{A98047D2-7DC9-4932-8A6F-A010B0CE10B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02145-0FA9-452A-AB16-2CB6EE2180B4}" type="pres">
      <dgm:prSet presAssocID="{B854DBBA-2098-49D1-A342-FC6DC9DC839D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FE1F8090-C2E1-4F72-94B5-DF325CEBF48E}" type="presOf" srcId="{E52ECB27-1529-4EF7-900F-A0DF952940EE}" destId="{BD2715F7-E201-4919-AB00-DC740E7E4576}" srcOrd="0" destOrd="0" presId="urn:microsoft.com/office/officeart/2005/8/layout/cycle1"/>
    <dgm:cxn modelId="{C4230A4A-0B5C-43DE-9C5A-970DCE7E93F3}" type="presOf" srcId="{9126F7C3-2BA1-4C46-81AB-53982BFB3672}" destId="{4EBC755A-A5F2-4358-9F9F-CE3F855D8A9A}" srcOrd="0" destOrd="0" presId="urn:microsoft.com/office/officeart/2005/8/layout/cycle1"/>
    <dgm:cxn modelId="{303FF516-B2D9-46A9-831B-770E895FD7BA}" type="presOf" srcId="{8B6CBF3F-9824-4D9B-9C9F-2E8BF2ECDF27}" destId="{4A1E34A3-1EE9-421E-93D2-3DEDF211357D}" srcOrd="0" destOrd="0" presId="urn:microsoft.com/office/officeart/2005/8/layout/cycle1"/>
    <dgm:cxn modelId="{4388BFD2-FD65-4E6E-8C1C-EA437A0B484F}" type="presOf" srcId="{3F2A02F4-409A-4D73-91BD-FD6E1A38E182}" destId="{1B25F1FC-DE03-4E46-8E70-D12670658B17}" srcOrd="0" destOrd="0" presId="urn:microsoft.com/office/officeart/2005/8/layout/cycle1"/>
    <dgm:cxn modelId="{99CF9CCF-35B2-4288-94E4-892119F4DDAE}" srcId="{E52ECB27-1529-4EF7-900F-A0DF952940EE}" destId="{A98047D2-7DC9-4932-8A6F-A010B0CE10B8}" srcOrd="3" destOrd="0" parTransId="{42911986-7323-4BC3-864A-859E227C2EC2}" sibTransId="{B854DBBA-2098-49D1-A342-FC6DC9DC839D}"/>
    <dgm:cxn modelId="{45BB7460-158B-49A0-B1F0-9DABE892C4D5}" type="presOf" srcId="{D9DC4ECF-3E8A-4D3F-83C9-EEE366097C8D}" destId="{E9BC2DA6-F32D-4B89-A050-B654DC608DD7}" srcOrd="0" destOrd="0" presId="urn:microsoft.com/office/officeart/2005/8/layout/cycle1"/>
    <dgm:cxn modelId="{7268274F-2332-4BBD-9E90-4CE8A241BC23}" srcId="{E52ECB27-1529-4EF7-900F-A0DF952940EE}" destId="{FF3BE054-3CE0-4AF7-9A9B-3E4D0392B348}" srcOrd="0" destOrd="0" parTransId="{ABFB893E-5519-40D9-9B7F-76885AEC9076}" sibTransId="{8B6CBF3F-9824-4D9B-9C9F-2E8BF2ECDF27}"/>
    <dgm:cxn modelId="{F35BC8EF-F025-4A15-9D75-7492F1B7AE7A}" type="presOf" srcId="{FF3BE054-3CE0-4AF7-9A9B-3E4D0392B348}" destId="{FD6EF641-AF30-4815-9744-E35E8392EFE6}" srcOrd="0" destOrd="0" presId="urn:microsoft.com/office/officeart/2005/8/layout/cycle1"/>
    <dgm:cxn modelId="{D9D6E74E-34F1-4FEC-828F-82B59673E7CF}" type="presOf" srcId="{A98047D2-7DC9-4932-8A6F-A010B0CE10B8}" destId="{7B77F1B7-A8C8-4B98-A8B7-18C0872FE556}" srcOrd="0" destOrd="0" presId="urn:microsoft.com/office/officeart/2005/8/layout/cycle1"/>
    <dgm:cxn modelId="{692B0DFD-E333-4D00-922D-59F7BB3DA621}" srcId="{E52ECB27-1529-4EF7-900F-A0DF952940EE}" destId="{3F2A02F4-409A-4D73-91BD-FD6E1A38E182}" srcOrd="2" destOrd="0" parTransId="{3AEB4165-4A63-4230-812F-F365EDDA38F7}" sibTransId="{D9DC4ECF-3E8A-4D3F-83C9-EEE366097C8D}"/>
    <dgm:cxn modelId="{4E0DC0B2-95A7-4BD9-8E3D-46DE8EA0A93E}" srcId="{E52ECB27-1529-4EF7-900F-A0DF952940EE}" destId="{388F97CB-43BD-47D1-BE75-F6FF128C88F5}" srcOrd="1" destOrd="0" parTransId="{99237B95-A143-4E24-98E6-26113AA12D07}" sibTransId="{9126F7C3-2BA1-4C46-81AB-53982BFB3672}"/>
    <dgm:cxn modelId="{CC943EAC-35F4-4846-99D4-D96FC0E3ED9A}" type="presOf" srcId="{388F97CB-43BD-47D1-BE75-F6FF128C88F5}" destId="{76DB04FD-7439-4E6F-911E-8CE8D7E2BB91}" srcOrd="0" destOrd="0" presId="urn:microsoft.com/office/officeart/2005/8/layout/cycle1"/>
    <dgm:cxn modelId="{3D2636B9-2A5A-4AF1-9754-9BFE362EEC40}" type="presOf" srcId="{B854DBBA-2098-49D1-A342-FC6DC9DC839D}" destId="{FFA02145-0FA9-452A-AB16-2CB6EE2180B4}" srcOrd="0" destOrd="0" presId="urn:microsoft.com/office/officeart/2005/8/layout/cycle1"/>
    <dgm:cxn modelId="{597A0834-08EB-46D5-8C22-4F84624C4CAE}" type="presParOf" srcId="{BD2715F7-E201-4919-AB00-DC740E7E4576}" destId="{618812AD-C227-4681-80AB-16FBF803C758}" srcOrd="0" destOrd="0" presId="urn:microsoft.com/office/officeart/2005/8/layout/cycle1"/>
    <dgm:cxn modelId="{542CDA59-AD93-4B07-BD58-1D33539EF4E2}" type="presParOf" srcId="{BD2715F7-E201-4919-AB00-DC740E7E4576}" destId="{FD6EF641-AF30-4815-9744-E35E8392EFE6}" srcOrd="1" destOrd="0" presId="urn:microsoft.com/office/officeart/2005/8/layout/cycle1"/>
    <dgm:cxn modelId="{04DC91CD-4685-457A-94A2-4BC9AE940E2C}" type="presParOf" srcId="{BD2715F7-E201-4919-AB00-DC740E7E4576}" destId="{4A1E34A3-1EE9-421E-93D2-3DEDF211357D}" srcOrd="2" destOrd="0" presId="urn:microsoft.com/office/officeart/2005/8/layout/cycle1"/>
    <dgm:cxn modelId="{3E297C2F-DEB8-4E19-A493-ED3F0D604D9F}" type="presParOf" srcId="{BD2715F7-E201-4919-AB00-DC740E7E4576}" destId="{723CABA2-BEE7-44E0-A8DC-5E40E408AEEF}" srcOrd="3" destOrd="0" presId="urn:microsoft.com/office/officeart/2005/8/layout/cycle1"/>
    <dgm:cxn modelId="{0C25090C-A867-4EC8-9682-D851DE672782}" type="presParOf" srcId="{BD2715F7-E201-4919-AB00-DC740E7E4576}" destId="{76DB04FD-7439-4E6F-911E-8CE8D7E2BB91}" srcOrd="4" destOrd="0" presId="urn:microsoft.com/office/officeart/2005/8/layout/cycle1"/>
    <dgm:cxn modelId="{8BFF6F50-90FA-4496-83D4-C77ED497C854}" type="presParOf" srcId="{BD2715F7-E201-4919-AB00-DC740E7E4576}" destId="{4EBC755A-A5F2-4358-9F9F-CE3F855D8A9A}" srcOrd="5" destOrd="0" presId="urn:microsoft.com/office/officeart/2005/8/layout/cycle1"/>
    <dgm:cxn modelId="{4F18B6F9-F7C2-45CD-8531-A7DBFBD91389}" type="presParOf" srcId="{BD2715F7-E201-4919-AB00-DC740E7E4576}" destId="{083FDC5E-8122-4066-B8FA-0AF7C333FB2F}" srcOrd="6" destOrd="0" presId="urn:microsoft.com/office/officeart/2005/8/layout/cycle1"/>
    <dgm:cxn modelId="{CDBCB818-1B7D-429D-A902-5670C3CA14B4}" type="presParOf" srcId="{BD2715F7-E201-4919-AB00-DC740E7E4576}" destId="{1B25F1FC-DE03-4E46-8E70-D12670658B17}" srcOrd="7" destOrd="0" presId="urn:microsoft.com/office/officeart/2005/8/layout/cycle1"/>
    <dgm:cxn modelId="{00C59E3A-534A-4B8A-87B2-680B9306E0BE}" type="presParOf" srcId="{BD2715F7-E201-4919-AB00-DC740E7E4576}" destId="{E9BC2DA6-F32D-4B89-A050-B654DC608DD7}" srcOrd="8" destOrd="0" presId="urn:microsoft.com/office/officeart/2005/8/layout/cycle1"/>
    <dgm:cxn modelId="{44C6777A-71BC-4DF2-936B-50EF4B2B1AAD}" type="presParOf" srcId="{BD2715F7-E201-4919-AB00-DC740E7E4576}" destId="{7563D368-FA01-4B00-AD1F-7961F4F540F0}" srcOrd="9" destOrd="0" presId="urn:microsoft.com/office/officeart/2005/8/layout/cycle1"/>
    <dgm:cxn modelId="{B79E349F-A420-48E1-8DC0-139A2D4A1C87}" type="presParOf" srcId="{BD2715F7-E201-4919-AB00-DC740E7E4576}" destId="{7B77F1B7-A8C8-4B98-A8B7-18C0872FE556}" srcOrd="10" destOrd="0" presId="urn:microsoft.com/office/officeart/2005/8/layout/cycle1"/>
    <dgm:cxn modelId="{C40424B8-42B9-4F3C-9730-D002546729C0}" type="presParOf" srcId="{BD2715F7-E201-4919-AB00-DC740E7E4576}" destId="{FFA02145-0FA9-452A-AB16-2CB6EE2180B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F641-AF30-4815-9744-E35E8392EFE6}">
      <dsp:nvSpPr>
        <dsp:cNvPr id="0" name=""/>
        <dsp:cNvSpPr/>
      </dsp:nvSpPr>
      <dsp:spPr>
        <a:xfrm>
          <a:off x="4840462" y="101778"/>
          <a:ext cx="1969889" cy="162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Assessment</a:t>
          </a:r>
          <a:endParaRPr lang="en-US" sz="2000" b="1" kern="1200" dirty="0"/>
        </a:p>
      </dsp:txBody>
      <dsp:txXfrm>
        <a:off x="4840462" y="101778"/>
        <a:ext cx="1969889" cy="1628775"/>
      </dsp:txXfrm>
    </dsp:sp>
    <dsp:sp modelId="{4A1E34A3-1EE9-421E-93D2-3DEDF211357D}">
      <dsp:nvSpPr>
        <dsp:cNvPr id="0" name=""/>
        <dsp:cNvSpPr/>
      </dsp:nvSpPr>
      <dsp:spPr>
        <a:xfrm>
          <a:off x="-638246" y="-1103"/>
          <a:ext cx="8125989" cy="4605290"/>
        </a:xfrm>
        <a:prstGeom prst="circularArrow">
          <a:avLst>
            <a:gd name="adj1" fmla="val 6897"/>
            <a:gd name="adj2" fmla="val 464923"/>
            <a:gd name="adj3" fmla="val 551221"/>
            <a:gd name="adj4" fmla="val 20583856"/>
            <a:gd name="adj5" fmla="val 8046"/>
          </a:avLst>
        </a:prstGeom>
        <a:solidFill>
          <a:srgbClr val="FFC000"/>
        </a:solidFill>
        <a:ln w="57150" cap="flat" cmpd="sng" algn="ctr">
          <a:solidFill>
            <a:srgbClr val="F6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76DB04FD-7439-4E6F-911E-8CE8D7E2BB91}">
      <dsp:nvSpPr>
        <dsp:cNvPr id="0" name=""/>
        <dsp:cNvSpPr/>
      </dsp:nvSpPr>
      <dsp:spPr>
        <a:xfrm>
          <a:off x="5011019" y="2871609"/>
          <a:ext cx="1628775" cy="162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Planning</a:t>
          </a:r>
          <a:endParaRPr lang="en-US" sz="2000" b="1" kern="1200" dirty="0"/>
        </a:p>
      </dsp:txBody>
      <dsp:txXfrm>
        <a:off x="5011019" y="2871609"/>
        <a:ext cx="1628775" cy="1628775"/>
      </dsp:txXfrm>
    </dsp:sp>
    <dsp:sp modelId="{4EBC755A-A5F2-4358-9F9F-CE3F855D8A9A}">
      <dsp:nvSpPr>
        <dsp:cNvPr id="0" name=""/>
        <dsp:cNvSpPr/>
      </dsp:nvSpPr>
      <dsp:spPr>
        <a:xfrm>
          <a:off x="2137845" y="-1563"/>
          <a:ext cx="4605290" cy="4605290"/>
        </a:xfrm>
        <a:prstGeom prst="circularArrow">
          <a:avLst>
            <a:gd name="adj1" fmla="val 6897"/>
            <a:gd name="adj2" fmla="val 464923"/>
            <a:gd name="adj3" fmla="val 5296952"/>
            <a:gd name="adj4" fmla="val 4383856"/>
            <a:gd name="adj5" fmla="val 8046"/>
          </a:avLst>
        </a:prstGeom>
        <a:solidFill>
          <a:srgbClr val="FFC000"/>
        </a:solidFill>
        <a:ln w="57150" cap="flat" cmpd="sng" algn="ctr">
          <a:solidFill>
            <a:srgbClr val="F6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1B25F1FC-DE03-4E46-8E70-D12670658B17}">
      <dsp:nvSpPr>
        <dsp:cNvPr id="0" name=""/>
        <dsp:cNvSpPr/>
      </dsp:nvSpPr>
      <dsp:spPr>
        <a:xfrm>
          <a:off x="1876448" y="2871609"/>
          <a:ext cx="2358254" cy="1628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Implementation</a:t>
          </a:r>
          <a:endParaRPr lang="en-US" sz="2000" b="1" kern="1200" dirty="0"/>
        </a:p>
      </dsp:txBody>
      <dsp:txXfrm>
        <a:off x="1876448" y="2871609"/>
        <a:ext cx="2358254" cy="1628774"/>
      </dsp:txXfrm>
    </dsp:sp>
    <dsp:sp modelId="{E9BC2DA6-F32D-4B89-A050-B654DC608DD7}">
      <dsp:nvSpPr>
        <dsp:cNvPr id="0" name=""/>
        <dsp:cNvSpPr/>
      </dsp:nvSpPr>
      <dsp:spPr>
        <a:xfrm>
          <a:off x="2142589" y="-1563"/>
          <a:ext cx="4595803" cy="4605290"/>
        </a:xfrm>
        <a:prstGeom prst="circularArrow">
          <a:avLst>
            <a:gd name="adj1" fmla="val 6897"/>
            <a:gd name="adj2" fmla="val 464923"/>
            <a:gd name="adj3" fmla="val 11351221"/>
            <a:gd name="adj4" fmla="val 9783856"/>
            <a:gd name="adj5" fmla="val 8046"/>
          </a:avLst>
        </a:prstGeom>
        <a:solidFill>
          <a:srgbClr val="FFC000"/>
        </a:solidFill>
        <a:ln w="57150" cap="flat" cmpd="sng" algn="ctr">
          <a:solidFill>
            <a:srgbClr val="F6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7B77F1B7-A8C8-4B98-A8B7-18C0872FE556}">
      <dsp:nvSpPr>
        <dsp:cNvPr id="0" name=""/>
        <dsp:cNvSpPr/>
      </dsp:nvSpPr>
      <dsp:spPr>
        <a:xfrm>
          <a:off x="2241187" y="101778"/>
          <a:ext cx="1628775" cy="162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Evaluation</a:t>
          </a:r>
          <a:endParaRPr lang="en-US" sz="2000" b="1" kern="1200" dirty="0"/>
        </a:p>
      </dsp:txBody>
      <dsp:txXfrm>
        <a:off x="2241187" y="101778"/>
        <a:ext cx="1628775" cy="1628775"/>
      </dsp:txXfrm>
    </dsp:sp>
    <dsp:sp modelId="{FFA02145-0FA9-452A-AB16-2CB6EE2180B4}">
      <dsp:nvSpPr>
        <dsp:cNvPr id="0" name=""/>
        <dsp:cNvSpPr/>
      </dsp:nvSpPr>
      <dsp:spPr>
        <a:xfrm>
          <a:off x="2137845" y="-1563"/>
          <a:ext cx="4605290" cy="4605290"/>
        </a:xfrm>
        <a:prstGeom prst="circularArrow">
          <a:avLst>
            <a:gd name="adj1" fmla="val 6897"/>
            <a:gd name="adj2" fmla="val 464923"/>
            <a:gd name="adj3" fmla="val 16442094"/>
            <a:gd name="adj4" fmla="val 15183856"/>
            <a:gd name="adj5" fmla="val 8046"/>
          </a:avLst>
        </a:prstGeom>
        <a:solidFill>
          <a:srgbClr val="FFC000"/>
        </a:solidFill>
        <a:ln w="57150" cap="flat" cmpd="sng" algn="ctr">
          <a:solidFill>
            <a:srgbClr val="F6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>
            <a:lvl1pPr defTabSz="9288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>
            <a:lvl1pPr algn="r" defTabSz="9288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6532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b" anchorCtr="0" compatLnSpc="1">
            <a:prstTxWarp prst="textNoShape">
              <a:avLst/>
            </a:prstTxWarp>
          </a:bodyPr>
          <a:lstStyle>
            <a:lvl1pPr defTabSz="9288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06532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b" anchorCtr="0" compatLnSpc="1">
            <a:prstTxWarp prst="textNoShape">
              <a:avLst/>
            </a:prstTxWarp>
          </a:bodyPr>
          <a:lstStyle>
            <a:lvl1pPr algn="r" defTabSz="928891">
              <a:defRPr sz="1300"/>
            </a:lvl1pPr>
          </a:lstStyle>
          <a:p>
            <a:pPr>
              <a:defRPr/>
            </a:pPr>
            <a:fld id="{11158EF8-0982-4519-B42E-5426603BC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>
            <a:lvl1pPr defTabSz="9288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348" y="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>
            <a:lvl1pPr algn="r" defTabSz="9288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04" y="4404034"/>
            <a:ext cx="5587393" cy="417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6532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b" anchorCtr="0" compatLnSpc="1">
            <a:prstTxWarp prst="textNoShape">
              <a:avLst/>
            </a:prstTxWarp>
          </a:bodyPr>
          <a:lstStyle>
            <a:lvl1pPr defTabSz="92889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348" y="8806532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2" tIns="46436" rIns="92872" bIns="46436" numCol="1" anchor="b" anchorCtr="0" compatLnSpc="1">
            <a:prstTxWarp prst="textNoShape">
              <a:avLst/>
            </a:prstTxWarp>
          </a:bodyPr>
          <a:lstStyle>
            <a:lvl1pPr algn="r" defTabSz="928891">
              <a:defRPr sz="1300"/>
            </a:lvl1pPr>
          </a:lstStyle>
          <a:p>
            <a:pPr>
              <a:defRPr/>
            </a:pPr>
            <a:fld id="{56782952-9C93-4384-90D9-CA856E21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66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D92E6-A3F0-4235-9CED-800F488FA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947A9-ADC1-4159-8778-1532A547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1F5A-2DD1-4CF4-9C7B-A45554C8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EBDCC-8C63-452F-AF5C-2C84CF0B2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C3B3-BFB6-422F-8C2B-8C07A467F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FE42-C388-4378-B9F9-DF76B35EA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DC5D-29C6-4658-A3EB-3024D144B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2B961-5656-447F-9CC0-E82ECCB79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BBAF5-619E-4098-9DA1-1621D04A0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2DFF-6A1B-4799-A1D6-66FF53110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C594-3677-4850-9291-AB94F0064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A3CB0-898A-48C1-B591-BFCA96988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13AF-FBFF-4DD7-A172-4036620BB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D98BB-0DA4-4A44-88B9-BDE8E5DD0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9692CF-EE89-47E4-AB7E-B970C69E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62000"/>
            <a:ext cx="8629134" cy="1362075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Wichita State University (WSU)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College </a:t>
            </a:r>
            <a:r>
              <a:rPr lang="en-US" sz="2800" dirty="0">
                <a:solidFill>
                  <a:schemeClr val="tx1"/>
                </a:solidFill>
              </a:rPr>
              <a:t>of Health </a:t>
            </a:r>
            <a:r>
              <a:rPr lang="en-US" sz="2800" dirty="0" smtClean="0">
                <a:solidFill>
                  <a:schemeClr val="tx1"/>
                </a:solidFill>
              </a:rPr>
              <a:t>Professions (CHP)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135" y="2876721"/>
            <a:ext cx="8610600" cy="7620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“Leading Change </a:t>
            </a:r>
            <a:r>
              <a:rPr lang="en-US" sz="2800" b="1" dirty="0">
                <a:solidFill>
                  <a:srgbClr val="FFC000"/>
                </a:solidFill>
              </a:rPr>
              <a:t>in </a:t>
            </a:r>
            <a:r>
              <a:rPr lang="en-US" sz="2800" b="1" dirty="0" smtClean="0">
                <a:solidFill>
                  <a:srgbClr val="FFC000"/>
                </a:solidFill>
              </a:rPr>
              <a:t>Healthcare Education”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2B961-5656-447F-9CC0-E82ECCB796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8601" y="4495800"/>
            <a:ext cx="8610600" cy="12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800" b="1" kern="0" dirty="0" smtClean="0"/>
              <a:t>Sandra C. </a:t>
            </a:r>
            <a:r>
              <a:rPr lang="en-US" sz="2800" b="1" kern="0" dirty="0" err="1" smtClean="0"/>
              <a:t>Garmon</a:t>
            </a:r>
            <a:r>
              <a:rPr lang="en-US" sz="2800" b="1" kern="0" dirty="0" smtClean="0"/>
              <a:t> Bibb, </a:t>
            </a:r>
            <a:r>
              <a:rPr lang="en-US" sz="2800" b="1" kern="0" dirty="0" err="1" smtClean="0"/>
              <a:t>DNSc</a:t>
            </a:r>
            <a:r>
              <a:rPr lang="en-US" sz="2800" b="1" kern="0" dirty="0" smtClean="0"/>
              <a:t>., RN, FAAN</a:t>
            </a:r>
          </a:p>
          <a:p>
            <a:pPr algn="ctr"/>
            <a:r>
              <a:rPr lang="en-US" sz="2800" b="1" kern="0" dirty="0" smtClean="0">
                <a:solidFill>
                  <a:srgbClr val="FFC000"/>
                </a:solidFill>
              </a:rPr>
              <a:t>Dean, College of Health Professions</a:t>
            </a:r>
            <a:endParaRPr lang="en-US" sz="2800" b="1" kern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  <a:ln w="57150">
            <a:solidFill>
              <a:srgbClr val="F6BB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Progressive, Positive, Change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60126"/>
              </p:ext>
            </p:extLst>
          </p:nvPr>
        </p:nvGraphicFramePr>
        <p:xfrm>
          <a:off x="152400" y="1295400"/>
          <a:ext cx="8686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DC5D-29C6-4658-A3EB-3024D144B8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2362200"/>
            <a:ext cx="7772400" cy="1295400"/>
          </a:xfrm>
        </p:spPr>
        <p:txBody>
          <a:bodyPr/>
          <a:lstStyle/>
          <a:p>
            <a:pPr algn="ctr"/>
            <a:r>
              <a:rPr lang="en-US" sz="4400" b="1" dirty="0" smtClean="0"/>
              <a:t>Questions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A3CB0-898A-48C1-B591-BFCA969883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38" y="76200"/>
            <a:ext cx="8466995" cy="903501"/>
          </a:xfrm>
          <a:solidFill>
            <a:srgbClr val="FFC0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WSU &amp; CHP are Pre-Positioned for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Innovation &amp; Sustained Relevancy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3038" y="1269484"/>
            <a:ext cx="4040188" cy="457200"/>
          </a:xfr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en-US" dirty="0" smtClean="0"/>
              <a:t>WSU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3038" y="1769076"/>
            <a:ext cx="4038600" cy="4784725"/>
          </a:xfrm>
          <a:ln w="38100">
            <a:solidFill>
              <a:srgbClr val="FFC000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Vision:</a:t>
            </a:r>
            <a:r>
              <a:rPr lang="en-US" sz="1800" dirty="0" smtClean="0">
                <a:solidFill>
                  <a:srgbClr val="FFC000"/>
                </a:solidFill>
              </a:rPr>
              <a:t>  </a:t>
            </a:r>
            <a:r>
              <a:rPr lang="en-US" sz="1800" dirty="0" smtClean="0"/>
              <a:t>“WSU </a:t>
            </a:r>
            <a:r>
              <a:rPr lang="en-US" sz="1800" dirty="0"/>
              <a:t>is internationally recognized as the model </a:t>
            </a:r>
            <a:r>
              <a:rPr lang="en-US" sz="1800" dirty="0" smtClean="0"/>
              <a:t>for </a:t>
            </a:r>
            <a:r>
              <a:rPr lang="en-US" sz="1800" dirty="0"/>
              <a:t>applied learning and </a:t>
            </a:r>
            <a:r>
              <a:rPr lang="en-US" sz="1800" dirty="0" smtClean="0"/>
              <a:t>research”.</a:t>
            </a:r>
            <a:endParaRPr lang="en-US" sz="1800" dirty="0"/>
          </a:p>
          <a:p>
            <a:r>
              <a:rPr lang="en-US" sz="1800" b="1" dirty="0" smtClean="0">
                <a:solidFill>
                  <a:srgbClr val="FFC000"/>
                </a:solidFill>
              </a:rPr>
              <a:t>Mission: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“… </a:t>
            </a:r>
            <a:r>
              <a:rPr lang="en-US" sz="1800" dirty="0"/>
              <a:t>be an essential educational, cultural </a:t>
            </a:r>
            <a:r>
              <a:rPr lang="en-US" sz="1800" dirty="0" smtClean="0"/>
              <a:t>and </a:t>
            </a:r>
            <a:r>
              <a:rPr lang="en-US" sz="1800" dirty="0"/>
              <a:t>economic driver for Kansas and the greater public good</a:t>
            </a:r>
            <a:r>
              <a:rPr lang="en-US" sz="1800" dirty="0" smtClean="0"/>
              <a:t>.”</a:t>
            </a:r>
          </a:p>
          <a:p>
            <a:endParaRPr lang="en-US" sz="600" dirty="0"/>
          </a:p>
          <a:p>
            <a:r>
              <a:rPr lang="en-US" sz="1800" dirty="0" smtClean="0"/>
              <a:t>Values: </a:t>
            </a:r>
          </a:p>
          <a:p>
            <a:pPr lvl="1"/>
            <a:r>
              <a:rPr lang="en-US" sz="1800" dirty="0" smtClean="0"/>
              <a:t>Seizing opportunities</a:t>
            </a:r>
          </a:p>
          <a:p>
            <a:pPr lvl="1"/>
            <a:r>
              <a:rPr lang="en-US" sz="1800" dirty="0" smtClean="0"/>
              <a:t>Success </a:t>
            </a:r>
            <a:r>
              <a:rPr lang="en-US" sz="1800" dirty="0"/>
              <a:t>for all </a:t>
            </a:r>
            <a:r>
              <a:rPr lang="en-US" sz="1800" dirty="0" smtClean="0"/>
              <a:t>stakeholders</a:t>
            </a:r>
          </a:p>
          <a:p>
            <a:pPr lvl="1"/>
            <a:r>
              <a:rPr lang="en-US" sz="1800" dirty="0" smtClean="0"/>
              <a:t>Diversity </a:t>
            </a:r>
            <a:r>
              <a:rPr lang="en-US" sz="1800" dirty="0"/>
              <a:t>of culture, thought and </a:t>
            </a:r>
            <a:r>
              <a:rPr lang="en-US" sz="1800" dirty="0" smtClean="0"/>
              <a:t>experience </a:t>
            </a:r>
          </a:p>
          <a:p>
            <a:pPr lvl="1"/>
            <a:r>
              <a:rPr lang="en-US" sz="1800" dirty="0" smtClean="0"/>
              <a:t>Adaptive approaches</a:t>
            </a:r>
          </a:p>
          <a:p>
            <a:pPr lvl="1"/>
            <a:r>
              <a:rPr lang="en-US" sz="1800" dirty="0" smtClean="0"/>
              <a:t>Teamwork</a:t>
            </a:r>
          </a:p>
          <a:p>
            <a:pPr lvl="1"/>
            <a:r>
              <a:rPr lang="en-US" sz="1800" dirty="0" smtClean="0"/>
              <a:t>Positive risk-taking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00244" y="1278323"/>
            <a:ext cx="4114800" cy="457200"/>
          </a:xfr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/>
              <a:t>CHP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00244" y="1769076"/>
            <a:ext cx="4114800" cy="4784725"/>
          </a:xfrm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Vision : </a:t>
            </a:r>
            <a:r>
              <a:rPr lang="en-US" sz="1800" dirty="0" smtClean="0"/>
              <a:t>“Leading </a:t>
            </a:r>
            <a:r>
              <a:rPr lang="en-US" sz="1800" dirty="0"/>
              <a:t>change in healthcare </a:t>
            </a:r>
            <a:r>
              <a:rPr lang="en-US" sz="1800" dirty="0" smtClean="0"/>
              <a:t>education”.</a:t>
            </a:r>
            <a:endParaRPr lang="en-US" sz="1800" dirty="0"/>
          </a:p>
          <a:p>
            <a:endParaRPr lang="en-US" sz="600" dirty="0" smtClean="0"/>
          </a:p>
          <a:p>
            <a:r>
              <a:rPr lang="en-US" sz="1800" b="1" dirty="0" smtClean="0">
                <a:solidFill>
                  <a:srgbClr val="FFC000"/>
                </a:solidFill>
              </a:rPr>
              <a:t>Mission:</a:t>
            </a:r>
            <a:r>
              <a:rPr lang="en-US" sz="1800" dirty="0" smtClean="0"/>
              <a:t> “improve </a:t>
            </a:r>
            <a:r>
              <a:rPr lang="en-US" sz="1800" dirty="0"/>
              <a:t>the health of the community by engaging students, faculty, staff, and the larger community in the preparation of healthcare leaders, scholars, and </a:t>
            </a:r>
            <a:r>
              <a:rPr lang="en-US" sz="1800" dirty="0" smtClean="0"/>
              <a:t>professionals…create </a:t>
            </a:r>
            <a:r>
              <a:rPr lang="en-US" sz="1800" dirty="0"/>
              <a:t>an innovative learning environment embracing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Adaptive leadership</a:t>
            </a:r>
          </a:p>
          <a:p>
            <a:pPr lvl="1"/>
            <a:r>
              <a:rPr lang="en-US" sz="1800" dirty="0" smtClean="0"/>
              <a:t>Inter-professional education</a:t>
            </a:r>
          </a:p>
          <a:p>
            <a:pPr lvl="1"/>
            <a:r>
              <a:rPr lang="en-US" sz="1800" dirty="0" smtClean="0"/>
              <a:t>Scholarly engagement</a:t>
            </a:r>
          </a:p>
          <a:p>
            <a:pPr lvl="1"/>
            <a:r>
              <a:rPr lang="en-US" sz="1800" dirty="0" smtClean="0"/>
              <a:t>Community </a:t>
            </a:r>
            <a:r>
              <a:rPr lang="en-US" sz="1800" dirty="0"/>
              <a:t>partnership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12DFF-6A1B-4799-A1D6-66FF531106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30254" y="76199"/>
            <a:ext cx="8867781" cy="808926"/>
          </a:xfrm>
          <a:solidFill>
            <a:srgbClr val="F6BB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Changes in 21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800" b="1" dirty="0" smtClean="0">
                <a:solidFill>
                  <a:schemeClr val="tx1"/>
                </a:solidFill>
              </a:rPr>
              <a:t> Century Health Care Delivery are being driven by Disruptive Innovation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4" y="981736"/>
            <a:ext cx="2314575" cy="13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43" y="3581399"/>
            <a:ext cx="1524000" cy="151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29" y="936982"/>
            <a:ext cx="3774472" cy="27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36" y="976385"/>
            <a:ext cx="1295400" cy="26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06" y="1171929"/>
            <a:ext cx="1330930" cy="26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86" y="5183583"/>
            <a:ext cx="2286000" cy="162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15" y="3684777"/>
            <a:ext cx="3185985" cy="14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28" y="5183583"/>
            <a:ext cx="2907958" cy="15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DC5D-29C6-4658-A3EB-3024D144B8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30" y="3962400"/>
            <a:ext cx="3679998" cy="272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74" y="2286000"/>
            <a:ext cx="2370691" cy="18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159406"/>
            <a:ext cx="8915400" cy="1691644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2000" b="1" dirty="0" smtClean="0"/>
              <a:t>University </a:t>
            </a:r>
            <a:r>
              <a:rPr lang="en-US" sz="2000" b="1" dirty="0"/>
              <a:t>Goal 1:</a:t>
            </a:r>
            <a:r>
              <a:rPr lang="en-US" sz="2000" dirty="0"/>
              <a:t> </a:t>
            </a:r>
            <a:r>
              <a:rPr lang="en-US" sz="2000" i="1" dirty="0"/>
              <a:t>Guarantee an applied learning or research experience for every student by each academic program.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u="sng" dirty="0" smtClean="0"/>
              <a:t>College </a:t>
            </a:r>
            <a:r>
              <a:rPr lang="en-US" sz="2000" b="1" u="sng" dirty="0"/>
              <a:t>Goal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b="1" dirty="0"/>
              <a:t>Enhance Academic Quality of Academic Programs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i="1" u="sng" dirty="0" smtClean="0"/>
              <a:t>Strategy </a:t>
            </a:r>
            <a:r>
              <a:rPr lang="en-US" sz="2000" b="1" i="1" u="sng" dirty="0"/>
              <a:t>1.1</a:t>
            </a:r>
            <a:r>
              <a:rPr lang="en-US" sz="2000" i="1" dirty="0"/>
              <a:t> Ensure that all College graduates engage in significant and meaningful inter-professional </a:t>
            </a:r>
            <a:r>
              <a:rPr lang="en-US" sz="2000" i="1" dirty="0" smtClean="0"/>
              <a:t>(IPE) educational </a:t>
            </a:r>
            <a:r>
              <a:rPr lang="en-US" sz="2000" i="1" dirty="0"/>
              <a:t>activities.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4298" y="1972151"/>
            <a:ext cx="4343401" cy="810179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CHP IPE Program Framework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" y="2819399"/>
            <a:ext cx="4343401" cy="3902075"/>
          </a:xfrm>
          <a:solidFill>
            <a:srgbClr val="FFC000"/>
          </a:solidFill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533900" y="1972151"/>
            <a:ext cx="4401065" cy="810179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2015-2016 Academic Year</a:t>
            </a:r>
          </a:p>
          <a:p>
            <a:pPr algn="ctr"/>
            <a:r>
              <a:rPr lang="en-US" dirty="0" smtClean="0"/>
              <a:t>Targets Met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533900" y="2797671"/>
            <a:ext cx="4401065" cy="3951288"/>
          </a:xfrm>
        </p:spPr>
        <p:txBody>
          <a:bodyPr/>
          <a:lstStyle/>
          <a:p>
            <a:r>
              <a:rPr lang="en-US" sz="2200" dirty="0" smtClean="0"/>
              <a:t>Conversion </a:t>
            </a:r>
            <a:r>
              <a:rPr lang="en-US" sz="2200" dirty="0"/>
              <a:t>of Nursing Learning Lab to an Applied Learning </a:t>
            </a:r>
            <a:r>
              <a:rPr lang="en-US" sz="2200" dirty="0" smtClean="0"/>
              <a:t>Lab </a:t>
            </a:r>
          </a:p>
          <a:p>
            <a:endParaRPr lang="en-US" sz="600" dirty="0" smtClean="0"/>
          </a:p>
          <a:p>
            <a:r>
              <a:rPr lang="en-US" sz="2200" dirty="0" smtClean="0"/>
              <a:t>Institutionalization of CHP IPE Bylaws Supported Advisory </a:t>
            </a:r>
            <a:r>
              <a:rPr lang="en-US" sz="2200" dirty="0"/>
              <a:t>Committee </a:t>
            </a:r>
          </a:p>
          <a:p>
            <a:endParaRPr lang="en-US" sz="600" dirty="0" smtClean="0"/>
          </a:p>
          <a:p>
            <a:r>
              <a:rPr lang="en-US" sz="2200" dirty="0" smtClean="0"/>
              <a:t>Implementation </a:t>
            </a:r>
            <a:r>
              <a:rPr lang="en-US" sz="2200" dirty="0"/>
              <a:t>of Health Summit to formalize Cross-University (WSU/KU-Wichita/Newman</a:t>
            </a:r>
            <a:r>
              <a:rPr lang="en-US" sz="2200" dirty="0" smtClean="0"/>
              <a:t>) 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DC5D-29C6-4658-A3EB-3024D144B8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159406"/>
            <a:ext cx="8915400" cy="2126594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2000" b="1" dirty="0"/>
              <a:t>University Goal 3: </a:t>
            </a:r>
            <a:r>
              <a:rPr lang="en-US" sz="2000" i="1" dirty="0"/>
              <a:t>Capitalize systemically on relevant existing and emerging societal and economic trends that increase quality educational opportunities.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u="sng" dirty="0" smtClean="0"/>
              <a:t>College </a:t>
            </a:r>
            <a:r>
              <a:rPr lang="en-US" sz="2000" b="1" u="sng" dirty="0"/>
              <a:t>Goal</a:t>
            </a:r>
            <a:r>
              <a:rPr lang="en-US" sz="2000" b="1" dirty="0"/>
              <a:t>:</a:t>
            </a:r>
            <a:r>
              <a:rPr lang="en-US" sz="2000" dirty="0"/>
              <a:t>  </a:t>
            </a:r>
            <a:r>
              <a:rPr lang="en-US" sz="2000" b="1" dirty="0"/>
              <a:t>Expand Academic Programs and Increase Enrollments.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u="sng" dirty="0" smtClean="0"/>
              <a:t>Strategy </a:t>
            </a:r>
            <a:r>
              <a:rPr lang="en-US" sz="2000" b="1" u="sng" dirty="0"/>
              <a:t>3.1</a:t>
            </a:r>
            <a:r>
              <a:rPr lang="en-US" sz="2000" dirty="0"/>
              <a:t> </a:t>
            </a:r>
            <a:r>
              <a:rPr lang="en-US" sz="2000" i="1" dirty="0"/>
              <a:t>Develop and implement online degree programs at the rate of at least one-two per year for the next 3-5 years and build college-based support structure to support this initiative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-2569" r="8546" b="-1"/>
          <a:stretch/>
        </p:blipFill>
        <p:spPr>
          <a:xfrm>
            <a:off x="152400" y="2286000"/>
            <a:ext cx="2209800" cy="20658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DC5D-29C6-4658-A3EB-3024D144B8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7" y="4368314"/>
            <a:ext cx="1836184" cy="2318143"/>
          </a:xfrm>
        </p:spPr>
      </p:pic>
      <p:sp>
        <p:nvSpPr>
          <p:cNvPr id="13" name="Content Placeholder 11"/>
          <p:cNvSpPr txBox="1">
            <a:spLocks/>
          </p:cNvSpPr>
          <p:nvPr/>
        </p:nvSpPr>
        <p:spPr bwMode="auto">
          <a:xfrm>
            <a:off x="2642287" y="2446631"/>
            <a:ext cx="6248400" cy="4085066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946125358"/>
              </p:ext>
            </p:extLst>
          </p:nvPr>
        </p:nvGraphicFramePr>
        <p:xfrm>
          <a:off x="2590800" y="2590800"/>
          <a:ext cx="6096000" cy="400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7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378" y="152400"/>
            <a:ext cx="8915400" cy="2590800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2000" b="1" dirty="0" smtClean="0"/>
              <a:t>University </a:t>
            </a:r>
            <a:r>
              <a:rPr lang="en-US" sz="2000" b="1" dirty="0"/>
              <a:t>Goal 2:</a:t>
            </a:r>
            <a:r>
              <a:rPr lang="en-US" sz="2000" dirty="0"/>
              <a:t> </a:t>
            </a:r>
            <a:r>
              <a:rPr lang="en-US" sz="2000" i="1" dirty="0"/>
              <a:t>Pioneer an educational experience for all that integrates interdisciplinary curricula across the university.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u="sng" dirty="0" smtClean="0"/>
              <a:t>College </a:t>
            </a:r>
            <a:r>
              <a:rPr lang="en-US" sz="2000" b="1" u="sng" dirty="0"/>
              <a:t>Goal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b="1" dirty="0"/>
              <a:t>Enhance Academic Quality of Academic Programs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i="1" u="sng" dirty="0" smtClean="0"/>
              <a:t>Strategy </a:t>
            </a:r>
            <a:r>
              <a:rPr lang="en-US" sz="2000" b="1" i="1" u="sng" dirty="0"/>
              <a:t>2.2</a:t>
            </a:r>
            <a:r>
              <a:rPr lang="en-US" sz="2000" i="1" dirty="0"/>
              <a:t> Enhance interdisciplinary/inter-professional educational opportunities for students, faculty and staff through collaborations across the university and in the community</a:t>
            </a:r>
            <a:r>
              <a:rPr lang="en-US" sz="2000" i="1" dirty="0" smtClean="0"/>
              <a:t>.</a:t>
            </a:r>
            <a:br>
              <a:rPr lang="en-US" sz="2000" i="1" dirty="0" smtClean="0"/>
            </a:br>
            <a:r>
              <a:rPr lang="en-US" sz="300" i="1" dirty="0"/>
              <a:t/>
            </a:r>
            <a:br>
              <a:rPr lang="en-US" sz="300" i="1" dirty="0"/>
            </a:br>
            <a:r>
              <a:rPr lang="en-US" sz="300" i="1" dirty="0" smtClean="0"/>
              <a:t>                                                                     </a:t>
            </a:r>
            <a:r>
              <a:rPr lang="en-US" sz="2000" b="1" i="1" dirty="0" smtClean="0">
                <a:solidFill>
                  <a:srgbClr val="F6BB00"/>
                </a:solidFill>
              </a:rPr>
              <a:t>Implemented CHP Branding Taskforce Marketing Plan</a:t>
            </a:r>
            <a:r>
              <a:rPr lang="en-US" sz="2000" b="1" dirty="0">
                <a:solidFill>
                  <a:srgbClr val="F6BB00"/>
                </a:solidFill>
              </a:rPr>
              <a:t/>
            </a:r>
            <a:br>
              <a:rPr lang="en-US" sz="2000" b="1" dirty="0">
                <a:solidFill>
                  <a:srgbClr val="F6BB00"/>
                </a:solidFill>
              </a:rPr>
            </a:br>
            <a:endParaRPr lang="en-US" sz="2000" b="1" dirty="0">
              <a:solidFill>
                <a:srgbClr val="F6BB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DC5D-29C6-4658-A3EB-3024D144B8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7" y="2743200"/>
            <a:ext cx="2124622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39" y="2704031"/>
            <a:ext cx="2097206" cy="22098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/>
          <a:srcRect l="17653" t="5034" r="28173" b="3154"/>
          <a:stretch/>
        </p:blipFill>
        <p:spPr bwMode="auto">
          <a:xfrm>
            <a:off x="96795" y="2667000"/>
            <a:ext cx="2113005" cy="3150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097" y="4242091"/>
            <a:ext cx="2157651" cy="15750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7" y="5817184"/>
            <a:ext cx="2127423" cy="904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110" y="5817183"/>
            <a:ext cx="2027327" cy="904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b="13256"/>
          <a:stretch/>
        </p:blipFill>
        <p:spPr>
          <a:xfrm>
            <a:off x="4309854" y="4921665"/>
            <a:ext cx="2126038" cy="895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6198" y="2686466"/>
            <a:ext cx="2637024" cy="40953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4439" y="5961870"/>
            <a:ext cx="2091759" cy="7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447800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2000" b="1" dirty="0" smtClean="0"/>
              <a:t>University </a:t>
            </a:r>
            <a:r>
              <a:rPr lang="en-US" sz="2000" b="1" dirty="0"/>
              <a:t>Goal 1:</a:t>
            </a:r>
            <a:r>
              <a:rPr lang="en-US" sz="2000" dirty="0"/>
              <a:t> </a:t>
            </a:r>
            <a:r>
              <a:rPr lang="en-US" sz="2000" i="1" dirty="0"/>
              <a:t>Guarantee an applied learning or research experience for every student by each academic program.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u="sng" dirty="0" smtClean="0"/>
              <a:t>College </a:t>
            </a:r>
            <a:r>
              <a:rPr lang="en-US" sz="2000" b="1" u="sng" dirty="0"/>
              <a:t>Goal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b="1" dirty="0"/>
              <a:t>Enhance Academic Quality of Academic Programs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i="1" dirty="0" smtClean="0"/>
              <a:t>Strategy </a:t>
            </a:r>
            <a:r>
              <a:rPr lang="en-US" sz="2000" b="1" i="1" dirty="0"/>
              <a:t>1.2</a:t>
            </a:r>
            <a:r>
              <a:rPr lang="en-US" sz="2000" i="1" dirty="0"/>
              <a:t> Establish appropriate base budgets for educational </a:t>
            </a:r>
            <a:r>
              <a:rPr lang="en-US" sz="2000" i="1" dirty="0" smtClean="0"/>
              <a:t>clinics.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76201" y="1828800"/>
            <a:ext cx="8991600" cy="5334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Metrics 2015 and Ongoing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381000" y="2667000"/>
            <a:ext cx="8534400" cy="3505200"/>
          </a:xfrm>
        </p:spPr>
        <p:txBody>
          <a:bodyPr/>
          <a:lstStyle/>
          <a:p>
            <a:r>
              <a:rPr lang="en-US" b="1" dirty="0"/>
              <a:t>Increased clinic patient base.</a:t>
            </a:r>
            <a:endParaRPr lang="en-US" sz="2800" dirty="0"/>
          </a:p>
          <a:p>
            <a:r>
              <a:rPr lang="en-US" b="1" dirty="0" smtClean="0"/>
              <a:t>Increased </a:t>
            </a:r>
            <a:r>
              <a:rPr lang="en-US" b="1" dirty="0"/>
              <a:t>clinic revenue.</a:t>
            </a:r>
            <a:endParaRPr lang="en-US" sz="2800" dirty="0"/>
          </a:p>
          <a:p>
            <a:r>
              <a:rPr lang="en-US" b="1" dirty="0" smtClean="0"/>
              <a:t>Balanced </a:t>
            </a:r>
            <a:r>
              <a:rPr lang="en-US" b="1" dirty="0"/>
              <a:t>revenue/expenditure ratio.</a:t>
            </a:r>
            <a:endParaRPr lang="en-US" sz="2800" dirty="0"/>
          </a:p>
          <a:p>
            <a:r>
              <a:rPr lang="en-US" b="1" dirty="0" smtClean="0"/>
              <a:t>Adequate </a:t>
            </a:r>
            <a:r>
              <a:rPr lang="en-US" b="1" dirty="0"/>
              <a:t>clinic staff/personnel to support student learning experiences.</a:t>
            </a:r>
            <a:endParaRPr lang="en-US" sz="2800" dirty="0"/>
          </a:p>
          <a:p>
            <a:r>
              <a:rPr lang="en-US" b="1" dirty="0" smtClean="0"/>
              <a:t>Collaboration </a:t>
            </a:r>
            <a:r>
              <a:rPr lang="en-US" b="1" dirty="0"/>
              <a:t>and/or consolidation of processes between patient serving clinics, for marketing, insurance processing, and group CPR training</a:t>
            </a:r>
            <a:r>
              <a:rPr lang="en-US" b="1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DC5D-29C6-4658-A3EB-3024D144B8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828800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2000" b="1" dirty="0" smtClean="0"/>
              <a:t>University </a:t>
            </a:r>
            <a:r>
              <a:rPr lang="en-US" sz="2000" b="1" dirty="0"/>
              <a:t>Goal 7</a:t>
            </a:r>
            <a:r>
              <a:rPr lang="en-US" sz="2000" dirty="0"/>
              <a:t>: </a:t>
            </a:r>
            <a:r>
              <a:rPr lang="en-US" sz="2000" i="1" dirty="0"/>
              <a:t>Create a new model of assessment, incentive and reward processes to accomplish our vision and goals.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u="sng" dirty="0" smtClean="0"/>
              <a:t>College </a:t>
            </a:r>
            <a:r>
              <a:rPr lang="en-US" sz="2000" b="1" u="sng" dirty="0"/>
              <a:t>Goal</a:t>
            </a:r>
            <a:r>
              <a:rPr lang="en-US" sz="2000" b="1" dirty="0"/>
              <a:t>:</a:t>
            </a:r>
            <a:r>
              <a:rPr lang="en-US" sz="2000" dirty="0"/>
              <a:t>  </a:t>
            </a:r>
            <a:r>
              <a:rPr lang="en-US" sz="2000" b="1" dirty="0"/>
              <a:t>Enhance Academic Quality of Academic Programs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i="1" u="sng" dirty="0" smtClean="0"/>
              <a:t>Strategy </a:t>
            </a:r>
            <a:r>
              <a:rPr lang="en-US" sz="2000" b="1" i="1" u="sng" dirty="0"/>
              <a:t>7.1</a:t>
            </a:r>
            <a:r>
              <a:rPr lang="en-US" sz="2000" i="1" dirty="0"/>
              <a:t> Ensure that all programs have the ability to hire and retain appropriately trained and credentialed faculty.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76200" y="1978025"/>
            <a:ext cx="8991600" cy="5334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Review and Evaluation of Progress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228600" y="2667000"/>
            <a:ext cx="8686800" cy="2209800"/>
          </a:xfrm>
        </p:spPr>
        <p:txBody>
          <a:bodyPr/>
          <a:lstStyle/>
          <a:p>
            <a:pPr lvl="0"/>
            <a:r>
              <a:rPr lang="en-US" dirty="0"/>
              <a:t>Lead university initiative to develop a reward and promotion system for clinical educator faculty. </a:t>
            </a:r>
            <a:endParaRPr lang="en-US" dirty="0" smtClean="0"/>
          </a:p>
          <a:p>
            <a:pPr lvl="1"/>
            <a:r>
              <a:rPr lang="en-US" sz="1600" b="1" dirty="0" smtClean="0"/>
              <a:t>In </a:t>
            </a:r>
            <a:r>
              <a:rPr lang="en-US" sz="1600" b="1" dirty="0"/>
              <a:t>Progress. CHP Department Chairs have developed guidelines for promotion for a Non-Tenure Educator Track within the CHP. All departments have voted to support the </a:t>
            </a:r>
            <a:r>
              <a:rPr lang="en-US" sz="1600" b="1" dirty="0" smtClean="0"/>
              <a:t>initiative.</a:t>
            </a:r>
            <a:endParaRPr lang="en-US" sz="1600" dirty="0"/>
          </a:p>
          <a:p>
            <a:pPr lvl="1"/>
            <a:r>
              <a:rPr lang="en-US" sz="1600" b="1" dirty="0" smtClean="0"/>
              <a:t>Memo will be drafted and presented to President’s Executive Team with a request to approve funding to support advancement (promotion of educators).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DC5D-29C6-4658-A3EB-3024D144B8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752600" y="4953001"/>
            <a:ext cx="5486400" cy="1600200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Approximately 36 CHP Educators are interested in moving to Non-Tenure Educator Track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/>
              <a:t/>
            </a:r>
            <a:br>
              <a:rPr lang="en-US" sz="300" b="1" dirty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300" b="1" dirty="0" smtClean="0"/>
              <a:t/>
            </a:r>
            <a:br>
              <a:rPr lang="en-US" sz="300" b="1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00" dirty="0" smtClean="0"/>
              <a:t/>
            </a:r>
            <a:br>
              <a:rPr lang="en-US" sz="300" dirty="0" smtClean="0"/>
            </a:br>
            <a:r>
              <a:rPr lang="en-US" sz="2000" b="1" i="1" u="sng" dirty="0" smtClean="0"/>
              <a:t>Strategy </a:t>
            </a:r>
            <a:r>
              <a:rPr lang="en-US" sz="2000" b="1" i="1" u="sng" dirty="0"/>
              <a:t>7.1</a:t>
            </a:r>
            <a:r>
              <a:rPr lang="en-US" sz="2000" i="1" dirty="0"/>
              <a:t> Ensure that all programs have the ability to hire and retain appropriately trained and credentialed faculty.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76200" y="899637"/>
            <a:ext cx="8991600" cy="471963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Review and Evaluation of Progress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97708" y="1464361"/>
            <a:ext cx="8793892" cy="1889164"/>
          </a:xfrm>
        </p:spPr>
        <p:txBody>
          <a:bodyPr/>
          <a:lstStyle/>
          <a:p>
            <a:pPr lvl="0"/>
            <a:r>
              <a:rPr lang="en-US" dirty="0" smtClean="0"/>
              <a:t>Intensify </a:t>
            </a:r>
            <a:r>
              <a:rPr lang="en-US" dirty="0"/>
              <a:t>efforts for the College to ‘grow its own’ doctoral prepared faculty. </a:t>
            </a:r>
            <a:endParaRPr lang="en-US" dirty="0" smtClean="0"/>
          </a:p>
          <a:p>
            <a:pPr lvl="1"/>
            <a:r>
              <a:rPr lang="en-US" sz="1600" b="1" dirty="0" smtClean="0"/>
              <a:t>In </a:t>
            </a:r>
            <a:r>
              <a:rPr lang="en-US" sz="1600" b="1" dirty="0"/>
              <a:t>Progress</a:t>
            </a:r>
            <a:r>
              <a:rPr lang="en-US" sz="1600" dirty="0"/>
              <a:t>. </a:t>
            </a:r>
            <a:r>
              <a:rPr lang="en-US" sz="1600" b="1" dirty="0"/>
              <a:t>There are four (4) School of Nursing faculty who completed doctoral studies in 2015-2016; 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One </a:t>
            </a:r>
            <a:r>
              <a:rPr lang="en-US" sz="1600" b="1" dirty="0"/>
              <a:t>(1) Dental Hygiene; two (2) Physical Therapy; and four (4) School of Nursing faculty currently enrolled in doctoral programs</a:t>
            </a:r>
            <a:r>
              <a:rPr lang="en-US" sz="1600" b="1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DDC5D-29C6-4658-A3EB-3024D144B8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96712"/>
              </p:ext>
            </p:extLst>
          </p:nvPr>
        </p:nvGraphicFramePr>
        <p:xfrm>
          <a:off x="313038" y="4136390"/>
          <a:ext cx="8333102" cy="25146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999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Area/Department/Level Faculty/Educator is Teaching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# of Faculty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# of Faculty with Terminal Degree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Percentage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Audiology Clinical Educators (</a:t>
                      </a:r>
                      <a:r>
                        <a:rPr lang="en-US" sz="1100" dirty="0" err="1">
                          <a:effectLst/>
                        </a:rPr>
                        <a:t>AuD</a:t>
                      </a:r>
                      <a:r>
                        <a:rPr lang="en-US" sz="1100" dirty="0">
                          <a:effectLst/>
                        </a:rPr>
                        <a:t>) Clinical Supervision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Speech Language Pathology Clinical Educators (Masters) Clinical Supervision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Audiology &amp; Speech Language Pathology Didactic Faculty (Doctorate)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7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Dental Hygiene (Masters)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7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Medical Laboratory Sciences (Masters or Higher)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Physician Assistant (Masters or Higher)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Physical Therapy (with a 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DPT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or PhD)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88%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Physical Therapy </a:t>
                      </a:r>
                      <a:r>
                        <a:rPr lang="en-US" sz="1100" dirty="0" smtClean="0">
                          <a:effectLst/>
                        </a:rPr>
                        <a:t>(with a PhD)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38%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Public Health </a:t>
                      </a:r>
                      <a:r>
                        <a:rPr lang="en-US" sz="1100" dirty="0" smtClean="0">
                          <a:effectLst/>
                        </a:rPr>
                        <a:t>Sciences </a:t>
                      </a:r>
                      <a:r>
                        <a:rPr lang="en-US" sz="1000" dirty="0" smtClean="0">
                          <a:effectLst/>
                        </a:rPr>
                        <a:t>(with a PhD)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88%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School of Nursing – Undergraduate  Program (MN or MSN)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School of Nursing – Undergraduate  Program (Doctorate)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37%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School of Nursing –Graduate  Program (Doctorate)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75%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3353525"/>
            <a:ext cx="8333102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2016-2017 - Continue intensified efforts for faculty/educators 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tabLst/>
            </a:pP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to acquire terminal degree in their discipline </a:t>
            </a:r>
            <a:endParaRPr kumimoji="0" lang="en-US" altLang="ja-JP" sz="10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4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12686</TotalTime>
  <Words>600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MS Mincho</vt:lpstr>
      <vt:lpstr>Times New Roman</vt:lpstr>
      <vt:lpstr>Default Design</vt:lpstr>
      <vt:lpstr>Wichita State University (WSU)   College of Health Professions (CHP) </vt:lpstr>
      <vt:lpstr>WSU &amp; CHP are Pre-Positioned for Innovation &amp; Sustained Relevancy</vt:lpstr>
      <vt:lpstr>Changes in 21st Century Health Care Delivery are being driven by Disruptive Innovation</vt:lpstr>
      <vt:lpstr>    University Goal 1: Guarantee an applied learning or research experience for every student by each academic program.   College Goal: Enhance Academic Quality of Academic Programs.  Strategy 1.1 Ensure that all College graduates engage in significant and meaningful inter-professional (IPE) educational activities. </vt:lpstr>
      <vt:lpstr>    University Goal 3: Capitalize systemically on relevant existing and emerging societal and economic trends that increase quality educational opportunities.   College Goal:  Expand Academic Programs and Increase Enrollments.  Strategy 3.1 Develop and implement online degree programs at the rate of at least one-two per year for the next 3-5 years and build college-based support structure to support this initiative. </vt:lpstr>
      <vt:lpstr>       University Goal 2: Pioneer an educational experience for all that integrates interdisciplinary curricula across the university.   College Goal: Enhance Academic Quality of Academic Programs.  Strategy 2.2 Enhance interdisciplinary/inter-professional educational opportunities for students, faculty and staff through collaborations across the university and in the community.                                                                       Implemented CHP Branding Taskforce Marketing Plan </vt:lpstr>
      <vt:lpstr>       University Goal 1: Guarantee an applied learning or research experience for every student by each academic program.   College Goal: Enhance Academic Quality of Academic Programs.  Strategy 1.2 Establish appropriate base budgets for educational clinics.  </vt:lpstr>
      <vt:lpstr>        University Goal 7: Create a new model of assessment, incentive and reward processes to accomplish our vision and goals.   College Goal:  Enhance Academic Quality of Academic Programs  Strategy 7.1 Ensure that all programs have the ability to hire and retain appropriately trained and credentialed faculty.  </vt:lpstr>
      <vt:lpstr>          Strategy 7.1 Ensure that all programs have the ability to hire and retain appropriately trained and credentialed faculty.  </vt:lpstr>
      <vt:lpstr>Progressive, Positive, Change</vt:lpstr>
      <vt:lpstr>PowerPoint Presentation</vt:lpstr>
    </vt:vector>
  </TitlesOfParts>
  <Company>USUHS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WinXP57</dc:creator>
  <cp:lastModifiedBy>Ryan Corcoran</cp:lastModifiedBy>
  <cp:revision>600</cp:revision>
  <cp:lastPrinted>2014-12-02T14:39:00Z</cp:lastPrinted>
  <dcterms:created xsi:type="dcterms:W3CDTF">2005-09-02T15:29:20Z</dcterms:created>
  <dcterms:modified xsi:type="dcterms:W3CDTF">2016-09-06T20:25:20Z</dcterms:modified>
</cp:coreProperties>
</file>