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86" r:id="rId2"/>
    <p:sldId id="732" r:id="rId3"/>
    <p:sldId id="762" r:id="rId4"/>
    <p:sldId id="764" r:id="rId5"/>
    <p:sldId id="772" r:id="rId6"/>
    <p:sldId id="765" r:id="rId7"/>
    <p:sldId id="766" r:id="rId8"/>
    <p:sldId id="767" r:id="rId9"/>
    <p:sldId id="769" r:id="rId10"/>
    <p:sldId id="792" r:id="rId11"/>
    <p:sldId id="741" r:id="rId12"/>
    <p:sldId id="759" r:id="rId13"/>
    <p:sldId id="773" r:id="rId14"/>
    <p:sldId id="774" r:id="rId15"/>
    <p:sldId id="775" r:id="rId16"/>
    <p:sldId id="776" r:id="rId17"/>
    <p:sldId id="780" r:id="rId18"/>
    <p:sldId id="784" r:id="rId19"/>
    <p:sldId id="786" r:id="rId20"/>
    <p:sldId id="787" r:id="rId21"/>
    <p:sldId id="794" r:id="rId22"/>
    <p:sldId id="789" r:id="rId23"/>
    <p:sldId id="795" r:id="rId24"/>
    <p:sldId id="79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B71A"/>
    <a:srgbClr val="6E81D6"/>
    <a:srgbClr val="72A7C0"/>
    <a:srgbClr val="705E5F"/>
    <a:srgbClr val="CC8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9408" autoAdjust="0"/>
  </p:normalViewPr>
  <p:slideViewPr>
    <p:cSldViewPr snapToGrid="0">
      <p:cViewPr varScale="1">
        <p:scale>
          <a:sx n="103" d="100"/>
          <a:sy n="103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848" y="11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bowden:Documents:Microsoft%20User%20Data:WSU%20Dean's%20Office:Excel:Faculty%20Growth%20V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936x654\Desktop\Charts%20for%20Strategic%20Plan%20Meet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bowden:Documents:Microsoft%20User%20Data:WSU%20Dean's%20Office:Excel:Faculty%20Growth%20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bowden:Documents:Microsoft%20User%20Data:WSU%20Dean's%20Office:Excel:Faculty%20Grow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bowden:Documents:Microsoft%20User%20Data:WSU%20Dean's%20Office:Excel:Faculty%20Growth%20V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bowden:Documents:Microsoft%20User%20Data:WSU%20Dean's%20Office:Excel:Faculty%20Growt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bowden:Documents:Microsoft%20User%20Data:WSU%20Dean's%20Office:Excel:Faculty%20Growth%20V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bowden:Documents:Microsoft%20User%20Data:WSU%20Dean's%20Office:Excel:Faculty%20Growt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bowden:Documents:Microsoft%20User%20Data:WSU%20Dean's%20Office:Excel:Faculty%20Growth%20V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'Faculty Count'!$A$12:$A$13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'Faculty Count'!$B$12:$B$13</c:f>
              <c:numCache>
                <c:formatCode>General</c:formatCode>
                <c:ptCount val="2"/>
                <c:pt idx="0">
                  <c:v>43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D-4768-B321-CD1D32AC5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708056"/>
        <c:axId val="-2146424408"/>
      </c:barChart>
      <c:catAx>
        <c:axId val="2062708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46424408"/>
        <c:crosses val="autoZero"/>
        <c:auto val="1"/>
        <c:lblAlgn val="ctr"/>
        <c:lblOffset val="100"/>
        <c:noMultiLvlLbl val="0"/>
      </c:catAx>
      <c:valAx>
        <c:axId val="-21464244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62708056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 smtClean="0"/>
              <a:t>College of Engineering Awards</a:t>
            </a:r>
            <a:endParaRPr lang="en-US" sz="2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Awards'!$C$3:$D$3</c:f>
              <c:strCache>
                <c:ptCount val="2"/>
                <c:pt idx="0">
                  <c:v>Total amount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'New Awards'!$E$2:$F$2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'New Awards'!$E$3:$F$3</c:f>
              <c:numCache>
                <c:formatCode>_("$"* #,##0_);_("$"* \(#,##0\);_("$"* "-"??_);_(@_)</c:formatCode>
                <c:ptCount val="2"/>
                <c:pt idx="0">
                  <c:v>6653803</c:v>
                </c:pt>
                <c:pt idx="1">
                  <c:v>7927918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6-4461-AB01-31F2AC3536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108417432"/>
        <c:axId val="-21054776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'New Awards'!$E$2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'New Awards'!$E$2:$F$2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2015</c:v>
                      </c:pt>
                      <c:pt idx="1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'New Awards'!$F$2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F36-4461-AB01-31F2AC353643}"/>
                  </c:ext>
                </c:extLst>
              </c15:ser>
            </c15:filteredBarSeries>
          </c:ext>
        </c:extLst>
      </c:barChart>
      <c:catAx>
        <c:axId val="-210841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5477640"/>
        <c:crosses val="autoZero"/>
        <c:auto val="1"/>
        <c:lblAlgn val="ctr"/>
        <c:lblOffset val="100"/>
        <c:noMultiLvlLbl val="0"/>
      </c:catAx>
      <c:valAx>
        <c:axId val="-210547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41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'Faculty Count'!$A$12:$A$13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'Faculty Count'!$B$12:$B$13</c:f>
              <c:numCache>
                <c:formatCode>General</c:formatCode>
                <c:ptCount val="2"/>
                <c:pt idx="0">
                  <c:v>43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3-445A-ADD5-551C3A617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4268904"/>
        <c:axId val="-2104265928"/>
      </c:barChart>
      <c:catAx>
        <c:axId val="-210426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04265928"/>
        <c:crosses val="autoZero"/>
        <c:auto val="1"/>
        <c:lblAlgn val="ctr"/>
        <c:lblOffset val="100"/>
        <c:noMultiLvlLbl val="0"/>
      </c:catAx>
      <c:valAx>
        <c:axId val="-21042659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04268904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'Faculty Count'!$A$16:$A$17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'Faculty Count'!$B$16:$B$17</c:f>
              <c:numCache>
                <c:formatCode>General</c:formatCode>
                <c:ptCount val="2"/>
                <c:pt idx="0">
                  <c:v>2263</c:v>
                </c:pt>
                <c:pt idx="1">
                  <c:v>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3-4D00-ACCC-B35E17722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4272136"/>
        <c:axId val="-2104149864"/>
      </c:barChart>
      <c:catAx>
        <c:axId val="-2104272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04149864"/>
        <c:crosses val="autoZero"/>
        <c:auto val="1"/>
        <c:lblAlgn val="ctr"/>
        <c:lblOffset val="100"/>
        <c:noMultiLvlLbl val="0"/>
      </c:catAx>
      <c:valAx>
        <c:axId val="-2104149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-2104272136"/>
        <c:crosses val="autoZero"/>
        <c:crossBetween val="between"/>
        <c:majorUnit val="7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'Faculty Count'!$A$12:$A$13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'Faculty Count'!$B$12:$B$13</c:f>
              <c:numCache>
                <c:formatCode>General</c:formatCode>
                <c:ptCount val="2"/>
                <c:pt idx="0">
                  <c:v>43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6-4494-ADAC-FF0651228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942200"/>
        <c:axId val="-2103939224"/>
      </c:barChart>
      <c:catAx>
        <c:axId val="-210394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03939224"/>
        <c:crosses val="autoZero"/>
        <c:auto val="1"/>
        <c:lblAlgn val="ctr"/>
        <c:lblOffset val="100"/>
        <c:noMultiLvlLbl val="0"/>
      </c:catAx>
      <c:valAx>
        <c:axId val="-21039392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0394220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'Faculty Count'!$A$16:$A$17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'Faculty Count'!$B$16:$B$17</c:f>
              <c:numCache>
                <c:formatCode>General</c:formatCode>
                <c:ptCount val="2"/>
                <c:pt idx="0">
                  <c:v>2263</c:v>
                </c:pt>
                <c:pt idx="1">
                  <c:v>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E-451B-85D0-D3BA5170B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874888"/>
        <c:axId val="-2103871912"/>
      </c:barChart>
      <c:catAx>
        <c:axId val="-2103874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03871912"/>
        <c:crosses val="autoZero"/>
        <c:auto val="1"/>
        <c:lblAlgn val="ctr"/>
        <c:lblOffset val="100"/>
        <c:noMultiLvlLbl val="0"/>
      </c:catAx>
      <c:valAx>
        <c:axId val="-2103871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-2103874888"/>
        <c:crosses val="autoZero"/>
        <c:crossBetween val="between"/>
        <c:majorUnit val="7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'Faculty Count'!$A$12:$A$13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'Faculty Count'!$B$12:$B$13</c:f>
              <c:numCache>
                <c:formatCode>General</c:formatCode>
                <c:ptCount val="2"/>
                <c:pt idx="0">
                  <c:v>43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B-4B60-91CC-A3C072B97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829368"/>
        <c:axId val="-2103826392"/>
      </c:barChart>
      <c:catAx>
        <c:axId val="-2103829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03826392"/>
        <c:crosses val="autoZero"/>
        <c:auto val="1"/>
        <c:lblAlgn val="ctr"/>
        <c:lblOffset val="100"/>
        <c:noMultiLvlLbl val="0"/>
      </c:catAx>
      <c:valAx>
        <c:axId val="-21038263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03829368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'Faculty Count'!$A$16:$A$17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'Faculty Count'!$B$16:$B$17</c:f>
              <c:numCache>
                <c:formatCode>General</c:formatCode>
                <c:ptCount val="2"/>
                <c:pt idx="0">
                  <c:v>2263</c:v>
                </c:pt>
                <c:pt idx="1">
                  <c:v>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B-459E-9272-2AB7DB516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799288"/>
        <c:axId val="2113698376"/>
      </c:barChart>
      <c:catAx>
        <c:axId val="2113799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13698376"/>
        <c:crosses val="autoZero"/>
        <c:auto val="1"/>
        <c:lblAlgn val="ctr"/>
        <c:lblOffset val="100"/>
        <c:noMultiLvlLbl val="0"/>
      </c:catAx>
      <c:valAx>
        <c:axId val="2113698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113799288"/>
        <c:crosses val="autoZero"/>
        <c:crossBetween val="between"/>
        <c:majorUnit val="7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'Faculty Count'!$A$12:$A$13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'Faculty Count'!$B$12:$B$13</c:f>
              <c:numCache>
                <c:formatCode>General</c:formatCode>
                <c:ptCount val="2"/>
                <c:pt idx="0">
                  <c:v>43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C-4F98-A677-F83A13D49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650536"/>
        <c:axId val="-2103647560"/>
      </c:barChart>
      <c:catAx>
        <c:axId val="-2103650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03647560"/>
        <c:crosses val="autoZero"/>
        <c:auto val="1"/>
        <c:lblAlgn val="ctr"/>
        <c:lblOffset val="100"/>
        <c:noMultiLvlLbl val="0"/>
      </c:catAx>
      <c:valAx>
        <c:axId val="-21036475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03650536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445395412530002E-2"/>
          <c:y val="0.141203995692185"/>
          <c:w val="0.88666794699443097"/>
          <c:h val="0.68295116519526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Sheet1!$B$2:$J$2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178</c:v>
                </c:pt>
                <c:pt idx="1">
                  <c:v>186</c:v>
                </c:pt>
                <c:pt idx="2">
                  <c:v>203</c:v>
                </c:pt>
                <c:pt idx="3">
                  <c:v>197</c:v>
                </c:pt>
                <c:pt idx="4">
                  <c:v>216</c:v>
                </c:pt>
                <c:pt idx="5">
                  <c:v>208</c:v>
                </c:pt>
                <c:pt idx="6">
                  <c:v>239</c:v>
                </c:pt>
                <c:pt idx="7">
                  <c:v>267</c:v>
                </c:pt>
                <c:pt idx="8">
                  <c:v>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0E-486A-87FF-F8B2C6B0A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4845560"/>
        <c:axId val="-2104851000"/>
      </c:lineChart>
      <c:catAx>
        <c:axId val="-2104845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04851000"/>
        <c:crosses val="autoZero"/>
        <c:auto val="1"/>
        <c:lblAlgn val="ctr"/>
        <c:lblOffset val="100"/>
        <c:noMultiLvlLbl val="0"/>
      </c:catAx>
      <c:valAx>
        <c:axId val="-2104851000"/>
        <c:scaling>
          <c:orientation val="minMax"/>
          <c:min val="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04845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0CFE4-6925-492E-A85C-C09C5F86760A}" type="doc">
      <dgm:prSet loTypeId="urn:microsoft.com/office/officeart/2009/3/layout/StepUpProcess" loCatId="process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4E59079C-B599-4788-B863-84F3AC6215A9}">
      <dgm:prSet phldrT="[Text]" custT="1"/>
      <dgm:spPr/>
      <dgm:t>
        <a:bodyPr/>
        <a:lstStyle/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Fall 2012 Problem posed </a:t>
          </a:r>
          <a:r>
            <a:rPr lang="en-US" sz="1600" dirty="0" smtClean="0"/>
            <a:t>to </a:t>
          </a:r>
          <a:r>
            <a:rPr lang="en-US" sz="1600" dirty="0" err="1" smtClean="0"/>
            <a:t>CoE’s</a:t>
          </a:r>
          <a:r>
            <a:rPr lang="en-US" sz="1600" dirty="0" smtClean="0"/>
            <a:t> </a:t>
          </a:r>
          <a:r>
            <a:rPr lang="en-US" sz="1600" i="1" dirty="0" smtClean="0"/>
            <a:t>Recycling Advanced Materials </a:t>
          </a:r>
          <a:r>
            <a:rPr lang="en-US" sz="1600" i="0" dirty="0" smtClean="0"/>
            <a:t>course</a:t>
          </a:r>
          <a:endParaRPr lang="en-US" sz="1200" i="0" dirty="0"/>
        </a:p>
      </dgm:t>
    </dgm:pt>
    <dgm:pt modelId="{A79D6C18-16CB-4402-A8B5-11431B9015A7}" type="parTrans" cxnId="{453EBE29-D1AE-4A46-A4FD-3A873A356F1A}">
      <dgm:prSet/>
      <dgm:spPr/>
      <dgm:t>
        <a:bodyPr/>
        <a:lstStyle/>
        <a:p>
          <a:endParaRPr lang="en-US" sz="3600"/>
        </a:p>
      </dgm:t>
    </dgm:pt>
    <dgm:pt modelId="{AE99ED9E-4759-4066-AF63-C3C3F2B60814}" type="sibTrans" cxnId="{453EBE29-D1AE-4A46-A4FD-3A873A356F1A}">
      <dgm:prSet/>
      <dgm:spPr/>
      <dgm:t>
        <a:bodyPr/>
        <a:lstStyle/>
        <a:p>
          <a:endParaRPr lang="en-US" sz="3600"/>
        </a:p>
      </dgm:t>
    </dgm:pt>
    <dgm:pt modelId="{9BAC8B22-B677-4979-A461-B5326C4DEC0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2013 to 2014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New process discovered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by </a:t>
          </a:r>
          <a:r>
            <a:rPr lang="en-US" sz="1600" dirty="0" err="1" smtClean="0"/>
            <a:t>CoE’s</a:t>
          </a:r>
          <a:r>
            <a:rPr lang="en-US" sz="1600" dirty="0" smtClean="0"/>
            <a:t> Dr. R. Asmatulu and </a:t>
          </a:r>
          <a:r>
            <a:rPr lang="en-US" sz="1600" dirty="0" err="1" smtClean="0"/>
            <a:t>Vamsi</a:t>
          </a:r>
          <a:r>
            <a:rPr lang="en-US" sz="1600" dirty="0" smtClean="0"/>
            <a:t> </a:t>
          </a:r>
          <a:r>
            <a:rPr lang="en-US" sz="1600" dirty="0" err="1" smtClean="0"/>
            <a:t>Patlolla</a:t>
          </a:r>
          <a:r>
            <a:rPr lang="en-US" sz="1600" dirty="0" smtClean="0"/>
            <a:t> </a:t>
          </a:r>
        </a:p>
      </dgm:t>
    </dgm:pt>
    <dgm:pt modelId="{00DAA9AC-8E42-4EF9-85FC-9658DA8BBA41}" type="parTrans" cxnId="{5200DC6B-9D30-49F1-9F40-272B37DA03F5}">
      <dgm:prSet/>
      <dgm:spPr/>
      <dgm:t>
        <a:bodyPr/>
        <a:lstStyle/>
        <a:p>
          <a:endParaRPr lang="en-US" sz="3600"/>
        </a:p>
      </dgm:t>
    </dgm:pt>
    <dgm:pt modelId="{4B8C6F05-5FAD-4CC0-BDAE-9C86ECBF6DD0}" type="sibTrans" cxnId="{5200DC6B-9D30-49F1-9F40-272B37DA03F5}">
      <dgm:prSet/>
      <dgm:spPr/>
      <dgm:t>
        <a:bodyPr/>
        <a:lstStyle/>
        <a:p>
          <a:endParaRPr lang="en-US" sz="3600"/>
        </a:p>
      </dgm:t>
    </dgm:pt>
    <dgm:pt modelId="{E74D0584-6E5F-41EB-B74C-FDA69632115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March 2016</a:t>
          </a:r>
        </a:p>
        <a:p>
          <a:r>
            <a:rPr lang="en-US" sz="1600" b="1" dirty="0" smtClean="0"/>
            <a:t>Process independently tested</a:t>
          </a:r>
          <a:r>
            <a:rPr lang="en-US" sz="1600" dirty="0" smtClean="0"/>
            <a:t> by NIAR to verify reclaimed carbon fiber is of </a:t>
          </a:r>
          <a:r>
            <a:rPr lang="en-US" sz="1600" i="1" dirty="0" smtClean="0"/>
            <a:t>aerospace quality</a:t>
          </a:r>
          <a:endParaRPr lang="en-US" sz="1600" dirty="0" smtClean="0"/>
        </a:p>
      </dgm:t>
    </dgm:pt>
    <dgm:pt modelId="{2ED3DD50-47D8-4146-945F-92F4CBAD589F}" type="parTrans" cxnId="{2EA3D97C-6E63-4BB9-8031-00B0AD89E3E6}">
      <dgm:prSet/>
      <dgm:spPr/>
      <dgm:t>
        <a:bodyPr/>
        <a:lstStyle/>
        <a:p>
          <a:endParaRPr lang="en-US" sz="3600"/>
        </a:p>
      </dgm:t>
    </dgm:pt>
    <dgm:pt modelId="{833931F5-1189-47F6-879D-2CE3603E20E9}" type="sibTrans" cxnId="{2EA3D97C-6E63-4BB9-8031-00B0AD89E3E6}">
      <dgm:prSet/>
      <dgm:spPr/>
      <dgm:t>
        <a:bodyPr/>
        <a:lstStyle/>
        <a:p>
          <a:endParaRPr lang="en-US" sz="3600"/>
        </a:p>
      </dgm:t>
    </dgm:pt>
    <dgm:pt modelId="{EDD7A944-8378-46A6-BF0F-0ABE70411F7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May 2016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Company formed and patent filed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facilitated by WSU Ventures. Company founded by  </a:t>
          </a:r>
          <a:r>
            <a:rPr lang="en-US" sz="1600" dirty="0" err="1" smtClean="0"/>
            <a:t>Vamsi</a:t>
          </a:r>
          <a:r>
            <a:rPr lang="en-US" sz="1600" dirty="0" smtClean="0"/>
            <a:t> </a:t>
          </a:r>
          <a:r>
            <a:rPr lang="en-US" sz="1600" dirty="0" err="1" smtClean="0"/>
            <a:t>Patlolla</a:t>
          </a:r>
          <a:r>
            <a:rPr lang="en-US" sz="1600" dirty="0" smtClean="0"/>
            <a:t> and Jeff Turner</a:t>
          </a:r>
          <a:endParaRPr lang="en-US" sz="1600" dirty="0"/>
        </a:p>
      </dgm:t>
    </dgm:pt>
    <dgm:pt modelId="{C5EFECA8-EFA4-4EF2-91B2-221F097CF6A8}" type="parTrans" cxnId="{DC0BD776-DD60-4236-8C2C-32ACAB849A4C}">
      <dgm:prSet/>
      <dgm:spPr/>
      <dgm:t>
        <a:bodyPr/>
        <a:lstStyle/>
        <a:p>
          <a:endParaRPr lang="en-US" sz="3600"/>
        </a:p>
      </dgm:t>
    </dgm:pt>
    <dgm:pt modelId="{25402D23-749B-4493-AC49-D1D2DEEE55E8}" type="sibTrans" cxnId="{DC0BD776-DD60-4236-8C2C-32ACAB849A4C}">
      <dgm:prSet/>
      <dgm:spPr/>
      <dgm:t>
        <a:bodyPr/>
        <a:lstStyle/>
        <a:p>
          <a:endParaRPr lang="en-US" sz="3600"/>
        </a:p>
      </dgm:t>
    </dgm:pt>
    <dgm:pt modelId="{5E216E09-32F2-437A-9528-ECBC1CA46DA8}">
      <dgm:prSet phldrT="[Text]" custT="1"/>
      <dgm:spPr/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 smtClean="0"/>
            <a:t>Early 2016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 smtClean="0"/>
            <a:t>Process perfected </a:t>
          </a:r>
          <a:r>
            <a:rPr lang="en-US" sz="1600" dirty="0" smtClean="0"/>
            <a:t>in </a:t>
          </a:r>
          <a:r>
            <a:rPr lang="en-US" sz="1600" dirty="0" err="1" smtClean="0"/>
            <a:t>CoE</a:t>
          </a:r>
          <a:r>
            <a:rPr lang="en-US" sz="1600" dirty="0" smtClean="0"/>
            <a:t> Mechanical Engineering Nano-technology research lab</a:t>
          </a:r>
        </a:p>
      </dgm:t>
    </dgm:pt>
    <dgm:pt modelId="{1EFBB47F-54DD-4689-ABBD-5C88C07B3990}" type="parTrans" cxnId="{F4C7BF2B-7A24-46D8-B46F-6562A3722139}">
      <dgm:prSet/>
      <dgm:spPr/>
      <dgm:t>
        <a:bodyPr/>
        <a:lstStyle/>
        <a:p>
          <a:endParaRPr lang="en-US" sz="2800"/>
        </a:p>
      </dgm:t>
    </dgm:pt>
    <dgm:pt modelId="{5400C061-9D61-4272-9811-A4D5C5783599}" type="sibTrans" cxnId="{F4C7BF2B-7A24-46D8-B46F-6562A3722139}">
      <dgm:prSet/>
      <dgm:spPr/>
      <dgm:t>
        <a:bodyPr/>
        <a:lstStyle/>
        <a:p>
          <a:endParaRPr lang="en-US" sz="2800"/>
        </a:p>
      </dgm:t>
    </dgm:pt>
    <dgm:pt modelId="{0DF24D16-FA70-417A-8FD5-F148681FFCA8}" type="pres">
      <dgm:prSet presAssocID="{C8A0CFE4-6925-492E-A85C-C09C5F8676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314C50-59E8-441A-9C12-251D109BBC01}" type="pres">
      <dgm:prSet presAssocID="{4E59079C-B599-4788-B863-84F3AC6215A9}" presName="composite" presStyleCnt="0"/>
      <dgm:spPr/>
    </dgm:pt>
    <dgm:pt modelId="{7A4DDBE1-BD61-4063-B630-08CD686D3789}" type="pres">
      <dgm:prSet presAssocID="{4E59079C-B599-4788-B863-84F3AC6215A9}" presName="LShape" presStyleLbl="alignNode1" presStyleIdx="0" presStyleCnt="9"/>
      <dgm:spPr/>
    </dgm:pt>
    <dgm:pt modelId="{9806A501-641B-42B2-BE09-36CB144F1EA8}" type="pres">
      <dgm:prSet presAssocID="{4E59079C-B599-4788-B863-84F3AC6215A9}" presName="ParentText" presStyleLbl="revTx" presStyleIdx="0" presStyleCnt="5" custScaleX="96383" custScaleY="123021" custLinFactNeighborX="6548" custLinFactNeighborY="14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A4BDD-89D4-492D-AB1B-D7342AEA5583}" type="pres">
      <dgm:prSet presAssocID="{4E59079C-B599-4788-B863-84F3AC6215A9}" presName="Triangle" presStyleLbl="alignNode1" presStyleIdx="1" presStyleCnt="9"/>
      <dgm:spPr/>
    </dgm:pt>
    <dgm:pt modelId="{9EE6AB18-4FFC-4D02-B796-9CD02642B6D7}" type="pres">
      <dgm:prSet presAssocID="{AE99ED9E-4759-4066-AF63-C3C3F2B60814}" presName="sibTrans" presStyleCnt="0"/>
      <dgm:spPr/>
    </dgm:pt>
    <dgm:pt modelId="{7ED228C1-D9A9-4BD3-894E-D48195884548}" type="pres">
      <dgm:prSet presAssocID="{AE99ED9E-4759-4066-AF63-C3C3F2B60814}" presName="space" presStyleCnt="0"/>
      <dgm:spPr/>
    </dgm:pt>
    <dgm:pt modelId="{40245E83-8679-47E5-83E0-AAB7573EE043}" type="pres">
      <dgm:prSet presAssocID="{9BAC8B22-B677-4979-A461-B5326C4DEC00}" presName="composite" presStyleCnt="0"/>
      <dgm:spPr/>
    </dgm:pt>
    <dgm:pt modelId="{C8A008D7-BDBD-4828-B5D9-E4FBF3E7BC03}" type="pres">
      <dgm:prSet presAssocID="{9BAC8B22-B677-4979-A461-B5326C4DEC00}" presName="LShape" presStyleLbl="alignNode1" presStyleIdx="2" presStyleCnt="9"/>
      <dgm:spPr/>
    </dgm:pt>
    <dgm:pt modelId="{20CC6369-AD16-455D-B19C-569FB98628F2}" type="pres">
      <dgm:prSet presAssocID="{9BAC8B22-B677-4979-A461-B5326C4DEC0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710F7-4224-4A7C-965E-A278906B3AB0}" type="pres">
      <dgm:prSet presAssocID="{9BAC8B22-B677-4979-A461-B5326C4DEC00}" presName="Triangle" presStyleLbl="alignNode1" presStyleIdx="3" presStyleCnt="9"/>
      <dgm:spPr/>
    </dgm:pt>
    <dgm:pt modelId="{01256844-90AC-4753-9046-B1A0BE4EC07A}" type="pres">
      <dgm:prSet presAssocID="{4B8C6F05-5FAD-4CC0-BDAE-9C86ECBF6DD0}" presName="sibTrans" presStyleCnt="0"/>
      <dgm:spPr/>
    </dgm:pt>
    <dgm:pt modelId="{6CD08381-1CB2-41F7-B81B-646F8E4AA62E}" type="pres">
      <dgm:prSet presAssocID="{4B8C6F05-5FAD-4CC0-BDAE-9C86ECBF6DD0}" presName="space" presStyleCnt="0"/>
      <dgm:spPr/>
    </dgm:pt>
    <dgm:pt modelId="{CEAD1E6A-44EC-4D23-8E52-A0C4A29737F6}" type="pres">
      <dgm:prSet presAssocID="{5E216E09-32F2-437A-9528-ECBC1CA46DA8}" presName="composite" presStyleCnt="0"/>
      <dgm:spPr/>
    </dgm:pt>
    <dgm:pt modelId="{DA8E1CE7-0036-4E19-BC0E-058F3D1ECC5A}" type="pres">
      <dgm:prSet presAssocID="{5E216E09-32F2-437A-9528-ECBC1CA46DA8}" presName="LShape" presStyleLbl="alignNode1" presStyleIdx="4" presStyleCnt="9"/>
      <dgm:spPr/>
    </dgm:pt>
    <dgm:pt modelId="{352BEF03-801F-4267-BF60-EDBB90E55A50}" type="pres">
      <dgm:prSet presAssocID="{5E216E09-32F2-437A-9528-ECBC1CA46DA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41284-7420-44DF-9110-EF0765B49B05}" type="pres">
      <dgm:prSet presAssocID="{5E216E09-32F2-437A-9528-ECBC1CA46DA8}" presName="Triangle" presStyleLbl="alignNode1" presStyleIdx="5" presStyleCnt="9"/>
      <dgm:spPr/>
    </dgm:pt>
    <dgm:pt modelId="{5ED85358-E3C9-45CB-9F42-201F452DBC62}" type="pres">
      <dgm:prSet presAssocID="{5400C061-9D61-4272-9811-A4D5C5783599}" presName="sibTrans" presStyleCnt="0"/>
      <dgm:spPr/>
    </dgm:pt>
    <dgm:pt modelId="{E31BA0EC-B9C5-408C-B734-F0157813F166}" type="pres">
      <dgm:prSet presAssocID="{5400C061-9D61-4272-9811-A4D5C5783599}" presName="space" presStyleCnt="0"/>
      <dgm:spPr/>
    </dgm:pt>
    <dgm:pt modelId="{4079DEE8-2BB0-4AF5-9F59-8217A78472C1}" type="pres">
      <dgm:prSet presAssocID="{E74D0584-6E5F-41EB-B74C-FDA696321158}" presName="composite" presStyleCnt="0"/>
      <dgm:spPr/>
    </dgm:pt>
    <dgm:pt modelId="{08EB4D55-BF5B-4190-9FE5-D5F73F2923F7}" type="pres">
      <dgm:prSet presAssocID="{E74D0584-6E5F-41EB-B74C-FDA696321158}" presName="LShape" presStyleLbl="alignNode1" presStyleIdx="6" presStyleCnt="9"/>
      <dgm:spPr/>
    </dgm:pt>
    <dgm:pt modelId="{CC25E1B5-E9AD-4EC0-B8A8-89C6919C51CC}" type="pres">
      <dgm:prSet presAssocID="{E74D0584-6E5F-41EB-B74C-FDA69632115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D5A9C-3D36-4367-B8A5-CAD05A6C7A7E}" type="pres">
      <dgm:prSet presAssocID="{E74D0584-6E5F-41EB-B74C-FDA696321158}" presName="Triangle" presStyleLbl="alignNode1" presStyleIdx="7" presStyleCnt="9"/>
      <dgm:spPr/>
    </dgm:pt>
    <dgm:pt modelId="{C7DDAB43-B58D-4A68-9A48-E1D6767439BA}" type="pres">
      <dgm:prSet presAssocID="{833931F5-1189-47F6-879D-2CE3603E20E9}" presName="sibTrans" presStyleCnt="0"/>
      <dgm:spPr/>
    </dgm:pt>
    <dgm:pt modelId="{7671C375-DAED-49AA-AAE6-8608CEAA7C83}" type="pres">
      <dgm:prSet presAssocID="{833931F5-1189-47F6-879D-2CE3603E20E9}" presName="space" presStyleCnt="0"/>
      <dgm:spPr/>
    </dgm:pt>
    <dgm:pt modelId="{5A867ABE-DD08-49FB-9778-1D07A3C5FA8A}" type="pres">
      <dgm:prSet presAssocID="{EDD7A944-8378-46A6-BF0F-0ABE70411F7F}" presName="composite" presStyleCnt="0"/>
      <dgm:spPr/>
    </dgm:pt>
    <dgm:pt modelId="{BBFB5AB4-A164-4F26-951F-AC1013CBD60E}" type="pres">
      <dgm:prSet presAssocID="{EDD7A944-8378-46A6-BF0F-0ABE70411F7F}" presName="LShape" presStyleLbl="alignNode1" presStyleIdx="8" presStyleCnt="9"/>
      <dgm:spPr/>
    </dgm:pt>
    <dgm:pt modelId="{ABE980C8-A9F5-42B0-9917-A4BBF9EAB0B0}" type="pres">
      <dgm:prSet presAssocID="{EDD7A944-8378-46A6-BF0F-0ABE70411F7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00DC6B-9D30-49F1-9F40-272B37DA03F5}" srcId="{C8A0CFE4-6925-492E-A85C-C09C5F86760A}" destId="{9BAC8B22-B677-4979-A461-B5326C4DEC00}" srcOrd="1" destOrd="0" parTransId="{00DAA9AC-8E42-4EF9-85FC-9658DA8BBA41}" sibTransId="{4B8C6F05-5FAD-4CC0-BDAE-9C86ECBF6DD0}"/>
    <dgm:cxn modelId="{453EBE29-D1AE-4A46-A4FD-3A873A356F1A}" srcId="{C8A0CFE4-6925-492E-A85C-C09C5F86760A}" destId="{4E59079C-B599-4788-B863-84F3AC6215A9}" srcOrd="0" destOrd="0" parTransId="{A79D6C18-16CB-4402-A8B5-11431B9015A7}" sibTransId="{AE99ED9E-4759-4066-AF63-C3C3F2B60814}"/>
    <dgm:cxn modelId="{244FEAE6-04DE-D443-BB27-4E08E5A89785}" type="presOf" srcId="{E74D0584-6E5F-41EB-B74C-FDA696321158}" destId="{CC25E1B5-E9AD-4EC0-B8A8-89C6919C51CC}" srcOrd="0" destOrd="0" presId="urn:microsoft.com/office/officeart/2009/3/layout/StepUpProcess"/>
    <dgm:cxn modelId="{F4C7BF2B-7A24-46D8-B46F-6562A3722139}" srcId="{C8A0CFE4-6925-492E-A85C-C09C5F86760A}" destId="{5E216E09-32F2-437A-9528-ECBC1CA46DA8}" srcOrd="2" destOrd="0" parTransId="{1EFBB47F-54DD-4689-ABBD-5C88C07B3990}" sibTransId="{5400C061-9D61-4272-9811-A4D5C5783599}"/>
    <dgm:cxn modelId="{5FB90906-DE10-6549-BFE0-D29F17E18ABB}" type="presOf" srcId="{C8A0CFE4-6925-492E-A85C-C09C5F86760A}" destId="{0DF24D16-FA70-417A-8FD5-F148681FFCA8}" srcOrd="0" destOrd="0" presId="urn:microsoft.com/office/officeart/2009/3/layout/StepUpProcess"/>
    <dgm:cxn modelId="{2EA3D97C-6E63-4BB9-8031-00B0AD89E3E6}" srcId="{C8A0CFE4-6925-492E-A85C-C09C5F86760A}" destId="{E74D0584-6E5F-41EB-B74C-FDA696321158}" srcOrd="3" destOrd="0" parTransId="{2ED3DD50-47D8-4146-945F-92F4CBAD589F}" sibTransId="{833931F5-1189-47F6-879D-2CE3603E20E9}"/>
    <dgm:cxn modelId="{F5508122-36D9-4442-8600-09685455EDCA}" type="presOf" srcId="{4E59079C-B599-4788-B863-84F3AC6215A9}" destId="{9806A501-641B-42B2-BE09-36CB144F1EA8}" srcOrd="0" destOrd="0" presId="urn:microsoft.com/office/officeart/2009/3/layout/StepUpProcess"/>
    <dgm:cxn modelId="{72A52766-3A13-7D43-9377-35BF8717A67E}" type="presOf" srcId="{EDD7A944-8378-46A6-BF0F-0ABE70411F7F}" destId="{ABE980C8-A9F5-42B0-9917-A4BBF9EAB0B0}" srcOrd="0" destOrd="0" presId="urn:microsoft.com/office/officeart/2009/3/layout/StepUpProcess"/>
    <dgm:cxn modelId="{CB97B783-E339-4647-B276-DC22C4819852}" type="presOf" srcId="{9BAC8B22-B677-4979-A461-B5326C4DEC00}" destId="{20CC6369-AD16-455D-B19C-569FB98628F2}" srcOrd="0" destOrd="0" presId="urn:microsoft.com/office/officeart/2009/3/layout/StepUpProcess"/>
    <dgm:cxn modelId="{DC0BD776-DD60-4236-8C2C-32ACAB849A4C}" srcId="{C8A0CFE4-6925-492E-A85C-C09C5F86760A}" destId="{EDD7A944-8378-46A6-BF0F-0ABE70411F7F}" srcOrd="4" destOrd="0" parTransId="{C5EFECA8-EFA4-4EF2-91B2-221F097CF6A8}" sibTransId="{25402D23-749B-4493-AC49-D1D2DEEE55E8}"/>
    <dgm:cxn modelId="{D4A67565-DF82-C941-A421-D7A8865AF363}" type="presOf" srcId="{5E216E09-32F2-437A-9528-ECBC1CA46DA8}" destId="{352BEF03-801F-4267-BF60-EDBB90E55A50}" srcOrd="0" destOrd="0" presId="urn:microsoft.com/office/officeart/2009/3/layout/StepUpProcess"/>
    <dgm:cxn modelId="{052A7010-7F9C-7245-9298-BD54D8A98699}" type="presParOf" srcId="{0DF24D16-FA70-417A-8FD5-F148681FFCA8}" destId="{2C314C50-59E8-441A-9C12-251D109BBC01}" srcOrd="0" destOrd="0" presId="urn:microsoft.com/office/officeart/2009/3/layout/StepUpProcess"/>
    <dgm:cxn modelId="{38472DB8-C258-4A44-B3A0-DDE6514BFA80}" type="presParOf" srcId="{2C314C50-59E8-441A-9C12-251D109BBC01}" destId="{7A4DDBE1-BD61-4063-B630-08CD686D3789}" srcOrd="0" destOrd="0" presId="urn:microsoft.com/office/officeart/2009/3/layout/StepUpProcess"/>
    <dgm:cxn modelId="{A4E8F35E-6507-D547-9391-4042952AA8DE}" type="presParOf" srcId="{2C314C50-59E8-441A-9C12-251D109BBC01}" destId="{9806A501-641B-42B2-BE09-36CB144F1EA8}" srcOrd="1" destOrd="0" presId="urn:microsoft.com/office/officeart/2009/3/layout/StepUpProcess"/>
    <dgm:cxn modelId="{651DCEE2-547A-4A49-93CC-AA100C999ED5}" type="presParOf" srcId="{2C314C50-59E8-441A-9C12-251D109BBC01}" destId="{832A4BDD-89D4-492D-AB1B-D7342AEA5583}" srcOrd="2" destOrd="0" presId="urn:microsoft.com/office/officeart/2009/3/layout/StepUpProcess"/>
    <dgm:cxn modelId="{34648907-CE3E-D74F-A825-53525257C795}" type="presParOf" srcId="{0DF24D16-FA70-417A-8FD5-F148681FFCA8}" destId="{9EE6AB18-4FFC-4D02-B796-9CD02642B6D7}" srcOrd="1" destOrd="0" presId="urn:microsoft.com/office/officeart/2009/3/layout/StepUpProcess"/>
    <dgm:cxn modelId="{755DDB02-1F10-E044-A416-C2FFDF98FC02}" type="presParOf" srcId="{9EE6AB18-4FFC-4D02-B796-9CD02642B6D7}" destId="{7ED228C1-D9A9-4BD3-894E-D48195884548}" srcOrd="0" destOrd="0" presId="urn:microsoft.com/office/officeart/2009/3/layout/StepUpProcess"/>
    <dgm:cxn modelId="{1F826E0B-482D-3648-92D1-7C79E9B056FC}" type="presParOf" srcId="{0DF24D16-FA70-417A-8FD5-F148681FFCA8}" destId="{40245E83-8679-47E5-83E0-AAB7573EE043}" srcOrd="2" destOrd="0" presId="urn:microsoft.com/office/officeart/2009/3/layout/StepUpProcess"/>
    <dgm:cxn modelId="{DA578C77-DED8-FF4B-8D0D-1C750976B8F3}" type="presParOf" srcId="{40245E83-8679-47E5-83E0-AAB7573EE043}" destId="{C8A008D7-BDBD-4828-B5D9-E4FBF3E7BC03}" srcOrd="0" destOrd="0" presId="urn:microsoft.com/office/officeart/2009/3/layout/StepUpProcess"/>
    <dgm:cxn modelId="{2613CAEE-00CA-DC47-A5FA-52534F264092}" type="presParOf" srcId="{40245E83-8679-47E5-83E0-AAB7573EE043}" destId="{20CC6369-AD16-455D-B19C-569FB98628F2}" srcOrd="1" destOrd="0" presId="urn:microsoft.com/office/officeart/2009/3/layout/StepUpProcess"/>
    <dgm:cxn modelId="{85072CB5-2DAB-6147-9A91-F1BC73666959}" type="presParOf" srcId="{40245E83-8679-47E5-83E0-AAB7573EE043}" destId="{C03710F7-4224-4A7C-965E-A278906B3AB0}" srcOrd="2" destOrd="0" presId="urn:microsoft.com/office/officeart/2009/3/layout/StepUpProcess"/>
    <dgm:cxn modelId="{8289BF6B-7EF6-FE4C-9D2D-C26480497C6E}" type="presParOf" srcId="{0DF24D16-FA70-417A-8FD5-F148681FFCA8}" destId="{01256844-90AC-4753-9046-B1A0BE4EC07A}" srcOrd="3" destOrd="0" presId="urn:microsoft.com/office/officeart/2009/3/layout/StepUpProcess"/>
    <dgm:cxn modelId="{FC67331F-D6CE-AC48-BD12-2B19A68367EB}" type="presParOf" srcId="{01256844-90AC-4753-9046-B1A0BE4EC07A}" destId="{6CD08381-1CB2-41F7-B81B-646F8E4AA62E}" srcOrd="0" destOrd="0" presId="urn:microsoft.com/office/officeart/2009/3/layout/StepUpProcess"/>
    <dgm:cxn modelId="{4657B2C0-E22F-D948-B6DE-EE70BD80A7C4}" type="presParOf" srcId="{0DF24D16-FA70-417A-8FD5-F148681FFCA8}" destId="{CEAD1E6A-44EC-4D23-8E52-A0C4A29737F6}" srcOrd="4" destOrd="0" presId="urn:microsoft.com/office/officeart/2009/3/layout/StepUpProcess"/>
    <dgm:cxn modelId="{F1EFD5ED-046A-DE47-A0D1-F0A621A94930}" type="presParOf" srcId="{CEAD1E6A-44EC-4D23-8E52-A0C4A29737F6}" destId="{DA8E1CE7-0036-4E19-BC0E-058F3D1ECC5A}" srcOrd="0" destOrd="0" presId="urn:microsoft.com/office/officeart/2009/3/layout/StepUpProcess"/>
    <dgm:cxn modelId="{1C6A5F2A-079C-EC4E-A3E2-24618BCDEC9D}" type="presParOf" srcId="{CEAD1E6A-44EC-4D23-8E52-A0C4A29737F6}" destId="{352BEF03-801F-4267-BF60-EDBB90E55A50}" srcOrd="1" destOrd="0" presId="urn:microsoft.com/office/officeart/2009/3/layout/StepUpProcess"/>
    <dgm:cxn modelId="{2BE70A48-A085-E646-B22A-7D1DF8E4B159}" type="presParOf" srcId="{CEAD1E6A-44EC-4D23-8E52-A0C4A29737F6}" destId="{7BE41284-7420-44DF-9110-EF0765B49B05}" srcOrd="2" destOrd="0" presId="urn:microsoft.com/office/officeart/2009/3/layout/StepUpProcess"/>
    <dgm:cxn modelId="{67FE05DB-8500-BB4C-84A0-5789AE57EF9D}" type="presParOf" srcId="{0DF24D16-FA70-417A-8FD5-F148681FFCA8}" destId="{5ED85358-E3C9-45CB-9F42-201F452DBC62}" srcOrd="5" destOrd="0" presId="urn:microsoft.com/office/officeart/2009/3/layout/StepUpProcess"/>
    <dgm:cxn modelId="{275DD4DE-2F7E-2D48-A584-D64B8AEADED7}" type="presParOf" srcId="{5ED85358-E3C9-45CB-9F42-201F452DBC62}" destId="{E31BA0EC-B9C5-408C-B734-F0157813F166}" srcOrd="0" destOrd="0" presId="urn:microsoft.com/office/officeart/2009/3/layout/StepUpProcess"/>
    <dgm:cxn modelId="{BE4D4F66-85D9-7544-A40A-CCF3F973F8CC}" type="presParOf" srcId="{0DF24D16-FA70-417A-8FD5-F148681FFCA8}" destId="{4079DEE8-2BB0-4AF5-9F59-8217A78472C1}" srcOrd="6" destOrd="0" presId="urn:microsoft.com/office/officeart/2009/3/layout/StepUpProcess"/>
    <dgm:cxn modelId="{0DC90364-D41A-8048-8DFD-CCAEA94B3000}" type="presParOf" srcId="{4079DEE8-2BB0-4AF5-9F59-8217A78472C1}" destId="{08EB4D55-BF5B-4190-9FE5-D5F73F2923F7}" srcOrd="0" destOrd="0" presId="urn:microsoft.com/office/officeart/2009/3/layout/StepUpProcess"/>
    <dgm:cxn modelId="{CFDCF136-4320-6145-A527-80F634D9305F}" type="presParOf" srcId="{4079DEE8-2BB0-4AF5-9F59-8217A78472C1}" destId="{CC25E1B5-E9AD-4EC0-B8A8-89C6919C51CC}" srcOrd="1" destOrd="0" presId="urn:microsoft.com/office/officeart/2009/3/layout/StepUpProcess"/>
    <dgm:cxn modelId="{A911267D-0D97-FC49-A151-3EE77E5FD19F}" type="presParOf" srcId="{4079DEE8-2BB0-4AF5-9F59-8217A78472C1}" destId="{CECD5A9C-3D36-4367-B8A5-CAD05A6C7A7E}" srcOrd="2" destOrd="0" presId="urn:microsoft.com/office/officeart/2009/3/layout/StepUpProcess"/>
    <dgm:cxn modelId="{06A8687A-391B-A04A-BEC6-1AE36BA73D1C}" type="presParOf" srcId="{0DF24D16-FA70-417A-8FD5-F148681FFCA8}" destId="{C7DDAB43-B58D-4A68-9A48-E1D6767439BA}" srcOrd="7" destOrd="0" presId="urn:microsoft.com/office/officeart/2009/3/layout/StepUpProcess"/>
    <dgm:cxn modelId="{FF3B3B62-BEDF-8449-83EC-5C963B3ABF85}" type="presParOf" srcId="{C7DDAB43-B58D-4A68-9A48-E1D6767439BA}" destId="{7671C375-DAED-49AA-AAE6-8608CEAA7C83}" srcOrd="0" destOrd="0" presId="urn:microsoft.com/office/officeart/2009/3/layout/StepUpProcess"/>
    <dgm:cxn modelId="{E8281565-825F-4E4C-A324-AC5B2F1E1585}" type="presParOf" srcId="{0DF24D16-FA70-417A-8FD5-F148681FFCA8}" destId="{5A867ABE-DD08-49FB-9778-1D07A3C5FA8A}" srcOrd="8" destOrd="0" presId="urn:microsoft.com/office/officeart/2009/3/layout/StepUpProcess"/>
    <dgm:cxn modelId="{96375ACF-D87A-8D4D-8B64-1808F349A5DA}" type="presParOf" srcId="{5A867ABE-DD08-49FB-9778-1D07A3C5FA8A}" destId="{BBFB5AB4-A164-4F26-951F-AC1013CBD60E}" srcOrd="0" destOrd="0" presId="urn:microsoft.com/office/officeart/2009/3/layout/StepUpProcess"/>
    <dgm:cxn modelId="{ABD6D964-C551-A44D-AAC2-5805425C3BE1}" type="presParOf" srcId="{5A867ABE-DD08-49FB-9778-1D07A3C5FA8A}" destId="{ABE980C8-A9F5-42B0-9917-A4BBF9EAB0B0}" srcOrd="1" destOrd="0" presId="urn:microsoft.com/office/officeart/2009/3/layout/StepUp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DDBE1-BD61-4063-B630-08CD686D3789}">
      <dsp:nvSpPr>
        <dsp:cNvPr id="0" name=""/>
        <dsp:cNvSpPr/>
      </dsp:nvSpPr>
      <dsp:spPr>
        <a:xfrm rot="5400000">
          <a:off x="317479" y="2081851"/>
          <a:ext cx="952560" cy="158503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06A501-641B-42B2-BE09-36CB144F1EA8}">
      <dsp:nvSpPr>
        <dsp:cNvPr id="0" name=""/>
        <dsp:cNvSpPr/>
      </dsp:nvSpPr>
      <dsp:spPr>
        <a:xfrm>
          <a:off x="278053" y="2594088"/>
          <a:ext cx="1379223" cy="154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Fall 2012 Problem posed </a:t>
          </a:r>
          <a:r>
            <a:rPr lang="en-US" sz="1600" kern="1200" dirty="0" smtClean="0"/>
            <a:t>to </a:t>
          </a:r>
          <a:r>
            <a:rPr lang="en-US" sz="1600" kern="1200" dirty="0" err="1" smtClean="0"/>
            <a:t>CoE’s</a:t>
          </a:r>
          <a:r>
            <a:rPr lang="en-US" sz="1600" kern="1200" dirty="0" smtClean="0"/>
            <a:t> </a:t>
          </a:r>
          <a:r>
            <a:rPr lang="en-US" sz="1600" i="1" kern="1200" dirty="0" smtClean="0"/>
            <a:t>Recycling Advanced Materials </a:t>
          </a:r>
          <a:r>
            <a:rPr lang="en-US" sz="1600" i="0" kern="1200" dirty="0" smtClean="0"/>
            <a:t>course</a:t>
          </a:r>
          <a:endParaRPr lang="en-US" sz="1200" i="0" kern="1200" dirty="0"/>
        </a:p>
      </dsp:txBody>
      <dsp:txXfrm>
        <a:off x="278053" y="2594088"/>
        <a:ext cx="1379223" cy="1543100"/>
      </dsp:txXfrm>
    </dsp:sp>
    <dsp:sp modelId="{832A4BDD-89D4-492D-AB1B-D7342AEA5583}">
      <dsp:nvSpPr>
        <dsp:cNvPr id="0" name=""/>
        <dsp:cNvSpPr/>
      </dsp:nvSpPr>
      <dsp:spPr>
        <a:xfrm>
          <a:off x="1319458" y="1965158"/>
          <a:ext cx="269996" cy="269996"/>
        </a:xfrm>
        <a:prstGeom prst="triangle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5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A008D7-BDBD-4828-B5D9-E4FBF3E7BC03}">
      <dsp:nvSpPr>
        <dsp:cNvPr id="0" name=""/>
        <dsp:cNvSpPr/>
      </dsp:nvSpPr>
      <dsp:spPr>
        <a:xfrm rot="5400000">
          <a:off x="2069280" y="1648366"/>
          <a:ext cx="952560" cy="158503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CC6369-AD16-455D-B19C-569FB98628F2}">
      <dsp:nvSpPr>
        <dsp:cNvPr id="0" name=""/>
        <dsp:cNvSpPr/>
      </dsp:nvSpPr>
      <dsp:spPr>
        <a:xfrm>
          <a:off x="1910274" y="2121951"/>
          <a:ext cx="1430981" cy="125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2013 to 2014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New process discovered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by </a:t>
          </a:r>
          <a:r>
            <a:rPr lang="en-US" sz="1600" kern="1200" dirty="0" err="1" smtClean="0"/>
            <a:t>CoE’s</a:t>
          </a:r>
          <a:r>
            <a:rPr lang="en-US" sz="1600" kern="1200" dirty="0" smtClean="0"/>
            <a:t> Dr. R. Asmatulu and </a:t>
          </a:r>
          <a:r>
            <a:rPr lang="en-US" sz="1600" kern="1200" dirty="0" err="1" smtClean="0"/>
            <a:t>Vamsi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Patlolla</a:t>
          </a:r>
          <a:r>
            <a:rPr lang="en-US" sz="1600" kern="1200" dirty="0" smtClean="0"/>
            <a:t> </a:t>
          </a:r>
        </a:p>
      </dsp:txBody>
      <dsp:txXfrm>
        <a:off x="1910274" y="2121951"/>
        <a:ext cx="1430981" cy="1254339"/>
      </dsp:txXfrm>
    </dsp:sp>
    <dsp:sp modelId="{C03710F7-4224-4A7C-965E-A278906B3AB0}">
      <dsp:nvSpPr>
        <dsp:cNvPr id="0" name=""/>
        <dsp:cNvSpPr/>
      </dsp:nvSpPr>
      <dsp:spPr>
        <a:xfrm>
          <a:off x="3071259" y="1531673"/>
          <a:ext cx="269996" cy="269996"/>
        </a:xfrm>
        <a:prstGeom prst="triangle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15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8E1CE7-0036-4E19-BC0E-058F3D1ECC5A}">
      <dsp:nvSpPr>
        <dsp:cNvPr id="0" name=""/>
        <dsp:cNvSpPr/>
      </dsp:nvSpPr>
      <dsp:spPr>
        <a:xfrm rot="5400000">
          <a:off x="3821081" y="1214881"/>
          <a:ext cx="952560" cy="158503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2BEF03-801F-4267-BF60-EDBB90E55A50}">
      <dsp:nvSpPr>
        <dsp:cNvPr id="0" name=""/>
        <dsp:cNvSpPr/>
      </dsp:nvSpPr>
      <dsp:spPr>
        <a:xfrm>
          <a:off x="3662075" y="1688466"/>
          <a:ext cx="1430981" cy="125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Early 2016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Process perfected </a:t>
          </a:r>
          <a:r>
            <a:rPr lang="en-US" sz="1600" kern="1200" dirty="0" smtClean="0"/>
            <a:t>in </a:t>
          </a:r>
          <a:r>
            <a:rPr lang="en-US" sz="1600" kern="1200" dirty="0" err="1" smtClean="0"/>
            <a:t>CoE</a:t>
          </a:r>
          <a:r>
            <a:rPr lang="en-US" sz="1600" kern="1200" dirty="0" smtClean="0"/>
            <a:t> Mechanical Engineering Nano-technology research lab</a:t>
          </a:r>
        </a:p>
      </dsp:txBody>
      <dsp:txXfrm>
        <a:off x="3662075" y="1688466"/>
        <a:ext cx="1430981" cy="1254339"/>
      </dsp:txXfrm>
    </dsp:sp>
    <dsp:sp modelId="{7BE41284-7420-44DF-9110-EF0765B49B05}">
      <dsp:nvSpPr>
        <dsp:cNvPr id="0" name=""/>
        <dsp:cNvSpPr/>
      </dsp:nvSpPr>
      <dsp:spPr>
        <a:xfrm>
          <a:off x="4823060" y="1098188"/>
          <a:ext cx="269996" cy="269996"/>
        </a:xfrm>
        <a:prstGeom prst="triangle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25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EB4D55-BF5B-4190-9FE5-D5F73F2923F7}">
      <dsp:nvSpPr>
        <dsp:cNvPr id="0" name=""/>
        <dsp:cNvSpPr/>
      </dsp:nvSpPr>
      <dsp:spPr>
        <a:xfrm rot="5400000">
          <a:off x="5572882" y="781396"/>
          <a:ext cx="952560" cy="158503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25E1B5-E9AD-4EC0-B8A8-89C6919C51CC}">
      <dsp:nvSpPr>
        <dsp:cNvPr id="0" name=""/>
        <dsp:cNvSpPr/>
      </dsp:nvSpPr>
      <dsp:spPr>
        <a:xfrm>
          <a:off x="5413876" y="1254981"/>
          <a:ext cx="1430981" cy="125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March 2016</a:t>
          </a:r>
        </a:p>
        <a:p>
          <a:pPr lvl="0" algn="l">
            <a:spcBef>
              <a:spcPct val="0"/>
            </a:spcBef>
          </a:pPr>
          <a:r>
            <a:rPr lang="en-US" sz="1600" b="1" kern="1200" dirty="0" smtClean="0"/>
            <a:t>Process independently tested</a:t>
          </a:r>
          <a:r>
            <a:rPr lang="en-US" sz="1600" kern="1200" dirty="0" smtClean="0"/>
            <a:t> by NIAR to verify reclaimed carbon fiber is of </a:t>
          </a:r>
          <a:r>
            <a:rPr lang="en-US" sz="1600" i="1" kern="1200" dirty="0" smtClean="0"/>
            <a:t>aerospace quality</a:t>
          </a:r>
          <a:endParaRPr lang="en-US" sz="1600" kern="1200" dirty="0" smtClean="0"/>
        </a:p>
      </dsp:txBody>
      <dsp:txXfrm>
        <a:off x="5413876" y="1254981"/>
        <a:ext cx="1430981" cy="1254339"/>
      </dsp:txXfrm>
    </dsp:sp>
    <dsp:sp modelId="{CECD5A9C-3D36-4367-B8A5-CAD05A6C7A7E}">
      <dsp:nvSpPr>
        <dsp:cNvPr id="0" name=""/>
        <dsp:cNvSpPr/>
      </dsp:nvSpPr>
      <dsp:spPr>
        <a:xfrm>
          <a:off x="6574862" y="664704"/>
          <a:ext cx="269996" cy="269996"/>
        </a:xfrm>
        <a:prstGeom prst="triangle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35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FB5AB4-A164-4F26-951F-AC1013CBD60E}">
      <dsp:nvSpPr>
        <dsp:cNvPr id="0" name=""/>
        <dsp:cNvSpPr/>
      </dsp:nvSpPr>
      <dsp:spPr>
        <a:xfrm rot="5400000">
          <a:off x="7324684" y="347911"/>
          <a:ext cx="952560" cy="158503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E980C8-A9F5-42B0-9917-A4BBF9EAB0B0}">
      <dsp:nvSpPr>
        <dsp:cNvPr id="0" name=""/>
        <dsp:cNvSpPr/>
      </dsp:nvSpPr>
      <dsp:spPr>
        <a:xfrm>
          <a:off x="7165678" y="821496"/>
          <a:ext cx="1430981" cy="125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May 2016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Company formed and patent filed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facilitated by WSU Ventures. Company founded by  </a:t>
          </a:r>
          <a:r>
            <a:rPr lang="en-US" sz="1600" kern="1200" dirty="0" err="1" smtClean="0"/>
            <a:t>Vamsi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Patlolla</a:t>
          </a:r>
          <a:r>
            <a:rPr lang="en-US" sz="1600" kern="1200" dirty="0" smtClean="0"/>
            <a:t> and Jeff Turner</a:t>
          </a:r>
          <a:endParaRPr lang="en-US" sz="1600" kern="1200" dirty="0"/>
        </a:p>
      </dsp:txBody>
      <dsp:txXfrm>
        <a:off x="7165678" y="821496"/>
        <a:ext cx="1430981" cy="1254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0.06667</cdr:x>
      <cdr:y>0.02535</cdr:y>
    </cdr:from>
    <cdr:to>
      <cdr:x>0.97126</cdr:x>
      <cdr:y>0.16753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3310" y="114300"/>
          <a:ext cx="6421956" cy="641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u="sng" dirty="0" smtClean="0">
              <a:latin typeface="Arial"/>
              <a:cs typeface="Arial"/>
            </a:rPr>
            <a:t>Undergraduate Degree</a:t>
          </a:r>
          <a:r>
            <a:rPr lang="en-US" sz="2000" u="sng" baseline="0" dirty="0" smtClean="0">
              <a:latin typeface="Arial"/>
              <a:cs typeface="Arial"/>
            </a:rPr>
            <a:t> Production</a:t>
          </a:r>
          <a:endParaRPr lang="en-US" sz="2000" u="sng" dirty="0"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9F9075-9894-4B23-9E38-182AF239172D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D0A16B-6073-449E-A57F-5F693F5841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70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297A-5AA2-4F9F-95A6-CC524933245B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97BDC-09C4-41DB-B74F-0F2E3851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B36B81-075A-4616-B61E-272E2FED7A51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23EE87-7336-4A4A-9D45-32944A10C5A3}" type="slidenum">
              <a:rPr lang="en-US" sz="1200"/>
              <a:pPr algn="r" eaLnBrk="1" hangingPunct="1"/>
              <a:t>1</a:t>
            </a:fld>
            <a:endParaRPr lang="en-US" sz="1200" dirty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20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076B-2ED8-444B-8758-30FE2A9E2BCB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48D64A-8374-44E7-A3FC-1B4D1333F224}" type="slidenum">
              <a:rPr lang="en-US" sz="1200"/>
              <a:pPr algn="r" eaLnBrk="1" hangingPunct="1"/>
              <a:t>10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9128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076B-2ED8-444B-8758-30FE2A9E2BCB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48D64A-8374-44E7-A3FC-1B4D1333F224}" type="slidenum">
              <a:rPr lang="en-US" sz="1200"/>
              <a:pPr algn="r" eaLnBrk="1" hangingPunct="1"/>
              <a:t>12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23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076B-2ED8-444B-8758-30FE2A9E2BCB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48D64A-8374-44E7-A3FC-1B4D1333F224}" type="slidenum">
              <a:rPr lang="en-US" sz="1200"/>
              <a:pPr algn="r" eaLnBrk="1" hangingPunct="1"/>
              <a:t>23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779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076B-2ED8-444B-8758-30FE2A9E2BCB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48D64A-8374-44E7-A3FC-1B4D1333F224}" type="slidenum">
              <a:rPr lang="en-US" sz="1200"/>
              <a:pPr algn="r" eaLnBrk="1" hangingPunct="1"/>
              <a:t>24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63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48086-661F-444F-ABCD-F0734FD6A713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076B-2ED8-444B-8758-30FE2A9E2BCB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48D64A-8374-44E7-A3FC-1B4D1333F224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204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076B-2ED8-444B-8758-30FE2A9E2BCB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48D64A-8374-44E7-A3FC-1B4D1333F224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204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076B-2ED8-444B-8758-30FE2A9E2BCB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48D64A-8374-44E7-A3FC-1B4D1333F224}" type="slidenum">
              <a:rPr lang="en-US" sz="1200"/>
              <a:pPr algn="r" eaLnBrk="1" hangingPunct="1"/>
              <a:t>6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928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076B-2ED8-444B-8758-30FE2A9E2BCB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48D64A-8374-44E7-A3FC-1B4D1333F224}" type="slidenum">
              <a:rPr lang="en-US" sz="1200"/>
              <a:pPr algn="r" eaLnBrk="1" hangingPunct="1"/>
              <a:t>7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05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076B-2ED8-444B-8758-30FE2A9E2BCB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48D64A-8374-44E7-A3FC-1B4D1333F224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r>
              <a:rPr lang="en-US" dirty="0" smtClean="0"/>
              <a:t>From</a:t>
            </a:r>
            <a:r>
              <a:rPr lang="en-US" baseline="0" dirty="0" smtClean="0"/>
              <a:t> 2 advisors in 2013 to 4 in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381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7076B-2ED8-444B-8758-30FE2A9E2BCB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48D64A-8374-44E7-A3FC-1B4D1333F224}" type="slidenum">
              <a:rPr lang="en-US" sz="1200"/>
              <a:pPr algn="r" eaLnBrk="1" hangingPunct="1"/>
              <a:t>9</a:t>
            </a:fld>
            <a:endParaRPr lang="en-US" sz="12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0" tIns="46186" rIns="92370" bIns="4618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912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57262" y="4241800"/>
            <a:ext cx="7729538" cy="0"/>
          </a:xfrm>
          <a:prstGeom prst="line">
            <a:avLst/>
          </a:prstGeom>
          <a:ln w="571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957262" y="2514600"/>
            <a:ext cx="7729538" cy="132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3" y="4648200"/>
            <a:ext cx="4734763" cy="1524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None/>
              <a:defRPr sz="16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9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7689" y="2771631"/>
            <a:ext cx="4206875" cy="317500"/>
          </a:xfrm>
          <a:effectLst/>
        </p:spPr>
        <p:txBody>
          <a:bodyPr tIns="0">
            <a:noAutofit/>
          </a:bodyPr>
          <a:lstStyle>
            <a:lvl1pPr marL="0" indent="0" algn="ctr">
              <a:buNone/>
              <a:defRPr sz="900" b="1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37126" y="2771631"/>
            <a:ext cx="4206875" cy="317500"/>
          </a:xfrm>
          <a:effectLst/>
        </p:spPr>
        <p:txBody>
          <a:bodyPr tIns="0">
            <a:noAutofit/>
          </a:bodyPr>
          <a:lstStyle>
            <a:lvl1pPr marL="0" indent="0" algn="ctr">
              <a:buNone/>
              <a:defRPr sz="900" b="1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8227" y="6339841"/>
            <a:ext cx="8595774" cy="317500"/>
          </a:xfrm>
          <a:effectLst/>
        </p:spPr>
        <p:txBody>
          <a:bodyPr tIns="0">
            <a:noAutofit/>
          </a:bodyPr>
          <a:lstStyle>
            <a:lvl1pPr marL="0" indent="0" algn="ctr">
              <a:lnSpc>
                <a:spcPts val="1000"/>
              </a:lnSpc>
              <a:spcBef>
                <a:spcPts val="0"/>
              </a:spcBef>
              <a:buNone/>
              <a:defRPr sz="900" b="1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 rot="-5400000">
            <a:off x="-3200400" y="3200400"/>
            <a:ext cx="6858000" cy="457200"/>
          </a:xfrm>
        </p:spPr>
        <p:txBody>
          <a:bodyPr wrap="none" lIns="91440" rIns="182880" anchor="b" anchorCtr="0">
            <a:normAutofit/>
          </a:bodyPr>
          <a:lstStyle>
            <a:lvl1pPr marL="0" indent="0" algn="r">
              <a:buNone/>
              <a:defRPr sz="16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1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F835BAF-DB6A-4A4B-98C1-619F716208AB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BD9AE7-CA80-4AF0-8C32-83B7586CA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3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F835BAF-DB6A-4A4B-98C1-619F716208AB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BD9AE7-CA80-4AF0-8C32-83B7586CA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4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9ADED44-108B-4CC9-891B-66DE7CD0669D}" type="datetime1">
              <a:rPr lang="en-US" altLang="en-US"/>
              <a:pPr/>
              <a:t>9/6/2016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23026"/>
            <a:ext cx="363538" cy="158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DBDFC3F-233D-4CBE-A237-892A7201C32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685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DE09-3BEB-4A66-9FFC-C1AA5A361559}" type="datetime1">
              <a:rPr lang="en-US"/>
              <a:pPr>
                <a:defRPr/>
              </a:pPr>
              <a:t>9/6/2016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97E9-6120-45CB-B2A1-BFEB2DC51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carr\Desktop\Support files for WSU MP\WSU Master Plan Side Bar 2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" y="0"/>
            <a:ext cx="913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04" y="0"/>
            <a:ext cx="8264996" cy="951101"/>
          </a:xfrm>
          <a:gradFill>
            <a:gsLst>
              <a:gs pos="0">
                <a:srgbClr val="FEB71A"/>
              </a:gs>
              <a:gs pos="100000">
                <a:srgbClr val="FEB71A">
                  <a:alpha val="0"/>
                </a:srgbClr>
              </a:gs>
            </a:gsLst>
            <a:lin ang="10800000" scaled="0"/>
          </a:gradFill>
        </p:spPr>
        <p:txBody>
          <a:bodyPr tIns="182880">
            <a:noAutofit/>
          </a:bodyPr>
          <a:lstStyle>
            <a:lvl1pPr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BBD9AE7-CA80-4AF0-8C32-83B7586CA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carr\Desktop\Support files for WSU MP\WSU Master Plan Side Bar 2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" y="0"/>
            <a:ext cx="913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04" y="0"/>
            <a:ext cx="8264996" cy="951101"/>
          </a:xfrm>
          <a:gradFill>
            <a:gsLst>
              <a:gs pos="0">
                <a:srgbClr val="FEB71A"/>
              </a:gs>
              <a:gs pos="100000">
                <a:srgbClr val="FEB71A">
                  <a:alpha val="0"/>
                </a:srgbClr>
              </a:gs>
            </a:gsLst>
            <a:lin ang="10800000" scaled="0"/>
          </a:gradFill>
        </p:spPr>
        <p:txBody>
          <a:bodyPr tIns="182880">
            <a:noAutofit/>
          </a:bodyPr>
          <a:lstStyle>
            <a:lvl1pPr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BBD9AE7-CA80-4AF0-8C32-83B7586CAE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90546" y="1200150"/>
            <a:ext cx="3753016" cy="5171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874150" y="1200150"/>
            <a:ext cx="3812650" cy="5044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7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04" y="0"/>
            <a:ext cx="8264996" cy="951101"/>
          </a:xfrm>
          <a:gradFill>
            <a:gsLst>
              <a:gs pos="0">
                <a:srgbClr val="FEB71A"/>
              </a:gs>
              <a:gs pos="100000">
                <a:srgbClr val="FEB71A">
                  <a:alpha val="0"/>
                </a:srgbClr>
              </a:gs>
            </a:gsLst>
            <a:lin ang="10800000" scaled="0"/>
          </a:gradFill>
        </p:spPr>
        <p:txBody>
          <a:bodyPr tIns="182880">
            <a:noAutofit/>
          </a:bodyPr>
          <a:lstStyle>
            <a:lvl1pPr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0546" y="1600201"/>
            <a:ext cx="7796254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BBD9AE7-CA80-4AF0-8C32-83B7586CA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9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F835BAF-DB6A-4A4B-98C1-619F716208AB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BD9AE7-CA80-4AF0-8C32-83B7586CA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0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F835BAF-DB6A-4A4B-98C1-619F716208AB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BD9AE7-CA80-4AF0-8C32-83B7586CA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6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F835BAF-DB6A-4A4B-98C1-619F716208AB}" type="datetimeFigureOut">
              <a:rPr lang="en-US" smtClean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BBD9AE7-CA80-4AF0-8C32-83B7586CA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3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 rot="-5400000">
            <a:off x="-3200400" y="3200400"/>
            <a:ext cx="6858000" cy="457200"/>
          </a:xfrm>
        </p:spPr>
        <p:txBody>
          <a:bodyPr wrap="none" lIns="91440" rIns="182880" anchor="b" anchorCtr="0">
            <a:normAutofit/>
          </a:bodyPr>
          <a:lstStyle>
            <a:lvl1pPr marL="0" indent="0" algn="r">
              <a:buNone/>
              <a:defRPr sz="16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2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0"/>
            <a:ext cx="25908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3" descr="M:\2_Images\Logos\WSU_Logos\wsu_horizontal_color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6345056"/>
            <a:ext cx="1219200" cy="3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rcarr\Desktop\WSU Side Bar 1-01.pn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590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 bwMode="auto">
          <a:xfrm>
            <a:off x="516839" y="6435248"/>
            <a:ext cx="2751151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ABF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200" b="1" u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#WSUInnovation</a:t>
            </a:r>
          </a:p>
          <a:p>
            <a:pPr>
              <a:spcAft>
                <a:spcPts val="1200"/>
              </a:spcAft>
              <a:buClr>
                <a:srgbClr val="005ABF"/>
              </a:buClr>
              <a:buFont typeface="Arial" pitchFamily="34" charset="0"/>
              <a:buNone/>
            </a:pPr>
            <a:endParaRPr lang="en-US" sz="2000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BBD9AE7-CA80-4AF0-8C32-83B7586CA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3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1" r:id="rId4"/>
    <p:sldLayoutId id="2147483650" r:id="rId5"/>
    <p:sldLayoutId id="2147483651" r:id="rId6"/>
    <p:sldLayoutId id="2147483652" r:id="rId7"/>
    <p:sldLayoutId id="2147483654" r:id="rId8"/>
    <p:sldLayoutId id="2147483655" r:id="rId9"/>
    <p:sldLayoutId id="2147483658" r:id="rId10"/>
    <p:sldLayoutId id="2147483656" r:id="rId11"/>
    <p:sldLayoutId id="2147483657" r:id="rId12"/>
    <p:sldLayoutId id="2147483660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icia.newell@wichita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jpeg"/><Relationship Id="rId21" Type="http://schemas.openxmlformats.org/officeDocument/2006/relationships/image" Target="../media/image31.jpeg"/><Relationship Id="rId34" Type="http://schemas.openxmlformats.org/officeDocument/2006/relationships/image" Target="../media/image44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32" Type="http://schemas.openxmlformats.org/officeDocument/2006/relationships/image" Target="../media/image42.jpeg"/><Relationship Id="rId37" Type="http://schemas.openxmlformats.org/officeDocument/2006/relationships/image" Target="../media/image47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image" Target="../media/image38.jpeg"/><Relationship Id="rId36" Type="http://schemas.openxmlformats.org/officeDocument/2006/relationships/image" Target="../media/image46.pn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31" Type="http://schemas.openxmlformats.org/officeDocument/2006/relationships/image" Target="../media/image41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jpeg"/><Relationship Id="rId35" Type="http://schemas.openxmlformats.org/officeDocument/2006/relationships/image" Target="../media/image45.png"/><Relationship Id="rId8" Type="http://schemas.openxmlformats.org/officeDocument/2006/relationships/image" Target="../media/image18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451927" y="2083050"/>
            <a:ext cx="665834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/>
            <a:endParaRPr lang="en-US" sz="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/>
            <a:r>
              <a:rPr lang="en-US" sz="3600" b="1" dirty="0" smtClean="0"/>
              <a:t>Advancing the Wichita State Vision and Mission</a:t>
            </a:r>
          </a:p>
          <a:p>
            <a:pPr algn="ctr" eaLnBrk="1" hangingPunct="1"/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/>
            <a:r>
              <a:rPr lang="en-US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Royce Bowden</a:t>
            </a:r>
          </a:p>
          <a:p>
            <a:pPr algn="ctr" eaLnBrk="1" hangingPunct="1"/>
            <a:r>
              <a:rPr lang="en-US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Professor and Dean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05104" y="282579"/>
            <a:ext cx="6032501" cy="1816100"/>
            <a:chOff x="3111499" y="485775"/>
            <a:chExt cx="6032501" cy="1816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5035" r="3472"/>
            <a:stretch/>
          </p:blipFill>
          <p:spPr>
            <a:xfrm>
              <a:off x="3111499" y="485775"/>
              <a:ext cx="6032501" cy="18161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25314" y="1708900"/>
              <a:ext cx="354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cap="all" dirty="0" smtClean="0">
                  <a:latin typeface="Calibri"/>
                  <a:cs typeface="Calibri"/>
                </a:rPr>
                <a:t>C</a:t>
              </a:r>
              <a:r>
                <a:rPr lang="en-US" sz="2800" b="1" i="1" cap="small" dirty="0" smtClean="0">
                  <a:latin typeface="Calibri"/>
                  <a:cs typeface="Calibri"/>
                </a:rPr>
                <a:t>ollege of Engineering</a:t>
              </a:r>
              <a:endParaRPr lang="en-US" sz="2800" b="1" i="1" cap="small" dirty="0">
                <a:latin typeface="Calibri"/>
                <a:cs typeface="Calibri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289693" y="1492250"/>
              <a:ext cx="288260" cy="689551"/>
              <a:chOff x="5289693" y="1809750"/>
              <a:chExt cx="288260" cy="68955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289693" y="1809750"/>
                <a:ext cx="28826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89693" y="1914525"/>
                <a:ext cx="28826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.</a:t>
                </a:r>
              </a:p>
            </p:txBody>
          </p:sp>
        </p:grpSp>
      </p:grpSp>
      <p:pic>
        <p:nvPicPr>
          <p:cNvPr id="11" name="Picture 10" descr="002BATMEN_Camp_M3B245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t="1" r="15491" b="-1"/>
          <a:stretch/>
        </p:blipFill>
        <p:spPr>
          <a:xfrm>
            <a:off x="1471" y="4705608"/>
            <a:ext cx="2129871" cy="2152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-7815" y="-56892"/>
            <a:ext cx="2166659" cy="2542784"/>
            <a:chOff x="5316071" y="3048001"/>
            <a:chExt cx="1315859" cy="1936376"/>
          </a:xfrm>
        </p:grpSpPr>
        <p:pic>
          <p:nvPicPr>
            <p:cNvPr id="13" name="Picture 18" descr="EE--sm_proofs_M4B1036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16071" y="3048001"/>
              <a:ext cx="1313553" cy="19363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4"/>
            <p:cNvPicPr>
              <a:picLocks noChangeArrowheads="1"/>
            </p:cNvPicPr>
            <p:nvPr/>
          </p:nvPicPr>
          <p:blipFill rotWithShape="1">
            <a:blip r:embed="rId6" cstate="print"/>
            <a:srcRect l="4846" t="2449" r="4540" b="6706"/>
            <a:stretch/>
          </p:blipFill>
          <p:spPr bwMode="auto">
            <a:xfrm>
              <a:off x="5340323" y="3054096"/>
              <a:ext cx="1291607" cy="18894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1" t="38823" r="25641" b="15243"/>
          <a:stretch/>
        </p:blipFill>
        <p:spPr bwMode="auto">
          <a:xfrm>
            <a:off x="0" y="2474190"/>
            <a:ext cx="2133600" cy="224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6351" y="2438400"/>
            <a:ext cx="2161600" cy="254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12700" y="4679950"/>
            <a:ext cx="2161600" cy="254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07999" y="1044261"/>
            <a:ext cx="8496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/>
              <a:t>Faculty, staff, and students making terrific progress on the Engineering Expansion Grant!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786349" y="184150"/>
            <a:ext cx="7571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Highlight—Expand Topflight Faculty</a:t>
            </a:r>
            <a:endParaRPr lang="en-US" sz="3600" dirty="0">
              <a:solidFill>
                <a:srgbClr val="000066"/>
              </a:solidFill>
            </a:endParaRPr>
          </a:p>
        </p:txBody>
      </p:sp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2044832486"/>
              </p:ext>
            </p:extLst>
          </p:nvPr>
        </p:nvGraphicFramePr>
        <p:xfrm>
          <a:off x="1054100" y="2057400"/>
          <a:ext cx="7099300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0" name="Picture 4" descr="Open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582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9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700">
            <a:off x="7563086" y="4807777"/>
            <a:ext cx="1669087" cy="14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23342" y="1031561"/>
            <a:ext cx="829731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800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sz="2400" b="1" dirty="0"/>
              <a:t> </a:t>
            </a:r>
            <a:r>
              <a:rPr lang="en-US" sz="2400" b="1" dirty="0" smtClean="0"/>
              <a:t>Additional </a:t>
            </a:r>
            <a:r>
              <a:rPr lang="en-US" sz="2400" b="1" dirty="0"/>
              <a:t>space and equipment for instructional labs, research labs, and </a:t>
            </a:r>
            <a:r>
              <a:rPr lang="en-US" sz="2400" b="1" dirty="0" smtClean="0"/>
              <a:t>offices for an advancing </a:t>
            </a:r>
            <a:r>
              <a:rPr lang="en-US" sz="2400" b="1" dirty="0" err="1" smtClean="0"/>
              <a:t>CoE</a:t>
            </a:r>
            <a:endParaRPr lang="en-US" sz="2400" b="1" dirty="0"/>
          </a:p>
          <a:p>
            <a:pPr eaLnBrk="1" hangingPunct="1"/>
            <a:endParaRPr lang="en-US" sz="2800" b="1" dirty="0" smtClean="0"/>
          </a:p>
        </p:txBody>
      </p:sp>
      <p:pic>
        <p:nvPicPr>
          <p:cNvPr id="3078" name="Picture 4" descr="Open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7100" y="2696339"/>
            <a:ext cx="7150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Arial"/>
                <a:cs typeface="Arial"/>
              </a:rPr>
              <a:t>WSU Goal 1:</a:t>
            </a:r>
            <a:r>
              <a:rPr lang="en-US" sz="2000" dirty="0">
                <a:latin typeface="Arial"/>
                <a:cs typeface="Arial"/>
              </a:rPr>
              <a:t>  </a:t>
            </a:r>
            <a:r>
              <a:rPr lang="en-US" sz="2000" i="1" dirty="0">
                <a:latin typeface="Arial"/>
                <a:cs typeface="Arial"/>
              </a:rPr>
              <a:t>Guarantee an applied learning or research experience for every student by each academic program. 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pPr fontAlgn="ctr"/>
            <a:r>
              <a:rPr lang="en-US" sz="2000" u="sng" dirty="0">
                <a:latin typeface="Arial"/>
                <a:cs typeface="Arial"/>
              </a:rPr>
              <a:t>WSU Goal 2:</a:t>
            </a:r>
            <a:r>
              <a:rPr lang="en-US" sz="2000" dirty="0">
                <a:latin typeface="Arial"/>
                <a:cs typeface="Arial"/>
              </a:rPr>
              <a:t>  </a:t>
            </a:r>
            <a:r>
              <a:rPr lang="en-US" sz="2000" i="1" dirty="0">
                <a:latin typeface="Arial"/>
                <a:cs typeface="Arial"/>
              </a:rPr>
              <a:t>Pioneer an educational experience for all that integrates interdisciplinary curricula across the university.</a:t>
            </a:r>
          </a:p>
          <a:p>
            <a:pPr fontAlgn="ctr"/>
            <a:endParaRPr lang="en-US" sz="2000" i="1" dirty="0">
              <a:latin typeface="Arial"/>
              <a:cs typeface="Arial"/>
            </a:endParaRPr>
          </a:p>
          <a:p>
            <a:r>
              <a:rPr lang="en-US" sz="2000" u="sng" dirty="0">
                <a:latin typeface="Arial"/>
                <a:cs typeface="Arial"/>
              </a:rPr>
              <a:t>WSU Goal 4: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 Accelerate the discovery, creation, and transfer of new knowledge.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02197" y="184150"/>
            <a:ext cx="7339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Highlight—Build Topflight Facilities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582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Picture of building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559"/>
          <a:stretch/>
        </p:blipFill>
        <p:spPr>
          <a:xfrm>
            <a:off x="241300" y="3235958"/>
            <a:ext cx="3962400" cy="2084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Picture 4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/>
        </p:blipFill>
        <p:spPr bwMode="auto">
          <a:xfrm>
            <a:off x="4648200" y="3254776"/>
            <a:ext cx="4356100" cy="209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 bwMode="auto">
          <a:xfrm>
            <a:off x="63500" y="2774950"/>
            <a:ext cx="4365275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000" dirty="0" smtClean="0"/>
              <a:t>Experiential Engineering &amp; Makerspace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 bwMode="auto">
          <a:xfrm>
            <a:off x="4610100" y="2774950"/>
            <a:ext cx="4240116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000" dirty="0" smtClean="0"/>
              <a:t>Student Success Space in Partnership 2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 bwMode="auto">
          <a:xfrm>
            <a:off x="88900" y="5353050"/>
            <a:ext cx="1121023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000" dirty="0" smtClean="0"/>
              <a:t>Fall 2016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 bwMode="auto">
          <a:xfrm>
            <a:off x="4521200" y="5365750"/>
            <a:ext cx="874937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000" dirty="0" smtClean="0"/>
              <a:t>Future</a:t>
            </a:r>
            <a:endParaRPr lang="en-US" sz="20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3342" y="1031561"/>
            <a:ext cx="829731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800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sz="2400" b="1" dirty="0"/>
              <a:t> </a:t>
            </a:r>
            <a:r>
              <a:rPr lang="en-US" sz="2400" b="1" dirty="0" smtClean="0"/>
              <a:t>Additional </a:t>
            </a:r>
            <a:r>
              <a:rPr lang="en-US" sz="2400" b="1" dirty="0"/>
              <a:t>space and equipment for instructional labs, research labs, and </a:t>
            </a:r>
            <a:r>
              <a:rPr lang="en-US" sz="2400" b="1" dirty="0" smtClean="0"/>
              <a:t>offices for an advancing </a:t>
            </a:r>
            <a:r>
              <a:rPr lang="en-US" sz="2400" b="1" dirty="0" err="1" smtClean="0"/>
              <a:t>CoE</a:t>
            </a:r>
            <a:endParaRPr lang="en-US" sz="2400" b="1" dirty="0"/>
          </a:p>
          <a:p>
            <a:pPr eaLnBrk="1" hangingPunct="1"/>
            <a:endParaRPr lang="en-US" sz="2800" b="1" dirty="0" smtClean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02197" y="184150"/>
            <a:ext cx="7339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Highlight—Build Topflight Facilities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700">
            <a:off x="7474186" y="4807777"/>
            <a:ext cx="1669087" cy="14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59842" y="1399861"/>
            <a:ext cx="85047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/>
              <a:t>A</a:t>
            </a:r>
            <a:r>
              <a:rPr lang="en-US" sz="2400" b="1" dirty="0" smtClean="0"/>
              <a:t>dditional tools added to </a:t>
            </a:r>
            <a:r>
              <a:rPr lang="en-US" sz="2400" b="1" dirty="0"/>
              <a:t>cultivate a creative confidence and entrepreneurial mindset among </a:t>
            </a:r>
            <a:r>
              <a:rPr lang="en-US" sz="2400" b="1" dirty="0" smtClean="0"/>
              <a:t>students and faculty across campus…1) </a:t>
            </a:r>
            <a:r>
              <a:rPr lang="en-US" sz="2400" b="1" i="1" dirty="0" smtClean="0"/>
              <a:t>NSF </a:t>
            </a:r>
            <a:r>
              <a:rPr lang="en-US" sz="2400" b="1" i="1" dirty="0"/>
              <a:t>Pathways to </a:t>
            </a:r>
            <a:r>
              <a:rPr lang="en-US" sz="2400" b="1" i="1" dirty="0" smtClean="0"/>
              <a:t>Innovation, 2) University Innovation Fellows, 3) </a:t>
            </a:r>
            <a:r>
              <a:rPr lang="en-US" sz="2400" b="1" i="1" dirty="0" err="1" smtClean="0"/>
              <a:t>GoCreate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makerspace</a:t>
            </a:r>
            <a:r>
              <a:rPr lang="en-US" sz="2400" b="1" i="1" dirty="0" smtClean="0"/>
              <a:t>, 4) General Education Technology Course, and 5) Koch Innovation Challenge</a:t>
            </a:r>
            <a:endParaRPr lang="en-US" sz="2400" b="1" i="1" dirty="0"/>
          </a:p>
          <a:p>
            <a:r>
              <a:rPr lang="en-US" sz="2400" dirty="0"/>
              <a:t> </a:t>
            </a:r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25772" y="184150"/>
            <a:ext cx="7292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0066"/>
                </a:solidFill>
              </a:rPr>
              <a:t>One Multidisciplinary Collaboration</a:t>
            </a:r>
            <a:endParaRPr lang="en-US" sz="3600" dirty="0">
              <a:solidFill>
                <a:srgbClr val="000066"/>
              </a:solidFill>
            </a:endParaRPr>
          </a:p>
        </p:txBody>
      </p:sp>
      <p:pic>
        <p:nvPicPr>
          <p:cNvPr id="3078" name="Picture 4" descr="Open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4500" y="3894316"/>
            <a:ext cx="8343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Arial"/>
                <a:cs typeface="Arial"/>
              </a:rPr>
              <a:t>WSU Goal </a:t>
            </a:r>
            <a:r>
              <a:rPr lang="en-US" sz="2000" u="sng" dirty="0" smtClean="0">
                <a:latin typeface="Arial"/>
                <a:cs typeface="Arial"/>
              </a:rPr>
              <a:t>2:</a:t>
            </a:r>
            <a:r>
              <a:rPr lang="en-US" sz="2000" b="1" dirty="0" smtClean="0">
                <a:latin typeface="Arial"/>
                <a:cs typeface="Arial"/>
              </a:rPr>
              <a:t>  </a:t>
            </a:r>
            <a:r>
              <a:rPr lang="en-US" sz="2000" i="1" dirty="0" smtClean="0">
                <a:latin typeface="Arial"/>
                <a:cs typeface="Arial"/>
              </a:rPr>
              <a:t>Pioneer </a:t>
            </a:r>
            <a:r>
              <a:rPr lang="en-US" sz="2000" i="1" dirty="0">
                <a:latin typeface="Arial"/>
                <a:cs typeface="Arial"/>
              </a:rPr>
              <a:t>an educational experience for all that integrates interdisciplinary curricula across the university.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r>
              <a:rPr lang="en-US" sz="2000" u="sng" dirty="0" smtClean="0">
                <a:latin typeface="Arial"/>
                <a:cs typeface="Arial"/>
              </a:rPr>
              <a:t>WSU </a:t>
            </a:r>
            <a:r>
              <a:rPr lang="en-US" sz="2000" u="sng" dirty="0">
                <a:latin typeface="Arial"/>
                <a:cs typeface="Arial"/>
              </a:rPr>
              <a:t>Goal 5</a:t>
            </a:r>
            <a:r>
              <a:rPr lang="en-US" sz="2000" u="sng" dirty="0" smtClean="0">
                <a:latin typeface="Arial"/>
                <a:cs typeface="Arial"/>
              </a:rPr>
              <a:t>:</a:t>
            </a:r>
            <a:r>
              <a:rPr lang="en-US" sz="2000" i="1" dirty="0" smtClean="0">
                <a:latin typeface="Arial"/>
                <a:cs typeface="Arial"/>
              </a:rPr>
              <a:t>   Empower </a:t>
            </a:r>
            <a:r>
              <a:rPr lang="en-US" sz="2000" i="1" dirty="0">
                <a:latin typeface="Arial"/>
                <a:cs typeface="Arial"/>
              </a:rPr>
              <a:t>students to create a campus culture </a:t>
            </a:r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and </a:t>
            </a:r>
            <a:r>
              <a:rPr lang="en-US" sz="2000" i="1" dirty="0">
                <a:latin typeface="Arial"/>
                <a:cs typeface="Arial"/>
              </a:rPr>
              <a:t>experience that meets their changing needs. </a:t>
            </a:r>
          </a:p>
        </p:txBody>
      </p:sp>
    </p:spTree>
    <p:extLst>
      <p:ext uri="{BB962C8B-B14F-4D97-AF65-F5344CB8AC3E}">
        <p14:creationId xmlns:p14="http://schemas.microsoft.com/office/powerpoint/2010/main" val="34552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2091" y="184150"/>
            <a:ext cx="77798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0066"/>
                </a:solidFill>
              </a:rPr>
              <a:t>Multidisciplinary—Build Collaboration</a:t>
            </a:r>
            <a:endParaRPr lang="en-US" sz="3600" dirty="0">
              <a:solidFill>
                <a:srgbClr val="000066"/>
              </a:solidFill>
            </a:endParaRPr>
          </a:p>
        </p:txBody>
      </p:sp>
      <p:pic>
        <p:nvPicPr>
          <p:cNvPr id="3078" name="Picture 4" descr="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_B6B7195.jpg"/>
          <p:cNvPicPr>
            <a:picLocks noChangeAspect="1"/>
          </p:cNvPicPr>
          <p:nvPr/>
        </p:nvPicPr>
        <p:blipFill>
          <a:blip r:embed="rId4">
            <a:extLst/>
          </a:blip>
          <a:srcRect l="12320" r="43631"/>
          <a:stretch>
            <a:fillRect/>
          </a:stretch>
        </p:blipFill>
        <p:spPr>
          <a:xfrm>
            <a:off x="5600699" y="1016001"/>
            <a:ext cx="3479799" cy="526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Shape 179"/>
          <p:cNvSpPr txBox="1">
            <a:spLocks/>
          </p:cNvSpPr>
          <p:nvPr/>
        </p:nvSpPr>
        <p:spPr>
          <a:xfrm>
            <a:off x="6472436" y="1331555"/>
            <a:ext cx="4462264" cy="494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55600" y="1041400"/>
            <a:ext cx="5130800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 rtlCol="0">
            <a:spAutoFit/>
          </a:bodyPr>
          <a:lstStyle/>
          <a:p>
            <a:pPr algn="ctr">
              <a:spcBef>
                <a:spcPts val="844"/>
              </a:spcBef>
              <a:defRPr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WSUE 102 – Introduction to Technology and Innovation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27000" y="1879600"/>
            <a:ext cx="5372100" cy="41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 rtlCol="0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CoE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General Education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Intro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to Social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Behavior Science course.  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>
                <a:solidFill>
                  <a:srgbClr val="000000"/>
                </a:solidFill>
              </a:defRPr>
            </a:pP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Helps students from </a:t>
            </a:r>
            <a:r>
              <a:rPr lang="en-US" sz="2000" u="sng" dirty="0">
                <a:solidFill>
                  <a:srgbClr val="000000"/>
                </a:solidFill>
                <a:latin typeface="Arial"/>
                <a:cs typeface="Arial"/>
              </a:rPr>
              <a:t>all disciplines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understand the impact of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technology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in our society.  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>
                <a:solidFill>
                  <a:srgbClr val="000000"/>
                </a:solidFill>
              </a:defRPr>
            </a:pP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Multidisciplinary teams of students learn and get </a:t>
            </a:r>
            <a:r>
              <a:rPr lang="en-US" sz="2000" u="sng" dirty="0">
                <a:solidFill>
                  <a:srgbClr val="000000"/>
                </a:solidFill>
                <a:latin typeface="Arial"/>
                <a:cs typeface="Arial"/>
              </a:rPr>
              <a:t>hands-on experience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in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- Design Thinking      	- Teamwork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- Prototyping		- Leadership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- Student Success	- Market Assessment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 lang="en-US" sz="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- Compete for innovation scholarships via the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   Koch Innovation Challenge</a:t>
            </a:r>
            <a:endParaRPr lang="en-US" sz="20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6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700">
            <a:off x="7283686" y="4807777"/>
            <a:ext cx="1669087" cy="14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50342" y="980761"/>
            <a:ext cx="829731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8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Enrollment and retention—adding new degree programs and new persistence programs</a:t>
            </a:r>
          </a:p>
          <a:p>
            <a:pPr marL="457200" indent="-457200">
              <a:buFont typeface="+mj-lt"/>
              <a:buAutoNum type="arabicParenR"/>
            </a:pPr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Growing externally </a:t>
            </a:r>
            <a:r>
              <a:rPr lang="en-US" sz="2400" b="1" dirty="0"/>
              <a:t>funded </a:t>
            </a:r>
            <a:r>
              <a:rPr lang="en-US" sz="2400" b="1" dirty="0" smtClean="0"/>
              <a:t>research </a:t>
            </a:r>
            <a:r>
              <a:rPr lang="en-US" sz="2400" b="1" dirty="0"/>
              <a:t>to advance economic </a:t>
            </a:r>
            <a:r>
              <a:rPr lang="en-US" sz="2400" b="1" dirty="0" smtClean="0"/>
              <a:t>development and further engineering and computer science bodies of knowledge</a:t>
            </a:r>
            <a:endParaRPr lang="en-US" sz="2800" b="1" dirty="0" smtClean="0"/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351662" y="184150"/>
            <a:ext cx="4440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Top Two Challenges</a:t>
            </a:r>
            <a:endParaRPr lang="en-US" sz="3600" dirty="0">
              <a:solidFill>
                <a:srgbClr val="000066"/>
              </a:solidFill>
            </a:endParaRPr>
          </a:p>
        </p:txBody>
      </p:sp>
      <p:pic>
        <p:nvPicPr>
          <p:cNvPr id="3078" name="Picture 4" descr="Open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2770" y="1046078"/>
            <a:ext cx="915245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8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Enrollment and Retention</a:t>
            </a:r>
          </a:p>
          <a:p>
            <a:endParaRPr lang="en-US" sz="800" b="1" dirty="0" smtClean="0"/>
          </a:p>
          <a:p>
            <a:r>
              <a:rPr lang="en-US" sz="2400" b="1" dirty="0" smtClean="0"/>
              <a:t>     - </a:t>
            </a:r>
            <a:r>
              <a:rPr lang="en-US" sz="2400" dirty="0" smtClean="0"/>
              <a:t>New degree programs</a:t>
            </a:r>
          </a:p>
          <a:p>
            <a:endParaRPr lang="en-US" sz="8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M.S. Biomedical Engineering, submit </a:t>
            </a:r>
            <a:r>
              <a:rPr lang="en-US" sz="2400" dirty="0" err="1" smtClean="0"/>
              <a:t>KBoR</a:t>
            </a:r>
            <a:r>
              <a:rPr lang="en-US" sz="2400" dirty="0" smtClean="0"/>
              <a:t> Fall ’16</a:t>
            </a:r>
          </a:p>
          <a:p>
            <a:r>
              <a:rPr lang="en-US" sz="2400" dirty="0" smtClean="0"/>
              <a:t>          M.S. Supply Chain (with Barton School), submit Fall ‘16</a:t>
            </a:r>
          </a:p>
          <a:p>
            <a:r>
              <a:rPr lang="en-US" sz="2400" dirty="0" smtClean="0"/>
              <a:t>          Grad </a:t>
            </a:r>
            <a:r>
              <a:rPr lang="en-US" sz="2400" dirty="0" err="1" smtClean="0"/>
              <a:t>Cybersecurity</a:t>
            </a:r>
            <a:r>
              <a:rPr lang="en-US" sz="2400" dirty="0" smtClean="0"/>
              <a:t> Certificate, EECS submit Fall ‘16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B.S. Cybersecurity Engineering Tech, ET submit Fall </a:t>
            </a:r>
            <a:r>
              <a:rPr lang="fr-FR" sz="2400" dirty="0" smtClean="0"/>
              <a:t>’</a:t>
            </a:r>
            <a:r>
              <a:rPr lang="en-US" sz="2400" dirty="0" smtClean="0"/>
              <a:t>16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Request for new Chemical Engineering Department</a:t>
            </a:r>
          </a:p>
          <a:p>
            <a:endParaRPr lang="en-US" sz="800" b="1" dirty="0"/>
          </a:p>
          <a:p>
            <a:r>
              <a:rPr lang="en-US" sz="2400" b="1" dirty="0"/>
              <a:t>     - </a:t>
            </a:r>
            <a:r>
              <a:rPr lang="en-US" sz="2400" dirty="0" smtClean="0"/>
              <a:t>New ABET accredited </a:t>
            </a:r>
            <a:r>
              <a:rPr lang="en-US" sz="2400" dirty="0"/>
              <a:t>p</a:t>
            </a:r>
            <a:r>
              <a:rPr lang="en-US" sz="2400" dirty="0" smtClean="0"/>
              <a:t>rogram</a:t>
            </a:r>
          </a:p>
          <a:p>
            <a:endParaRPr lang="en-US" sz="8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B.S. Engineering Tech accredited August 2016</a:t>
            </a:r>
          </a:p>
          <a:p>
            <a:endParaRPr lang="en-US" sz="800" dirty="0"/>
          </a:p>
          <a:p>
            <a:r>
              <a:rPr lang="en-US" sz="2400" dirty="0" smtClean="0"/>
              <a:t>     - </a:t>
            </a:r>
            <a:r>
              <a:rPr lang="en-US" sz="2400" dirty="0"/>
              <a:t>New Engineering </a:t>
            </a:r>
            <a:r>
              <a:rPr lang="en-US" sz="2400" dirty="0" smtClean="0"/>
              <a:t>Ambassadors program to enhance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student recruiting starting Fall 2016</a:t>
            </a:r>
            <a:endParaRPr lang="en-US" sz="2400" dirty="0"/>
          </a:p>
          <a:p>
            <a:endParaRPr lang="en-US" sz="2400" dirty="0" smtClean="0"/>
          </a:p>
          <a:p>
            <a:endParaRPr lang="en-US" sz="800" dirty="0" smtClean="0"/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5108" y="184150"/>
            <a:ext cx="6193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Top Challenges—Next Steps</a:t>
            </a:r>
            <a:endParaRPr lang="en-US" sz="3600" dirty="0">
              <a:solidFill>
                <a:srgbClr val="000066"/>
              </a:solidFill>
            </a:endParaRPr>
          </a:p>
        </p:txBody>
      </p:sp>
      <p:pic>
        <p:nvPicPr>
          <p:cNvPr id="3078" name="Picture 4" descr="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0442" y="739461"/>
            <a:ext cx="9152458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8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Enrollment and Retention</a:t>
            </a:r>
          </a:p>
          <a:p>
            <a:endParaRPr lang="en-US" sz="800" b="1" dirty="0"/>
          </a:p>
          <a:p>
            <a:r>
              <a:rPr lang="en-US" sz="2400" dirty="0" smtClean="0"/>
              <a:t>     - New persistence programs starting Fall 2016</a:t>
            </a:r>
          </a:p>
          <a:p>
            <a:endParaRPr lang="en-US" sz="800" dirty="0" smtClean="0"/>
          </a:p>
          <a:p>
            <a:r>
              <a:rPr lang="en-US" sz="2400" dirty="0"/>
              <a:t> </a:t>
            </a:r>
            <a:r>
              <a:rPr lang="en-US" sz="2400" dirty="0" smtClean="0"/>
              <a:t>          </a:t>
            </a:r>
            <a:r>
              <a:rPr lang="en-US" sz="2400" dirty="0" err="1" smtClean="0"/>
              <a:t>CoE</a:t>
            </a:r>
            <a:r>
              <a:rPr lang="en-US" sz="2400" dirty="0" smtClean="0"/>
              <a:t> </a:t>
            </a:r>
            <a:r>
              <a:rPr lang="en-US" sz="2400" dirty="0"/>
              <a:t>Teaching Fellow Assistantship program </a:t>
            </a:r>
            <a:r>
              <a:rPr lang="en-US" sz="2400" dirty="0" smtClean="0"/>
              <a:t>brings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dirty="0"/>
              <a:t>more support for the academic success of </a:t>
            </a:r>
            <a:r>
              <a:rPr lang="en-US" sz="2400" dirty="0" smtClean="0"/>
              <a:t>students by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providing 87 more teaching assistants.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Engineering </a:t>
            </a:r>
            <a:r>
              <a:rPr lang="en-US" sz="2400" dirty="0"/>
              <a:t>Mentor UPP (Undergraduate Peer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Partner</a:t>
            </a:r>
            <a:r>
              <a:rPr lang="en-US" sz="2400" dirty="0"/>
              <a:t>) program </a:t>
            </a:r>
            <a:r>
              <a:rPr lang="en-US" sz="2400" dirty="0" smtClean="0"/>
              <a:t>with </a:t>
            </a:r>
            <a:r>
              <a:rPr lang="en-US" sz="2400" dirty="0"/>
              <a:t>100 </a:t>
            </a:r>
            <a:r>
              <a:rPr lang="en-US" sz="2400" dirty="0" smtClean="0"/>
              <a:t>undergraduate student mentors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organized to mentor first-year students to achieve a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foundation that ensures their pathway to graduation.</a:t>
            </a:r>
          </a:p>
          <a:p>
            <a:endParaRPr lang="en-US" sz="800" u="sng" dirty="0" smtClean="0">
              <a:hlinkClick r:id="rId3"/>
            </a:endParaRPr>
          </a:p>
          <a:p>
            <a:r>
              <a:rPr lang="en-US" sz="2400" dirty="0" smtClean="0"/>
              <a:t> </a:t>
            </a:r>
            <a:r>
              <a:rPr lang="en-US" sz="2400" dirty="0"/>
              <a:t> </a:t>
            </a:r>
            <a:r>
              <a:rPr lang="en-US" sz="2400" dirty="0" smtClean="0"/>
              <a:t>  - Launched improvement study on advising process Fall 2016</a:t>
            </a:r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5108" y="184150"/>
            <a:ext cx="6193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Top Challenges—Next Steps</a:t>
            </a:r>
            <a:endParaRPr lang="en-US" sz="3600" dirty="0">
              <a:solidFill>
                <a:srgbClr val="000066"/>
              </a:solidFill>
            </a:endParaRPr>
          </a:p>
        </p:txBody>
      </p:sp>
      <p:pic>
        <p:nvPicPr>
          <p:cNvPr id="3078" name="Picture 4" descr="Open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0442" y="498161"/>
            <a:ext cx="915245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800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sz="2400" b="1" dirty="0"/>
              <a:t>E</a:t>
            </a:r>
            <a:r>
              <a:rPr lang="en-US" sz="2400" b="1" dirty="0" smtClean="0"/>
              <a:t>xternally Funded Research (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peer</a:t>
            </a:r>
            <a:r>
              <a:rPr lang="en-US" sz="2400" b="1" dirty="0" smtClean="0"/>
              <a:t> and KS schools)</a:t>
            </a:r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5108" y="107950"/>
            <a:ext cx="6193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Top Challenges—Next Steps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874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 descr="Tenure Trac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1618" r="63266" b="5390"/>
          <a:stretch/>
        </p:blipFill>
        <p:spPr>
          <a:xfrm>
            <a:off x="292100" y="1371599"/>
            <a:ext cx="2552700" cy="48001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03200" y="6115050"/>
            <a:ext cx="2861909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000" b="1" dirty="0" smtClean="0"/>
              <a:t>Tenure Track (TT) Faculty</a:t>
            </a:r>
            <a:endParaRPr lang="en-US" sz="20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73400" y="1549400"/>
            <a:ext cx="50800" cy="494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9000" y="1549400"/>
            <a:ext cx="50800" cy="494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5108" y="107950"/>
            <a:ext cx="6193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Top Challenges—Next Steps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874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 descr="Tenure Trac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1618" r="63266" b="5390"/>
          <a:stretch/>
        </p:blipFill>
        <p:spPr>
          <a:xfrm>
            <a:off x="292100" y="1371599"/>
            <a:ext cx="2552700" cy="4800117"/>
          </a:xfrm>
          <a:prstGeom prst="rect">
            <a:avLst/>
          </a:prstGeom>
        </p:spPr>
      </p:pic>
      <p:pic>
        <p:nvPicPr>
          <p:cNvPr id="13" name="Picture 12" descr="Students per Tenure Trac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13214" r="62096" b="3957"/>
          <a:stretch/>
        </p:blipFill>
        <p:spPr>
          <a:xfrm>
            <a:off x="3365500" y="1384299"/>
            <a:ext cx="2425700" cy="48444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03200" y="6115050"/>
            <a:ext cx="2861909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000" b="1" dirty="0" smtClean="0"/>
              <a:t>Tenure Track (TT) Faculty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213100" y="6115050"/>
            <a:ext cx="2710976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000" b="1" dirty="0" smtClean="0"/>
              <a:t>Students per TT Faculty</a:t>
            </a:r>
            <a:endParaRPr lang="en-US" sz="20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73400" y="1549400"/>
            <a:ext cx="50800" cy="494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9000" y="1549400"/>
            <a:ext cx="50800" cy="494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0442" y="498161"/>
            <a:ext cx="915245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800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sz="2400" b="1" dirty="0"/>
              <a:t>E</a:t>
            </a:r>
            <a:r>
              <a:rPr lang="en-US" sz="2400" b="1" dirty="0" smtClean="0"/>
              <a:t>xternally Funded Research (</a:t>
            </a:r>
            <a:r>
              <a:rPr lang="en-US" sz="2400" b="1" dirty="0" smtClean="0">
                <a:solidFill>
                  <a:srgbClr val="77933C"/>
                </a:solidFill>
              </a:rPr>
              <a:t>peer</a:t>
            </a:r>
            <a:r>
              <a:rPr lang="en-US" sz="2400" b="1" dirty="0" smtClean="0"/>
              <a:t> and KS schools)</a:t>
            </a:r>
          </a:p>
        </p:txBody>
      </p:sp>
    </p:spTree>
    <p:extLst>
      <p:ext uri="{BB962C8B-B14F-4D97-AF65-F5344CB8AC3E}">
        <p14:creationId xmlns:p14="http://schemas.microsoft.com/office/powerpoint/2010/main" val="13508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700">
            <a:off x="7283686" y="4807777"/>
            <a:ext cx="1669087" cy="14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67284" y="1361761"/>
            <a:ext cx="7679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8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2800" i="1" dirty="0" smtClean="0"/>
              <a:t> </a:t>
            </a:r>
            <a:r>
              <a:rPr lang="en-US" sz="2800" i="1" dirty="0" err="1" smtClean="0"/>
              <a:t>CoE</a:t>
            </a:r>
            <a:r>
              <a:rPr lang="en-US" sz="2800" i="1" dirty="0" smtClean="0"/>
              <a:t> Aligned with WSU Strategic Goals</a:t>
            </a:r>
          </a:p>
          <a:p>
            <a:pPr eaLnBrk="1" hangingPunct="1"/>
            <a:endParaRPr lang="en-US" sz="1000" i="1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2800" i="1" dirty="0" smtClean="0"/>
              <a:t> Top Two Highlights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000" i="1" dirty="0"/>
          </a:p>
          <a:p>
            <a:pPr eaLnBrk="1" hangingPunct="1">
              <a:buFont typeface="Wingdings" pitchFamily="2" charset="2"/>
              <a:buChar char="q"/>
            </a:pPr>
            <a:r>
              <a:rPr lang="en-US" sz="2800" i="1" dirty="0" smtClean="0"/>
              <a:t> One Multidisciplinary Collaboration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000" i="1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2800" i="1" dirty="0" smtClean="0"/>
              <a:t> Top Two Challenges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000" i="1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2800" i="1" dirty="0" smtClean="0"/>
              <a:t> Next Steps</a:t>
            </a:r>
            <a:r>
              <a:rPr lang="en-US" sz="2800" dirty="0" smtClean="0"/>
              <a:t>…Our Pathway of Continuous</a:t>
            </a:r>
          </a:p>
          <a:p>
            <a:pPr eaLnBrk="1" hangingPunct="1"/>
            <a:r>
              <a:rPr lang="en-US" sz="2800" dirty="0"/>
              <a:t> </a:t>
            </a:r>
            <a:r>
              <a:rPr lang="en-US" sz="2800" dirty="0" smtClean="0"/>
              <a:t>    Improvement</a:t>
            </a:r>
          </a:p>
          <a:p>
            <a:pPr lvl="0" algn="l" eaLnBrk="1" hangingPunct="1"/>
            <a:endParaRPr lang="en-US" sz="2800" dirty="0"/>
          </a:p>
          <a:p>
            <a:pPr algn="l" eaLnBrk="1" hangingPunct="1">
              <a:buFont typeface="Wingdings" pitchFamily="2" charset="2"/>
              <a:buChar char="q"/>
            </a:pPr>
            <a:endParaRPr lang="en-US" sz="2800" dirty="0"/>
          </a:p>
          <a:p>
            <a:pPr algn="l" eaLnBrk="1" hangingPunct="1">
              <a:buFont typeface="Wingdings" pitchFamily="2" charset="2"/>
              <a:buChar char="q"/>
            </a:pPr>
            <a:endParaRPr lang="en-US" sz="2800" dirty="0" smtClean="0"/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2890" y="285750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dirty="0">
                <a:solidFill>
                  <a:srgbClr val="000066"/>
                </a:solidFill>
              </a:rPr>
              <a:t>  </a:t>
            </a:r>
            <a:r>
              <a:rPr lang="en-US" sz="3600" dirty="0">
                <a:solidFill>
                  <a:srgbClr val="000066"/>
                </a:solidFill>
              </a:rPr>
              <a:t>Presentation Outline</a:t>
            </a:r>
          </a:p>
        </p:txBody>
      </p:sp>
      <p:pic>
        <p:nvPicPr>
          <p:cNvPr id="3078" name="Picture 4" descr="Open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0" y="11303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" b="34410"/>
          <a:stretch/>
        </p:blipFill>
        <p:spPr bwMode="auto">
          <a:xfrm>
            <a:off x="5379402" y="0"/>
            <a:ext cx="3732848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0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5108" y="107950"/>
            <a:ext cx="6193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Top Challenges—Next Steps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874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 descr="Tenure Trac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1618" r="63266" b="5390"/>
          <a:stretch/>
        </p:blipFill>
        <p:spPr>
          <a:xfrm>
            <a:off x="292100" y="1371599"/>
            <a:ext cx="2552700" cy="4800117"/>
          </a:xfrm>
          <a:prstGeom prst="rect">
            <a:avLst/>
          </a:prstGeom>
        </p:spPr>
      </p:pic>
      <p:pic>
        <p:nvPicPr>
          <p:cNvPr id="13" name="Picture 12" descr="Students per Tenure Trac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13214" r="62096" b="3957"/>
          <a:stretch/>
        </p:blipFill>
        <p:spPr>
          <a:xfrm>
            <a:off x="3365500" y="1384299"/>
            <a:ext cx="2425700" cy="4844453"/>
          </a:xfrm>
          <a:prstGeom prst="rect">
            <a:avLst/>
          </a:prstGeom>
        </p:spPr>
      </p:pic>
      <p:pic>
        <p:nvPicPr>
          <p:cNvPr id="15" name="Picture 14" descr="Research per Tenure Track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3928" r="48701" b="6302"/>
          <a:stretch/>
        </p:blipFill>
        <p:spPr>
          <a:xfrm>
            <a:off x="6134100" y="1498600"/>
            <a:ext cx="2882900" cy="4508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03200" y="6115050"/>
            <a:ext cx="2861909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000" b="1" dirty="0" smtClean="0"/>
              <a:t>Tenure Track (TT) Faculty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213100" y="6115050"/>
            <a:ext cx="2710976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000" b="1" dirty="0" smtClean="0"/>
              <a:t>Students per TT Faculty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6045200" y="6115050"/>
            <a:ext cx="3159817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000" b="1" dirty="0" smtClean="0"/>
              <a:t>Expenditures per TT Faculty</a:t>
            </a:r>
            <a:endParaRPr lang="en-US" sz="20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73400" y="1549400"/>
            <a:ext cx="50800" cy="494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9000" y="1549400"/>
            <a:ext cx="50800" cy="494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962900" y="4483100"/>
            <a:ext cx="155448" cy="1554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 bwMode="auto">
          <a:xfrm>
            <a:off x="8166100" y="4368800"/>
            <a:ext cx="653635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WSU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0442" y="498161"/>
            <a:ext cx="915245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800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sz="2400" b="1" dirty="0"/>
              <a:t>E</a:t>
            </a:r>
            <a:r>
              <a:rPr lang="en-US" sz="2400" b="1" dirty="0" smtClean="0"/>
              <a:t>xternally Funded Research (</a:t>
            </a:r>
            <a:r>
              <a:rPr lang="en-US" sz="2400" b="1" dirty="0" smtClean="0">
                <a:solidFill>
                  <a:srgbClr val="77933C"/>
                </a:solidFill>
              </a:rPr>
              <a:t>peer</a:t>
            </a:r>
            <a:r>
              <a:rPr lang="en-US" sz="2400" b="1" dirty="0" smtClean="0"/>
              <a:t> and KS schools)</a:t>
            </a:r>
          </a:p>
        </p:txBody>
      </p:sp>
    </p:spTree>
    <p:extLst>
      <p:ext uri="{BB962C8B-B14F-4D97-AF65-F5344CB8AC3E}">
        <p14:creationId xmlns:p14="http://schemas.microsoft.com/office/powerpoint/2010/main" val="13508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0442" y="498161"/>
            <a:ext cx="915245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800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sz="2400" b="1" dirty="0"/>
              <a:t>E</a:t>
            </a:r>
            <a:r>
              <a:rPr lang="en-US" sz="2400" b="1" dirty="0" smtClean="0"/>
              <a:t>xternally Funded Research</a:t>
            </a:r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5108" y="107950"/>
            <a:ext cx="6193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Top Challenges—Next Steps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874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409424"/>
              </p:ext>
            </p:extLst>
          </p:nvPr>
        </p:nvGraphicFramePr>
        <p:xfrm>
          <a:off x="305209" y="1587500"/>
          <a:ext cx="6202634" cy="493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6756400" y="1981200"/>
            <a:ext cx="1625600" cy="134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19% increase in award amount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6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573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i="1" dirty="0" smtClean="0"/>
              <a:t>“from class assignment </a:t>
            </a:r>
            <a:r>
              <a:rPr lang="en-US" sz="3100" i="1" dirty="0"/>
              <a:t>to </a:t>
            </a:r>
            <a:r>
              <a:rPr lang="en-US" sz="3100" i="1" dirty="0" smtClean="0"/>
              <a:t>new startup company”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4000" b="1" dirty="0" smtClean="0"/>
              <a:t>College of Engineering</a:t>
            </a:r>
            <a:br>
              <a:rPr lang="en-US" sz="4000" b="1" dirty="0" smtClean="0"/>
            </a:br>
            <a:endParaRPr lang="en-US" sz="2800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576568"/>
              </p:ext>
            </p:extLst>
          </p:nvPr>
        </p:nvGraphicFramePr>
        <p:xfrm>
          <a:off x="273050" y="1513718"/>
          <a:ext cx="8597900" cy="461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55728" y="1256491"/>
            <a:ext cx="623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Dr. Ramazan Asmatulu and </a:t>
            </a:r>
            <a:r>
              <a:rPr lang="en-US" sz="2000" dirty="0" err="1"/>
              <a:t>Vamsi</a:t>
            </a:r>
            <a:r>
              <a:rPr lang="en-US" sz="2000" dirty="0"/>
              <a:t> </a:t>
            </a:r>
            <a:r>
              <a:rPr lang="en-US" sz="2000" dirty="0" err="1"/>
              <a:t>Patlolla</a:t>
            </a:r>
            <a:r>
              <a:rPr lang="en-US" sz="2000" dirty="0"/>
              <a:t> </a:t>
            </a:r>
            <a:r>
              <a:rPr lang="en-US" sz="2000" dirty="0" smtClean="0"/>
              <a:t>(PhD student)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01600" y="6008473"/>
            <a:ext cx="894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Development of Process </a:t>
            </a:r>
            <a:r>
              <a:rPr lang="en-US" sz="2000" b="1" dirty="0"/>
              <a:t>to </a:t>
            </a:r>
            <a:r>
              <a:rPr lang="en-US" sz="2000" b="1" dirty="0" smtClean="0"/>
              <a:t>Reclaim </a:t>
            </a:r>
            <a:r>
              <a:rPr lang="en-US" sz="2000" b="1" dirty="0"/>
              <a:t>C</a:t>
            </a:r>
            <a:r>
              <a:rPr lang="en-US" sz="2000" b="1" dirty="0" smtClean="0"/>
              <a:t>arbon </a:t>
            </a:r>
            <a:r>
              <a:rPr lang="en-US" sz="2000" b="1" dirty="0"/>
              <a:t>F</a:t>
            </a:r>
            <a:r>
              <a:rPr lang="en-US" sz="2000" b="1" dirty="0" smtClean="0"/>
              <a:t>iber from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repreg</a:t>
            </a:r>
            <a:r>
              <a:rPr lang="en-US" sz="2000" b="1" dirty="0" smtClean="0"/>
              <a:t> </a:t>
            </a:r>
            <a:r>
              <a:rPr lang="en-US" sz="2000" b="1" dirty="0"/>
              <a:t>C</a:t>
            </a:r>
            <a:r>
              <a:rPr lang="en-US" sz="2000" b="1" dirty="0" smtClean="0"/>
              <a:t>arbon </a:t>
            </a:r>
            <a:r>
              <a:rPr lang="en-US" sz="2000" b="1" dirty="0"/>
              <a:t>C</a:t>
            </a:r>
            <a:r>
              <a:rPr lang="en-US" sz="2000" b="1" dirty="0" smtClean="0"/>
              <a:t>omposites </a:t>
            </a:r>
            <a:endParaRPr lang="en-US" sz="20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7145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il_fi" descr="http://www.mynetresearch.com/Newsletters/Graphics/collabo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19" y="2079525"/>
            <a:ext cx="3567899" cy="3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1003300" y="5703943"/>
            <a:ext cx="65150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spAutoFit/>
          </a:bodyPr>
          <a:lstStyle/>
          <a:p>
            <a:pPr algn="l">
              <a:defRPr/>
            </a:pPr>
            <a:r>
              <a:rPr lang="en-US" sz="2800" b="1" dirty="0" smtClean="0"/>
              <a:t>Cornerstones to a Higher </a:t>
            </a:r>
            <a:r>
              <a:rPr lang="en-US" sz="2800" b="1" dirty="0"/>
              <a:t>T</a:t>
            </a:r>
            <a:r>
              <a:rPr lang="en-US" sz="2800" b="1" dirty="0" smtClean="0"/>
              <a:t>ier of Excellence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2095498" y="1722967"/>
            <a:ext cx="4481794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400" dirty="0" smtClean="0"/>
              <a:t>Research and Technology Transfer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377274" y="4800605"/>
            <a:ext cx="3460931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buClr>
                <a:srgbClr val="005ABF"/>
              </a:buClr>
            </a:pPr>
            <a:r>
              <a:rPr lang="en-US" sz="2400" dirty="0" smtClean="0"/>
              <a:t>Strategic Communications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5861751" y="3069164"/>
            <a:ext cx="2980281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buClr>
                <a:srgbClr val="005ABF"/>
              </a:buClr>
            </a:pPr>
            <a:r>
              <a:rPr lang="en-US" sz="2400" dirty="0" smtClean="0"/>
              <a:t>College of Engineering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397931" y="3048009"/>
            <a:ext cx="225867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buClr>
                <a:srgbClr val="005ABF"/>
              </a:buClr>
            </a:pPr>
            <a:r>
              <a:rPr lang="en-US" sz="2400" dirty="0" smtClean="0"/>
              <a:t>Graduate School</a:t>
            </a:r>
            <a:endParaRPr lang="en-US" sz="24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475108" y="107950"/>
            <a:ext cx="6193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Top Challenges—Next Steps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0442" y="587061"/>
            <a:ext cx="915245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800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sz="2400" b="1" dirty="0"/>
              <a:t>E</a:t>
            </a:r>
            <a:r>
              <a:rPr lang="en-US" sz="2400" b="1" dirty="0" smtClean="0"/>
              <a:t>xternally Funded Research</a:t>
            </a:r>
          </a:p>
        </p:txBody>
      </p:sp>
    </p:spTree>
    <p:extLst>
      <p:ext uri="{BB962C8B-B14F-4D97-AF65-F5344CB8AC3E}">
        <p14:creationId xmlns:p14="http://schemas.microsoft.com/office/powerpoint/2010/main" val="36629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31719" y="0"/>
            <a:ext cx="680701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sz="3100" b="1" dirty="0"/>
          </a:p>
          <a:p>
            <a:r>
              <a:rPr lang="en-US" sz="3100" dirty="0" smtClean="0"/>
              <a:t>Envision </a:t>
            </a:r>
            <a:r>
              <a:rPr lang="en-US" sz="3100" dirty="0"/>
              <a:t>graduates who are </a:t>
            </a:r>
            <a:r>
              <a:rPr lang="en-US" sz="3100" b="1" dirty="0" smtClean="0"/>
              <a:t>experienced</a:t>
            </a:r>
            <a:r>
              <a:rPr lang="en-US" sz="3100" b="1" dirty="0"/>
              <a:t>, entrepreneurially </a:t>
            </a:r>
            <a:r>
              <a:rPr lang="en-US" sz="3100" b="1" dirty="0" smtClean="0"/>
              <a:t>minded, </a:t>
            </a:r>
            <a:r>
              <a:rPr lang="en-US" sz="3100" b="1" dirty="0"/>
              <a:t>and ready </a:t>
            </a:r>
            <a:r>
              <a:rPr lang="en-US" sz="3100" dirty="0"/>
              <a:t>to </a:t>
            </a:r>
            <a:r>
              <a:rPr lang="en-US" sz="3100" dirty="0" smtClean="0"/>
              <a:t>advance economic </a:t>
            </a:r>
            <a:r>
              <a:rPr lang="en-US" sz="3100" dirty="0"/>
              <a:t>and technological </a:t>
            </a:r>
            <a:r>
              <a:rPr lang="en-US" sz="3100" dirty="0" smtClean="0"/>
              <a:t>prosperity, health, and well-being.</a:t>
            </a:r>
            <a:endParaRPr lang="en-US" sz="31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3100" dirty="0"/>
          </a:p>
          <a:p>
            <a:pPr algn="l"/>
            <a:r>
              <a:rPr lang="en-US" sz="3100" dirty="0" smtClean="0"/>
              <a:t>This </a:t>
            </a:r>
            <a:r>
              <a:rPr lang="en-US" sz="3100" dirty="0"/>
              <a:t>is engineering education and research at </a:t>
            </a:r>
            <a:r>
              <a:rPr lang="en-US" sz="3100" dirty="0" smtClean="0"/>
              <a:t>WSU.</a:t>
            </a:r>
            <a:endParaRPr lang="en-US" sz="3100" dirty="0">
              <a:effectLst/>
            </a:endParaRPr>
          </a:p>
        </p:txBody>
      </p:sp>
      <p:pic>
        <p:nvPicPr>
          <p:cNvPr id="13" name="Picture 12" descr="002BATMEN_Camp_M3B245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t="1" r="15491" b="-1"/>
          <a:stretch/>
        </p:blipFill>
        <p:spPr>
          <a:xfrm>
            <a:off x="1471" y="4705608"/>
            <a:ext cx="2129871" cy="2152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-7815" y="-69850"/>
            <a:ext cx="2166659" cy="2542784"/>
            <a:chOff x="5316071" y="3048001"/>
            <a:chExt cx="1315859" cy="1936376"/>
          </a:xfrm>
        </p:grpSpPr>
        <p:pic>
          <p:nvPicPr>
            <p:cNvPr id="15" name="Picture 18" descr="EE--sm_proofs_M4B1036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6071" y="3048001"/>
              <a:ext cx="1313553" cy="19363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4"/>
            <p:cNvPicPr>
              <a:picLocks noChangeArrowheads="1"/>
            </p:cNvPicPr>
            <p:nvPr/>
          </p:nvPicPr>
          <p:blipFill rotWithShape="1">
            <a:blip r:embed="rId5" cstate="print"/>
            <a:srcRect l="4846" t="2449" r="4540" b="6706"/>
            <a:stretch/>
          </p:blipFill>
          <p:spPr bwMode="auto">
            <a:xfrm>
              <a:off x="5340323" y="3054096"/>
              <a:ext cx="1291607" cy="18894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1" t="38823" r="25641" b="15243"/>
          <a:stretch/>
        </p:blipFill>
        <p:spPr bwMode="auto">
          <a:xfrm>
            <a:off x="0" y="2474190"/>
            <a:ext cx="2133600" cy="224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-6351" y="2438400"/>
            <a:ext cx="2161600" cy="254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12700" y="4679950"/>
            <a:ext cx="2161600" cy="254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400301" y="5008034"/>
            <a:ext cx="6604000" cy="1816100"/>
            <a:chOff x="3111499" y="485775"/>
            <a:chExt cx="6032501" cy="18161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/>
            <a:srcRect l="5035" r="3472"/>
            <a:stretch/>
          </p:blipFill>
          <p:spPr>
            <a:xfrm>
              <a:off x="3111499" y="485775"/>
              <a:ext cx="6032501" cy="18161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25314" y="1708900"/>
              <a:ext cx="354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cap="all" dirty="0" smtClean="0">
                  <a:latin typeface="Calibri"/>
                  <a:cs typeface="Calibri"/>
                </a:rPr>
                <a:t>C</a:t>
              </a:r>
              <a:r>
                <a:rPr lang="en-US" sz="2800" b="1" i="1" cap="small" dirty="0" smtClean="0">
                  <a:latin typeface="Calibri"/>
                  <a:cs typeface="Calibri"/>
                </a:rPr>
                <a:t>ollege of Engineering</a:t>
              </a:r>
              <a:endParaRPr lang="en-US" sz="2800" b="1" i="1" cap="small" dirty="0">
                <a:latin typeface="Calibri"/>
                <a:cs typeface="Calibri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89693" y="1492250"/>
              <a:ext cx="288260" cy="689551"/>
              <a:chOff x="5289693" y="1809750"/>
              <a:chExt cx="288260" cy="68955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89693" y="1809750"/>
                <a:ext cx="28826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89693" y="1914525"/>
                <a:ext cx="28826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00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14301" y="1044261"/>
            <a:ext cx="889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400" dirty="0" smtClean="0"/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sz="2400" b="1" dirty="0" smtClean="0"/>
              <a:t>Additional topflight </a:t>
            </a:r>
            <a:r>
              <a:rPr lang="en-US" sz="2400" b="1" dirty="0"/>
              <a:t>faculty and staff to graduate growing number of students in our classrooms and to compete successfully for externally funded research </a:t>
            </a:r>
            <a:r>
              <a:rPr lang="en-US" sz="2400" b="1" dirty="0" smtClean="0"/>
              <a:t>grants</a:t>
            </a:r>
          </a:p>
        </p:txBody>
      </p:sp>
      <p:pic>
        <p:nvPicPr>
          <p:cNvPr id="3078" name="Picture 4" descr="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2979916"/>
            <a:ext cx="7785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Arial"/>
                <a:cs typeface="Arial"/>
              </a:rPr>
              <a:t>WSU Goal 1:</a:t>
            </a:r>
            <a:r>
              <a:rPr lang="en-US" sz="2000" b="1" dirty="0">
                <a:latin typeface="Arial"/>
                <a:cs typeface="Arial"/>
              </a:rPr>
              <a:t>  </a:t>
            </a:r>
            <a:r>
              <a:rPr lang="en-US" sz="2000" i="1" dirty="0">
                <a:latin typeface="Arial"/>
                <a:cs typeface="Arial"/>
              </a:rPr>
              <a:t>Guarantee an applied learning or research experience for every student by each academic program. 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r>
              <a:rPr lang="en-US" sz="2000" u="sng" dirty="0">
                <a:latin typeface="Arial"/>
                <a:cs typeface="Arial"/>
              </a:rPr>
              <a:t>WSU Goal </a:t>
            </a:r>
            <a:r>
              <a:rPr lang="en-US" sz="2000" u="sng" dirty="0" smtClean="0">
                <a:latin typeface="Arial"/>
                <a:cs typeface="Arial"/>
              </a:rPr>
              <a:t>4:</a:t>
            </a:r>
            <a:r>
              <a:rPr lang="en-US" sz="2000" i="1" dirty="0" smtClean="0">
                <a:latin typeface="Arial"/>
                <a:cs typeface="Arial"/>
              </a:rPr>
              <a:t>   Accelerate </a:t>
            </a:r>
            <a:r>
              <a:rPr lang="en-US" sz="2000" i="1" dirty="0">
                <a:latin typeface="Arial"/>
                <a:cs typeface="Arial"/>
              </a:rPr>
              <a:t>the discovery, creation, and transfer of new knowledge. </a:t>
            </a:r>
          </a:p>
          <a:p>
            <a:endParaRPr lang="en-US" sz="2000" i="1" dirty="0">
              <a:latin typeface="Arial"/>
              <a:cs typeface="Arial"/>
            </a:endParaRPr>
          </a:p>
          <a:p>
            <a:r>
              <a:rPr lang="en-US" sz="2000" u="sng" dirty="0">
                <a:latin typeface="Arial"/>
                <a:cs typeface="Arial"/>
              </a:rPr>
              <a:t>WSU Goal 6: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 Be a campus that reflects—in staff, faculty, and students—the evolving diversity of society.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6349" y="184150"/>
            <a:ext cx="7571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Highlight—Expand Topflight Faculty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3" name="Picture 4" descr="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582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68798" y="3048000"/>
            <a:ext cx="33867" cy="306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642531" y="2946403"/>
            <a:ext cx="1252394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800" b="1" dirty="0" smtClean="0"/>
              <a:t>Faculty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511306" y="5842005"/>
            <a:ext cx="176275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400" b="1" dirty="0" smtClean="0"/>
              <a:t>72% Growth</a:t>
            </a:r>
            <a:endParaRPr lang="en-US" sz="2400" b="1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4301" y="1044261"/>
            <a:ext cx="889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400" dirty="0" smtClean="0"/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sz="2400" b="1" dirty="0" smtClean="0"/>
              <a:t>Additional topflight </a:t>
            </a:r>
            <a:r>
              <a:rPr lang="en-US" sz="2400" b="1" dirty="0"/>
              <a:t>faculty and staff to graduate growing number of students in our classrooms and to compete successfully for externally funded research </a:t>
            </a:r>
            <a:r>
              <a:rPr lang="en-US" sz="2400" b="1" dirty="0" smtClean="0"/>
              <a:t>grants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618495"/>
              </p:ext>
            </p:extLst>
          </p:nvPr>
        </p:nvGraphicFramePr>
        <p:xfrm>
          <a:off x="0" y="3251200"/>
          <a:ext cx="43815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86349" y="184150"/>
            <a:ext cx="7571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Highlight—Expand Topflight Faculty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3" name="Picture 4" descr="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582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68798" y="3048000"/>
            <a:ext cx="33867" cy="306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642531" y="2946403"/>
            <a:ext cx="1252394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800" b="1" dirty="0" smtClean="0"/>
              <a:t>Faculty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511306" y="5842005"/>
            <a:ext cx="176275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400" b="1" dirty="0" smtClean="0"/>
              <a:t>72% Growth</a:t>
            </a:r>
            <a:endParaRPr lang="en-US" sz="2400" b="1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4301" y="1044261"/>
            <a:ext cx="889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400" dirty="0" smtClean="0"/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sz="2400" b="1" dirty="0" smtClean="0"/>
              <a:t>Additional topflight </a:t>
            </a:r>
            <a:r>
              <a:rPr lang="en-US" sz="2400" b="1" dirty="0"/>
              <a:t>faculty and staff to graduate growing number of students in our classrooms and to compete successfully for externally funded research </a:t>
            </a:r>
            <a:r>
              <a:rPr lang="en-US" sz="2400" b="1" dirty="0" smtClean="0"/>
              <a:t>grants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590731"/>
              </p:ext>
            </p:extLst>
          </p:nvPr>
        </p:nvGraphicFramePr>
        <p:xfrm>
          <a:off x="0" y="3251200"/>
          <a:ext cx="43815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/>
          <p:cNvSpPr/>
          <p:nvPr/>
        </p:nvSpPr>
        <p:spPr>
          <a:xfrm>
            <a:off x="5740400" y="3314700"/>
            <a:ext cx="2006600" cy="149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42% </a:t>
            </a:r>
            <a:r>
              <a:rPr lang="en-US" sz="2000" dirty="0" smtClean="0"/>
              <a:t>with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u="sng" dirty="0"/>
              <a:t>&lt;</a:t>
            </a:r>
            <a:r>
              <a:rPr lang="en-US" sz="2000" dirty="0"/>
              <a:t> 3 </a:t>
            </a:r>
            <a:r>
              <a:rPr lang="en-US" sz="2000" dirty="0" smtClean="0"/>
              <a:t>years </a:t>
            </a:r>
            <a:r>
              <a:rPr lang="en-US" sz="2000" dirty="0"/>
              <a:t>experience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813300" y="4991100"/>
            <a:ext cx="386724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800" b="1" dirty="0" smtClean="0"/>
              <a:t>Effectively—a young </a:t>
            </a:r>
            <a:r>
              <a:rPr lang="en-US" sz="2800" b="1" dirty="0" err="1" smtClean="0"/>
              <a:t>CoE</a:t>
            </a:r>
            <a:endParaRPr lang="en-US" sz="2800" b="1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86349" y="184150"/>
            <a:ext cx="7571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Highlight—Expand Topflight Faculty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3" name="Picture 4" descr="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582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193148"/>
              </p:ext>
            </p:extLst>
          </p:nvPr>
        </p:nvGraphicFramePr>
        <p:xfrm>
          <a:off x="4538134" y="3242733"/>
          <a:ext cx="4436533" cy="254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368798" y="3048000"/>
            <a:ext cx="33867" cy="306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642531" y="2946403"/>
            <a:ext cx="1252394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800" b="1" dirty="0" smtClean="0"/>
              <a:t>Faculty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6333068" y="2946403"/>
            <a:ext cx="1505393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800" b="1" dirty="0" smtClean="0"/>
              <a:t>Students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511306" y="5842005"/>
            <a:ext cx="176275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400" b="1" dirty="0" smtClean="0"/>
              <a:t>72% Growth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6201833" y="5791205"/>
            <a:ext cx="176275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400" b="1" dirty="0" smtClean="0"/>
              <a:t>28% Growth</a:t>
            </a:r>
            <a:endParaRPr lang="en-US" sz="2400" b="1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4301" y="1044261"/>
            <a:ext cx="889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400" dirty="0" smtClean="0"/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sz="2400" b="1" dirty="0" smtClean="0"/>
              <a:t>Additional topflight </a:t>
            </a:r>
            <a:r>
              <a:rPr lang="en-US" sz="2400" b="1" dirty="0"/>
              <a:t>faculty and staff to graduate growing number of students in our classrooms and to compete successfully for externally funded research </a:t>
            </a:r>
            <a:r>
              <a:rPr lang="en-US" sz="2400" b="1" dirty="0" smtClean="0"/>
              <a:t>grants</a:t>
            </a: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412696"/>
              </p:ext>
            </p:extLst>
          </p:nvPr>
        </p:nvGraphicFramePr>
        <p:xfrm>
          <a:off x="0" y="3251200"/>
          <a:ext cx="43815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6349" y="184150"/>
            <a:ext cx="7571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Highlight—Expand Topflight Faculty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3" name="Picture 4" descr="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582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584760"/>
              </p:ext>
            </p:extLst>
          </p:nvPr>
        </p:nvGraphicFramePr>
        <p:xfrm>
          <a:off x="4538134" y="3242733"/>
          <a:ext cx="4436533" cy="254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368798" y="3048000"/>
            <a:ext cx="33867" cy="306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642531" y="2946403"/>
            <a:ext cx="1252394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800" b="1" dirty="0" smtClean="0"/>
              <a:t>Faculty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6333068" y="2946403"/>
            <a:ext cx="1505393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800" b="1" dirty="0" smtClean="0"/>
              <a:t>Students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498606" y="5842005"/>
            <a:ext cx="176275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400" b="1" dirty="0" smtClean="0"/>
              <a:t>72% Growth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6214533" y="5791205"/>
            <a:ext cx="176275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400" b="1" dirty="0" smtClean="0"/>
              <a:t>28% Growth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372100" y="3822700"/>
            <a:ext cx="2108247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53 Students/Faculty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4301" y="1044261"/>
            <a:ext cx="889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400" dirty="0" smtClean="0"/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sz="2400" b="1" dirty="0" smtClean="0"/>
              <a:t>Additional topflight </a:t>
            </a:r>
            <a:r>
              <a:rPr lang="en-US" sz="2400" b="1" dirty="0"/>
              <a:t>faculty and staff to graduate growing number of students in our classrooms and to compete successfully for externally funded research </a:t>
            </a:r>
            <a:r>
              <a:rPr lang="en-US" sz="2400" b="1" dirty="0" smtClean="0"/>
              <a:t>grants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412696"/>
              </p:ext>
            </p:extLst>
          </p:nvPr>
        </p:nvGraphicFramePr>
        <p:xfrm>
          <a:off x="0" y="3251200"/>
          <a:ext cx="43815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6349" y="184150"/>
            <a:ext cx="7571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Highlight—Expand Topflight Faculty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3" name="Picture 4" descr="Ope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582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643690"/>
              </p:ext>
            </p:extLst>
          </p:nvPr>
        </p:nvGraphicFramePr>
        <p:xfrm>
          <a:off x="4538134" y="3242733"/>
          <a:ext cx="4436533" cy="254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368798" y="3048000"/>
            <a:ext cx="33867" cy="306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642531" y="2946403"/>
            <a:ext cx="1252394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800" b="1" dirty="0" smtClean="0"/>
              <a:t>Faculty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6333068" y="2946403"/>
            <a:ext cx="1505393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800" b="1" dirty="0" smtClean="0"/>
              <a:t>Students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498606" y="5842005"/>
            <a:ext cx="176275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400" b="1" dirty="0" smtClean="0"/>
              <a:t>72% Growth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6214533" y="5791205"/>
            <a:ext cx="1762750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400" b="1" dirty="0" smtClean="0"/>
              <a:t>28% Growth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372100" y="3822700"/>
            <a:ext cx="2108247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53 Students/Faculty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6896100" y="3454400"/>
            <a:ext cx="2108247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b="1" dirty="0" smtClean="0">
                <a:solidFill>
                  <a:srgbClr val="953735"/>
                </a:solidFill>
              </a:rPr>
              <a:t>39 Students/Faculty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4301" y="1044261"/>
            <a:ext cx="889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400" dirty="0" smtClean="0"/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sz="2400" b="1" dirty="0" smtClean="0"/>
              <a:t>Additional topflight </a:t>
            </a:r>
            <a:r>
              <a:rPr lang="en-US" sz="2400" b="1" dirty="0"/>
              <a:t>faculty and staff to graduate growing number of students in our classrooms and to compete successfully for externally funded research </a:t>
            </a:r>
            <a:r>
              <a:rPr lang="en-US" sz="2400" b="1" dirty="0" smtClean="0"/>
              <a:t>grants</a:t>
            </a: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412696"/>
              </p:ext>
            </p:extLst>
          </p:nvPr>
        </p:nvGraphicFramePr>
        <p:xfrm>
          <a:off x="0" y="3251200"/>
          <a:ext cx="43815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86349" y="184150"/>
            <a:ext cx="7571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Highlight—Expand Topflight Faculty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863600"/>
            <a:ext cx="9140825" cy="114300"/>
          </a:xfrm>
          <a:prstGeom prst="rect">
            <a:avLst/>
          </a:prstGeom>
          <a:gradFill rotWithShape="1">
            <a:gsLst>
              <a:gs pos="0">
                <a:srgbClr val="FFE98B"/>
              </a:gs>
              <a:gs pos="100000">
                <a:srgbClr val="766C4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049826" y="6283993"/>
            <a:ext cx="7194801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rtlCol="0">
            <a:spAutoFit/>
          </a:bodyPr>
          <a:lstStyle/>
          <a:p>
            <a:pPr>
              <a:spcAft>
                <a:spcPts val="1200"/>
              </a:spcAft>
              <a:buClr>
                <a:srgbClr val="005ABF"/>
              </a:buClr>
            </a:pPr>
            <a:r>
              <a:rPr lang="en-US" sz="2800" b="1" dirty="0" smtClean="0"/>
              <a:t>Faculty and Student Growth from 2012 to 2015</a:t>
            </a:r>
            <a:endParaRPr lang="en-US" sz="2800" b="1" dirty="0"/>
          </a:p>
        </p:txBody>
      </p:sp>
      <p:pic>
        <p:nvPicPr>
          <p:cNvPr id="14" name="Picture 13" descr="JPEG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425" y="3649660"/>
            <a:ext cx="517534" cy="7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NG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680" y="3203070"/>
            <a:ext cx="487610" cy="8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s://encrypted-tbn0.gstatic.com/images?q=tbn:ANd9GcQROFTL6mC_ZosqCsU6EbXRHsRJPrm2QznAPA-DgRKjBeFuiz-Jj22DYE3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484" y="4915074"/>
            <a:ext cx="476274" cy="68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s://encrypted-tbn1.gstatic.com/images?q=tbn:ANd9GcTGe6Oaw2r_l33JSS_4nRSlroPxYhyOjBJTJlxwfWISWwomOWcZMn_uPE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335" y="5404073"/>
            <a:ext cx="535854" cy="77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https://encrypted-tbn3.gstatic.com/images?q=tbn:ANd9GcQMGPn5zuH6T09exK6cMAUQ4BMvc5ehLB68G0oSOo94MaQTtQiaiYJIJwRx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72" y="2787463"/>
            <a:ext cx="546829" cy="65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JPEG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60" y="3630401"/>
            <a:ext cx="587918" cy="74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ttps://encrypted-tbn1.gstatic.com/images?q=tbn:ANd9GcQfEtYLIowPuFjbh1YXJUwGOGYu-oy-cOnC8vqZvLvkG7sOtyWzRIea7pw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457" y="4149233"/>
            <a:ext cx="538235" cy="7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https://encrypted-tbn3.gstatic.com/images?q=tbn:ANd9GcSnQkhwynauHKHu9NoaWuVPHiDbNIPv9vEha7rIQGr2epoH3xF4V31-LFIJ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437" y="4269724"/>
            <a:ext cx="604286" cy="7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rc_mi" descr="http://webs.wichita.edu/depttools/depttoolsmemberfiles/meweb/Dr.%20Li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012" y="5422312"/>
            <a:ext cx="505113" cy="71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rc_mi" descr="http://webs.wichita.edu/depttools/depttoolsmemberfiles/newfaculty2013/Nair_Rajeev_bw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587" y="3579166"/>
            <a:ext cx="698670" cy="68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rc_mi" descr="http://webs.wichita.edu/depttools/depttoolsmemberfiles/bioengineering/Mahapatro2%20-%20web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391" y="4640781"/>
            <a:ext cx="485708" cy="52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rc_mi" descr="http://webs.wichita.edu/depttools/depttoolsmemberfiles/imfge/faculty/wilfredomoscoso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411" y="4174128"/>
            <a:ext cx="505299" cy="62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https://encrypted-tbn3.gstatic.com/images?q=tbn:ANd9GcSnYFsA2XOIHFoQ8k-DtKdnAMXlorwXubC8VmQTIXFCGGTu-MfhcKejY27r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369" y="2967499"/>
            <a:ext cx="537409" cy="6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https://encrypted-tbn0.gstatic.com/images?q=tbn:ANd9GcSHRY7hf3qfu3Y5_fe49gvtaveRnXDHAXnR2mLAQQVDCy3G6yKwFVJsaPge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442" y="2941441"/>
            <a:ext cx="488552" cy="7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https://encrypted-tbn3.gstatic.com/images?q=tbn:ANd9GcTaAYXN_rz7fLXWot9msiLAzlYItRa2dWptBe4-PpFqRvbOsqvGXtEpYBBb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169" y="2718038"/>
            <a:ext cx="500973" cy="7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JPEG Image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852" y="3401639"/>
            <a:ext cx="538235" cy="75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JPEG Image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079" y="4263438"/>
            <a:ext cx="587918" cy="63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JPEG Image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706" y="3475938"/>
            <a:ext cx="538235" cy="78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JPEG Imag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424" y="4642804"/>
            <a:ext cx="525814" cy="7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JPEG Image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274" y="3894112"/>
            <a:ext cx="534095" cy="73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JPEG Imag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508" y="3469274"/>
            <a:ext cx="534095" cy="7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C:\Users\f936x654\Desktop\New Faculty 2015 booklet\Harariri.JPG"/>
          <p:cNvPicPr/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6805" y="5556848"/>
            <a:ext cx="442067" cy="612351"/>
          </a:xfrm>
          <a:prstGeom prst="rect">
            <a:avLst/>
          </a:prstGeom>
          <a:ln w="635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2" name="Picture 41" descr="C:\Users\f936x654\Desktop\New Faculty 2015 booklet\Gu.JPG"/>
          <p:cNvPicPr/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25" y="3239151"/>
            <a:ext cx="355992" cy="547252"/>
          </a:xfrm>
          <a:prstGeom prst="rect">
            <a:avLst/>
          </a:prstGeom>
          <a:ln w="635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3" name="irc_mi" descr="http://webs.wichita.edu/depttools/depttoolsmemberfiles/aero_eng/Kliment%202011.jp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511" y="5282256"/>
            <a:ext cx="433797" cy="6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786" y="4792648"/>
            <a:ext cx="480271" cy="7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https://encrypted-tbn1.gstatic.com/images?q=tbn:ANd9GcST65tSDiQoo6W1n2zDu_eI-IeJf6nNLQ91ByLnMtgtLgbEepg1oRPL50Yq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685" y="4792648"/>
            <a:ext cx="471991" cy="75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Kim Cluff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232" y="4104599"/>
            <a:ext cx="582413" cy="50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https://encrypted-tbn2.gstatic.com/images?q=tbn:ANd9GcT8lMZOeTmdwh8W_eNrMIi5yh8nwHblCpN4Bw01QX4h7sfBBBTw8veBWpw3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649" y="2815660"/>
            <a:ext cx="493383" cy="64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JPEG Image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726" y="4992613"/>
            <a:ext cx="625662" cy="61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JPEG Image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435" y="4379248"/>
            <a:ext cx="513393" cy="7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C:\Users\f936x654\Desktop\New Faculty 2015 booklet\Asmatulu.JPG"/>
          <p:cNvPicPr/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805" y="5027991"/>
            <a:ext cx="585325" cy="799350"/>
          </a:xfrm>
          <a:prstGeom prst="rect">
            <a:avLst/>
          </a:prstGeom>
          <a:ln w="635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1" name="Picture 50" descr="C:\Users\f936x654\Desktop\New Faculty 2015 booklet\Ms. Rani.jpg"/>
          <p:cNvPicPr/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8613" y="4538500"/>
            <a:ext cx="463224" cy="630270"/>
          </a:xfrm>
          <a:prstGeom prst="rect">
            <a:avLst/>
          </a:prstGeom>
          <a:ln w="635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2" name="Picture 51" descr="C:\Users\f936x654\Desktop\New Faculty 2015 booklet\Aldoss.JPG"/>
          <p:cNvPicPr/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957" y="4359948"/>
            <a:ext cx="378478" cy="694496"/>
          </a:xfrm>
          <a:prstGeom prst="rect">
            <a:avLst/>
          </a:prstGeom>
          <a:ln w="3175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3" name="Picture 52" descr="C:\Users\f936x654\Desktop\New Faculty 2015 booklet\Lazarin.JPG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51" y="5481847"/>
            <a:ext cx="465810" cy="640198"/>
          </a:xfrm>
          <a:prstGeom prst="rect">
            <a:avLst/>
          </a:prstGeom>
          <a:noFill/>
          <a:ln w="6350" cap="sq">
            <a:solidFill>
              <a:srgbClr val="B9CDE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C:\Users\f936x654\Desktop\New Faculty 2015 booklet\Corcoran.JPG"/>
          <p:cNvPicPr/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2471" y="2627866"/>
            <a:ext cx="544725" cy="691433"/>
          </a:xfrm>
          <a:prstGeom prst="rect">
            <a:avLst/>
          </a:prstGeom>
          <a:ln w="635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57" name="Straight Connector 56"/>
          <p:cNvCxnSpPr/>
          <p:nvPr/>
        </p:nvCxnSpPr>
        <p:spPr>
          <a:xfrm>
            <a:off x="4876794" y="3048000"/>
            <a:ext cx="33867" cy="3064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9"/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0" t="38823" r="24173" b="15243"/>
          <a:stretch/>
        </p:blipFill>
        <p:spPr bwMode="auto">
          <a:xfrm>
            <a:off x="5553558" y="2763588"/>
            <a:ext cx="2930777" cy="3497271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114301" y="1044261"/>
            <a:ext cx="889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400" dirty="0" smtClean="0"/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sz="2400" b="1" dirty="0" smtClean="0"/>
              <a:t>Additional topflight </a:t>
            </a:r>
            <a:r>
              <a:rPr lang="en-US" sz="2400" b="1" dirty="0"/>
              <a:t>faculty and staff to graduate growing number of students in our classrooms and to compete successfully for externally funded research </a:t>
            </a:r>
            <a:r>
              <a:rPr lang="en-US" sz="2400" b="1" dirty="0" smtClean="0"/>
              <a:t>grants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786349" y="184150"/>
            <a:ext cx="7571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Highlight—Expand Topflight Faculty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6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SU Master Pla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E81D6"/>
      </a:hlink>
      <a:folHlink>
        <a:srgbClr val="6E81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91429" tIns="45714" rIns="91429" bIns="45714">
        <a:spAutoFit/>
      </a:bodyPr>
      <a:lstStyle>
        <a:defPPr>
          <a:spcAft>
            <a:spcPts val="1200"/>
          </a:spcAft>
          <a:buClr>
            <a:srgbClr val="005ABF"/>
          </a:buClr>
          <a:buFont typeface="Arial" pitchFamily="34" charset="0"/>
          <a:buChar char="•"/>
          <a:defRPr sz="20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26609</TotalTime>
  <Words>1052</Words>
  <Application>Microsoft Office PowerPoint</Application>
  <PresentationFormat>On-screen Show (4:3)</PresentationFormat>
  <Paragraphs>234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“from class assignment to new startup company” College of Engineering </vt:lpstr>
      <vt:lpstr>PowerPoint Presentation</vt:lpstr>
      <vt:lpstr>PowerPoint Presentation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Smith, Regina</dc:creator>
  <cp:keywords/>
  <dc:description/>
  <cp:lastModifiedBy>Ryan Corcoran</cp:lastModifiedBy>
  <cp:revision>619</cp:revision>
  <cp:lastPrinted>2016-09-06T15:43:57Z</cp:lastPrinted>
  <dcterms:created xsi:type="dcterms:W3CDTF">2014-08-04T21:59:45Z</dcterms:created>
  <dcterms:modified xsi:type="dcterms:W3CDTF">2016-09-06T20:03:12Z</dcterms:modified>
  <cp:category/>
</cp:coreProperties>
</file>