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61" r:id="rId4"/>
    <p:sldId id="257" r:id="rId5"/>
    <p:sldId id="263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8"/>
    <p:restoredTop sz="94676"/>
  </p:normalViewPr>
  <p:slideViewPr>
    <p:cSldViewPr snapToGrid="0" snapToObjects="1">
      <p:cViewPr varScale="1">
        <p:scale>
          <a:sx n="109" d="100"/>
          <a:sy n="109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E8AC-471E-CB42-B5E4-67DF610964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E7DC-26DE-8B4D-89D3-327B32A1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7790" y="2692214"/>
            <a:ext cx="929726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4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Who We Are and Where We’re Going</a:t>
            </a:r>
          </a:p>
          <a:p>
            <a:pPr algn="ctr">
              <a:spcAft>
                <a:spcPts val="900"/>
              </a:spcAft>
            </a:pPr>
            <a:r>
              <a:rPr lang="en-US" sz="2600" dirty="0" smtClean="0">
                <a:effectLst/>
                <a:latin typeface="Garamond"/>
                <a:ea typeface="Garamond" charset="0"/>
                <a:cs typeface="Garamond"/>
              </a:rPr>
              <a:t>Graduate School Strategic Planning Update</a:t>
            </a:r>
          </a:p>
          <a:p>
            <a:pPr algn="ctr">
              <a:spcAft>
                <a:spcPts val="900"/>
              </a:spcAft>
            </a:pPr>
            <a:r>
              <a:rPr lang="en-US" sz="2600" dirty="0" smtClean="0">
                <a:latin typeface="Garamond"/>
                <a:ea typeface="Garamond" charset="0"/>
                <a:cs typeface="Garamond"/>
              </a:rPr>
              <a:t>September 7, 2016</a:t>
            </a:r>
            <a:endParaRPr lang="en-US" dirty="0" smtClean="0">
              <a:latin typeface="Garamond"/>
              <a:ea typeface="Garamond" charset="0"/>
              <a:cs typeface="Garamon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1" y="5977317"/>
            <a:ext cx="2043281" cy="8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3662" y="1737263"/>
            <a:ext cx="11445258" cy="37625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VISION: 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Garamond"/>
                <a:ea typeface="Garamond" charset="0"/>
                <a:cs typeface="Garamond"/>
              </a:rPr>
              <a:t>Graduate School is a driver in the development and execution of innovative academic programs and transformative research at Wichita State 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University.</a:t>
            </a:r>
            <a:endParaRPr lang="en-US" sz="1400" dirty="0" smtClean="0">
              <a:effectLst/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900"/>
              </a:spcAft>
            </a:pPr>
            <a:endParaRPr lang="en-US" sz="1400" b="1" dirty="0">
              <a:solidFill>
                <a:srgbClr val="BF8F00"/>
              </a:solidFill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900"/>
              </a:spcAft>
            </a:pPr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/>
              <a:ea typeface="Garamond" charset="0"/>
              <a:cs typeface="Garamond" charset="0"/>
            </a:endParaRPr>
          </a:p>
          <a:p>
            <a:pPr>
              <a:spcAft>
                <a:spcPts val="900"/>
              </a:spcAf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MISSION: 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Garamond"/>
                <a:ea typeface="Garamond" charset="0"/>
                <a:cs typeface="Garamond"/>
              </a:rPr>
              <a:t>Graduate School provides strategic leadership, assessment, and support to ensure excellence in research and graduate </a:t>
            </a:r>
            <a:r>
              <a:rPr lang="en-US" sz="2600" dirty="0" smtClean="0">
                <a:solidFill>
                  <a:srgbClr val="000000"/>
                </a:solidFill>
                <a:latin typeface="Garamond"/>
                <a:ea typeface="Garamond" charset="0"/>
                <a:cs typeface="Garamond"/>
              </a:rPr>
              <a:t>education. 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Garamond"/>
                <a:ea typeface="Garamond" charset="0"/>
                <a:cs typeface="Garamond"/>
              </a:rPr>
              <a:t>Moreover, the Graduate School supports interdisciplinary activities through innovative educational programs and research collaborations </a:t>
            </a:r>
            <a:r>
              <a:rPr lang="en-US" sz="2600" dirty="0" smtClean="0">
                <a:solidFill>
                  <a:srgbClr val="000000"/>
                </a:solidFill>
                <a:latin typeface="Garamond"/>
                <a:ea typeface="Garamond" charset="0"/>
                <a:cs typeface="Garamond"/>
              </a:rPr>
              <a:t>to create new opportunities for the </a:t>
            </a:r>
            <a:r>
              <a:rPr lang="en-US" sz="2600" dirty="0">
                <a:solidFill>
                  <a:srgbClr val="000000"/>
                </a:solidFill>
                <a:latin typeface="Garamond"/>
                <a:ea typeface="Garamond" charset="0"/>
                <a:cs typeface="Garamond"/>
              </a:rPr>
              <a:t>intellectual, economic, and social growth of our </a:t>
            </a:r>
            <a:r>
              <a:rPr lang="en-US" sz="2600" dirty="0" smtClean="0">
                <a:solidFill>
                  <a:srgbClr val="000000"/>
                </a:solidFill>
                <a:latin typeface="Garamond"/>
                <a:ea typeface="Garamond" charset="0"/>
                <a:cs typeface="Garamond"/>
              </a:rPr>
              <a:t>community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Garamond"/>
                <a:ea typeface="Garamond" charset="0"/>
                <a:cs typeface="Garamond"/>
              </a:rPr>
              <a:t>. </a:t>
            </a:r>
            <a:endParaRPr lang="en-US" sz="2600" dirty="0">
              <a:solidFill>
                <a:srgbClr val="000000"/>
              </a:solidFill>
              <a:effectLst/>
              <a:latin typeface="Garamond"/>
              <a:ea typeface="Garamond" charset="0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1" y="5977317"/>
            <a:ext cx="2043281" cy="8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3662" y="1737263"/>
            <a:ext cx="11445258" cy="37625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VISION: 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The Graduate School is a driver in the development and execution of </a:t>
            </a:r>
            <a:r>
              <a:rPr lang="en-US" sz="2400" b="1" dirty="0" smtClean="0">
                <a:solidFill>
                  <a:schemeClr val="accent5"/>
                </a:solidFill>
                <a:effectLst/>
                <a:ea typeface="Garamond" charset="0"/>
                <a:cs typeface="Garamond" charset="0"/>
              </a:rPr>
              <a:t>innovative academic programs and transformative research 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at Wichita State University.</a:t>
            </a:r>
            <a:endParaRPr lang="en-US" sz="1400" dirty="0" smtClean="0">
              <a:effectLst/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900"/>
              </a:spcAft>
            </a:pPr>
            <a:endParaRPr lang="en-US" sz="1400" b="1" dirty="0">
              <a:solidFill>
                <a:srgbClr val="BF8F00"/>
              </a:solidFill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900"/>
              </a:spcAft>
            </a:pPr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/>
              <a:ea typeface="Garamond" charset="0"/>
              <a:cs typeface="Garamond" charset="0"/>
            </a:endParaRPr>
          </a:p>
          <a:p>
            <a:pPr>
              <a:spcAft>
                <a:spcPts val="900"/>
              </a:spcAf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MISSION: 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The Graduate School provides strategic leadership, assessment, and support to ensure excellence in research and graduate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education. 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Moreover, the Graduate School supports interdisciplinary activities through innovative educational programs and research collaborations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to create </a:t>
            </a:r>
            <a:r>
              <a:rPr lang="en-US" sz="2400" b="1" dirty="0" smtClean="0">
                <a:solidFill>
                  <a:srgbClr val="4472C4"/>
                </a:solidFill>
                <a:ea typeface="Garamond" charset="0"/>
                <a:cs typeface="Garamond" charset="0"/>
              </a:rPr>
              <a:t>new opportunities for the </a:t>
            </a:r>
            <a:r>
              <a:rPr lang="en-US" sz="2400" b="1" dirty="0">
                <a:solidFill>
                  <a:srgbClr val="4472C4"/>
                </a:solidFill>
                <a:ea typeface="Garamond" charset="0"/>
                <a:cs typeface="Garamond" charset="0"/>
              </a:rPr>
              <a:t>intellectual, economic, and social growth of our </a:t>
            </a:r>
            <a:r>
              <a:rPr lang="en-US" sz="2400" b="1" dirty="0" smtClean="0">
                <a:solidFill>
                  <a:srgbClr val="4472C4"/>
                </a:solidFill>
                <a:ea typeface="Garamond" charset="0"/>
                <a:cs typeface="Garamond" charset="0"/>
              </a:rPr>
              <a:t>community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. </a:t>
            </a:r>
            <a:endParaRPr lang="en-US" sz="2600" dirty="0">
              <a:effectLst/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1" y="5977317"/>
            <a:ext cx="2043281" cy="8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1" y="5977317"/>
            <a:ext cx="2043281" cy="801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847" y="1234073"/>
            <a:ext cx="11352158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>
              <a:spcAft>
                <a:spcPts val="900"/>
              </a:spcAft>
            </a:pP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The Graduate School oversees all aspects of graduate study at WSU.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Moreover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, we take an active role in the development and execution of the University’s strategic goals. As such, the Graduate School strategic plan is a mix of aims focused on big picture ideals and process improvements needed to support them</a:t>
            </a:r>
            <a:r>
              <a:rPr lang="en-US" sz="2600" dirty="0">
                <a:latin typeface="Garamond" charset="0"/>
                <a:ea typeface="Garamond" charset="0"/>
                <a:cs typeface="Garamond" charset="0"/>
              </a:rPr>
              <a:t>.</a:t>
            </a:r>
            <a:r>
              <a:rPr lang="en-US" sz="1400" dirty="0" smtClean="0">
                <a:effectLst/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7938" indent="-7938">
              <a:spcAft>
                <a:spcPts val="900"/>
              </a:spcAft>
            </a:pPr>
            <a:r>
              <a:rPr lang="en-US" sz="1400" dirty="0" smtClean="0">
                <a:effectLst/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1149350" indent="-1149350">
              <a:spcAft>
                <a:spcPts val="900"/>
              </a:spcAft>
              <a:tabLst>
                <a:tab pos="113982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Goal 1:	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Develop and support innovative academic programs</a:t>
            </a:r>
          </a:p>
          <a:p>
            <a:pPr marL="1149350" indent="-1149350">
              <a:spcAft>
                <a:spcPts val="900"/>
              </a:spcAft>
              <a:tabLst>
                <a:tab pos="113982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Goal 2:	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Create a vibrant and engaged graduate community </a:t>
            </a:r>
          </a:p>
          <a:p>
            <a:pPr marL="1149350" indent="-1149350">
              <a:spcAft>
                <a:spcPts val="900"/>
              </a:spcAft>
              <a:tabLst>
                <a:tab pos="113982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Goal 3:	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Develop data-driven mechanisms to reward graduate program innovation</a:t>
            </a:r>
          </a:p>
          <a:p>
            <a:pPr marL="1149350" indent="-1149350">
              <a:spcAft>
                <a:spcPts val="900"/>
              </a:spcAft>
              <a:tabLst>
                <a:tab pos="113982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Goal 4:	</a:t>
            </a:r>
            <a:r>
              <a:rPr lang="en-US" sz="2600" dirty="0" smtClean="0">
                <a:effectLst/>
                <a:latin typeface="Garamond" charset="0"/>
                <a:ea typeface="Garamond" charset="0"/>
                <a:cs typeface="Garamond" charset="0"/>
              </a:rPr>
              <a:t>Optimize Graduate School processes to promote increased admissions, retention, and graduation rates</a:t>
            </a: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1" y="5977317"/>
            <a:ext cx="2043281" cy="801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162" y="3264699"/>
            <a:ext cx="108466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>
              <a:spcAft>
                <a:spcPts val="1000"/>
              </a:spcAft>
              <a:tabLst>
                <a:tab pos="508000" algn="l"/>
              </a:tabLst>
            </a:pPr>
            <a:r>
              <a:rPr lang="en-US" sz="2400" dirty="0" smtClean="0">
                <a:latin typeface="Garamond"/>
                <a:ea typeface="Garamond" charset="0"/>
                <a:cs typeface="Garamond"/>
              </a:rPr>
              <a:t>1.)	Fully integrated</a:t>
            </a:r>
          </a:p>
          <a:p>
            <a:pPr marL="517525" indent="-517525">
              <a:spcAft>
                <a:spcPts val="1000"/>
              </a:spcAft>
              <a:tabLst>
                <a:tab pos="508000" algn="l"/>
              </a:tabLst>
            </a:pPr>
            <a:r>
              <a:rPr lang="en-US" sz="2400" dirty="0" smtClean="0">
                <a:latin typeface="Garamond"/>
                <a:ea typeface="Garamond" charset="0"/>
                <a:cs typeface="Garamond"/>
              </a:rPr>
              <a:t>2.)	Both quantitative and qualitative</a:t>
            </a:r>
          </a:p>
          <a:p>
            <a:pPr marL="517525" indent="-517525">
              <a:spcAft>
                <a:spcPts val="1000"/>
              </a:spcAft>
              <a:tabLst>
                <a:tab pos="508000" algn="l"/>
              </a:tabLst>
            </a:pPr>
            <a:r>
              <a:rPr lang="en-US" sz="2400" dirty="0" smtClean="0">
                <a:latin typeface="Garamond"/>
                <a:ea typeface="Garamond" charset="0"/>
                <a:cs typeface="Garamond"/>
              </a:rPr>
              <a:t>3.)	Iterative process built upon a hierarchical structure</a:t>
            </a:r>
          </a:p>
          <a:p>
            <a:pPr marL="517525" indent="-517525">
              <a:tabLst>
                <a:tab pos="508000" algn="l"/>
              </a:tabLst>
            </a:pPr>
            <a:r>
              <a:rPr lang="en-US" sz="2400" dirty="0">
                <a:latin typeface="Garamond"/>
                <a:ea typeface="Garamond" charset="0"/>
                <a:cs typeface="Garamond"/>
              </a:rPr>
              <a:t>4</a:t>
            </a:r>
            <a:r>
              <a:rPr lang="en-US" sz="2400" dirty="0" smtClean="0">
                <a:latin typeface="Garamond"/>
                <a:ea typeface="Garamond" charset="0"/>
                <a:cs typeface="Garamond"/>
              </a:rPr>
              <a:t>.)	Resource allocations from GS will be tied to program specific plans</a:t>
            </a:r>
          </a:p>
          <a:p>
            <a:pPr marL="517525" indent="-517525">
              <a:spcAft>
                <a:spcPts val="1000"/>
              </a:spcAft>
              <a:tabLst>
                <a:tab pos="508000" algn="l"/>
              </a:tabLst>
            </a:pPr>
            <a:r>
              <a:rPr lang="en-US" sz="2400" dirty="0">
                <a:latin typeface="Garamond"/>
                <a:ea typeface="Garamond" charset="0"/>
                <a:cs typeface="Garamond"/>
              </a:rPr>
              <a:t>	</a:t>
            </a:r>
            <a:r>
              <a:rPr lang="en-US" sz="2400" dirty="0" smtClean="0">
                <a:latin typeface="Garamond"/>
                <a:ea typeface="Garamond" charset="0"/>
                <a:cs typeface="Garamond"/>
              </a:rPr>
              <a:t>(i.e., </a:t>
            </a:r>
            <a:r>
              <a:rPr lang="en-US" sz="2400" b="1" dirty="0" smtClean="0">
                <a:solidFill>
                  <a:srgbClr val="4472C4"/>
                </a:solidFill>
                <a:ea typeface="Garamond" charset="0"/>
                <a:cs typeface="Garamond"/>
              </a:rPr>
              <a:t>How does this investment advance program goals?</a:t>
            </a:r>
            <a:r>
              <a:rPr lang="en-US" sz="2400" dirty="0" smtClean="0">
                <a:latin typeface="Garamond"/>
                <a:ea typeface="Garamond" charset="0"/>
                <a:cs typeface="Garamond"/>
              </a:rPr>
              <a:t>)</a:t>
            </a:r>
          </a:p>
          <a:p>
            <a:pPr marL="517525" indent="-517525">
              <a:spcAft>
                <a:spcPts val="1000"/>
              </a:spcAft>
              <a:tabLst>
                <a:tab pos="508000" algn="l"/>
              </a:tabLst>
            </a:pPr>
            <a:r>
              <a:rPr lang="en-US" sz="2400" dirty="0" smtClean="0">
                <a:latin typeface="Garamond"/>
                <a:ea typeface="Garamond" charset="0"/>
                <a:cs typeface="Garamond"/>
              </a:rPr>
              <a:t>5.)	Effective, but reasonable reporting and evaluation structure</a:t>
            </a:r>
            <a:endParaRPr lang="en-US" sz="2400" dirty="0">
              <a:latin typeface="Garamond"/>
              <a:ea typeface="Garamond" charset="0"/>
              <a:cs typeface="Garamon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9125" y="1486397"/>
            <a:ext cx="10849657" cy="2172947"/>
            <a:chOff x="649125" y="1058918"/>
            <a:chExt cx="10849657" cy="2172947"/>
          </a:xfrm>
        </p:grpSpPr>
        <p:grpSp>
          <p:nvGrpSpPr>
            <p:cNvPr id="7" name="Group 6"/>
            <p:cNvGrpSpPr/>
            <p:nvPr/>
          </p:nvGrpSpPr>
          <p:grpSpPr>
            <a:xfrm>
              <a:off x="652163" y="1058918"/>
              <a:ext cx="10846619" cy="2172947"/>
              <a:chOff x="749268" y="1503884"/>
              <a:chExt cx="7760990" cy="2172947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749268" y="1503884"/>
                <a:ext cx="7760990" cy="2172947"/>
              </a:xfrm>
              <a:prstGeom prst="rightArrow">
                <a:avLst>
                  <a:gd name="adj1" fmla="val 48901"/>
                  <a:gd name="adj2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367449" y="1833747"/>
                <a:ext cx="1421394" cy="147571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Recruiting and Admissions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846575" y="1833747"/>
                <a:ext cx="1421394" cy="147571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Marketing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88323" y="1824692"/>
                <a:ext cx="1421394" cy="147571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Financial Support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409197" y="1833747"/>
                <a:ext cx="1421394" cy="147571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Student Engagement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906627" y="1833747"/>
                <a:ext cx="1421394" cy="147571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Graduation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49125" y="1219847"/>
              <a:ext cx="9770782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Graduate Student Lifecycle</a:t>
              </a:r>
              <a:endParaRPr lang="en-US" sz="1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509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A Vision for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Graduate Enrollment Management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at Wichita State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154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1" y="5977317"/>
            <a:ext cx="2043281" cy="801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662" y="2521188"/>
            <a:ext cx="11445258" cy="1808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Garamond" charset="0"/>
                <a:cs typeface="Garamond" charset="0"/>
              </a:rPr>
              <a:t>Master of Innovation Design</a:t>
            </a:r>
          </a:p>
          <a:p>
            <a:pPr>
              <a:spcAft>
                <a:spcPts val="900"/>
              </a:spcAft>
            </a:pP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sz="2600" dirty="0">
                <a:latin typeface="Garamond" charset="0"/>
                <a:ea typeface="Garamond" charset="0"/>
                <a:cs typeface="Garamond" charset="0"/>
              </a:rPr>
              <a:t>complexity of today’s technology requires innovators from multiple disciplines to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collaborate across disciplines. </a:t>
            </a:r>
            <a:r>
              <a:rPr lang="en-US" sz="2600" dirty="0"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MID </a:t>
            </a:r>
            <a:r>
              <a:rPr lang="en-US" sz="2600" dirty="0">
                <a:latin typeface="Garamond" charset="0"/>
                <a:ea typeface="Garamond" charset="0"/>
                <a:cs typeface="Garamond" charset="0"/>
              </a:rPr>
              <a:t>curriculum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flexibly merges arts</a:t>
            </a:r>
            <a:r>
              <a:rPr lang="en-US" sz="2600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science</a:t>
            </a:r>
            <a:r>
              <a:rPr lang="en-US" sz="2600" dirty="0">
                <a:latin typeface="Garamond" charset="0"/>
                <a:ea typeface="Garamond" charset="0"/>
                <a:cs typeface="Garamond" charset="0"/>
              </a:rPr>
              <a:t>, and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technology to create such opportunities, with a specific focus on </a:t>
            </a:r>
            <a:r>
              <a:rPr lang="en-US" sz="2400" b="1" dirty="0">
                <a:solidFill>
                  <a:schemeClr val="accent5"/>
                </a:solidFill>
                <a:ea typeface="Garamond" charset="0"/>
                <a:cs typeface="Garamond" charset="0"/>
              </a:rPr>
              <a:t>design thinking </a:t>
            </a:r>
            <a:r>
              <a:rPr lang="en-US" sz="2600" dirty="0" smtClean="0">
                <a:latin typeface="Garamond" charset="0"/>
                <a:ea typeface="Garamond" charset="0"/>
                <a:cs typeface="Garamond" charset="0"/>
              </a:rPr>
              <a:t>skills.</a:t>
            </a:r>
            <a:endParaRPr lang="en-US" sz="26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1" y="5977317"/>
            <a:ext cx="2043281" cy="8015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10870" y="1359875"/>
            <a:ext cx="6384685" cy="4254500"/>
            <a:chOff x="2910870" y="1258275"/>
            <a:chExt cx="6384685" cy="4254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870" y="1258275"/>
              <a:ext cx="6384685" cy="4254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2910870" y="1258275"/>
              <a:ext cx="6384685" cy="764664"/>
            </a:xfrm>
            <a:prstGeom prst="rect">
              <a:avLst/>
            </a:prstGeom>
            <a:solidFill>
              <a:srgbClr val="FFFFFF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Questions?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R. Livesay</dc:creator>
  <cp:lastModifiedBy>Ryan Corcoran</cp:lastModifiedBy>
  <cp:revision>14</cp:revision>
  <cp:lastPrinted>2016-08-29T15:30:09Z</cp:lastPrinted>
  <dcterms:created xsi:type="dcterms:W3CDTF">2016-08-17T18:24:54Z</dcterms:created>
  <dcterms:modified xsi:type="dcterms:W3CDTF">2016-09-06T20:04:06Z</dcterms:modified>
</cp:coreProperties>
</file>