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58" r:id="rId3"/>
    <p:sldId id="271" r:id="rId4"/>
    <p:sldId id="272" r:id="rId5"/>
    <p:sldId id="273" r:id="rId6"/>
    <p:sldId id="274" r:id="rId7"/>
    <p:sldId id="275" r:id="rId8"/>
    <p:sldId id="27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81D6"/>
    <a:srgbClr val="FEB71A"/>
    <a:srgbClr val="72A7C0"/>
    <a:srgbClr val="705E5F"/>
    <a:srgbClr val="CC82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8"/>
    <p:restoredTop sz="94674"/>
  </p:normalViewPr>
  <p:slideViewPr>
    <p:cSldViewPr showGuides="1">
      <p:cViewPr varScale="1">
        <p:scale>
          <a:sx n="109" d="100"/>
          <a:sy n="109" d="100"/>
        </p:scale>
        <p:origin x="14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7BB25-EA28-458C-9BEB-E185ECB03206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C60F1-D9D7-452D-8F51-4FED64DC93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27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31750" y="6605588"/>
            <a:ext cx="9080500" cy="252412"/>
          </a:xfrm>
          <a:prstGeom prst="rect">
            <a:avLst/>
          </a:prstGeom>
          <a:solidFill>
            <a:srgbClr val="FBD8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31750" y="0"/>
            <a:ext cx="9080500" cy="252413"/>
          </a:xfrm>
          <a:prstGeom prst="rect">
            <a:avLst/>
          </a:prstGeom>
          <a:solidFill>
            <a:srgbClr val="FBD8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" name="Picture 6" descr="wsu_horizontal_color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295400"/>
            <a:ext cx="35909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133600"/>
            <a:ext cx="76200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95400" y="4191000"/>
            <a:ext cx="4267200" cy="1752600"/>
          </a:xfrm>
        </p:spPr>
        <p:txBody>
          <a:bodyPr>
            <a:normAutofit/>
          </a:bodyPr>
          <a:lstStyle>
            <a:lvl1pPr marL="0" indent="0" algn="l">
              <a:lnSpc>
                <a:spcPct val="9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Presenter’s name</a:t>
            </a:r>
          </a:p>
          <a:p>
            <a:r>
              <a:rPr lang="en-US" dirty="0" smtClean="0"/>
              <a:t>Title, Department</a:t>
            </a:r>
          </a:p>
          <a:p>
            <a:r>
              <a:rPr lang="en-US" dirty="0" smtClean="0"/>
              <a:t>Date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4F0F3-24E1-4FEA-9150-3ED778817A4D}" type="datetimeFigureOut">
              <a:rPr lang="en-US"/>
              <a:pPr>
                <a:defRPr/>
              </a:pPr>
              <a:t>9/6/2016</a:t>
            </a:fld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371600" y="3733800"/>
            <a:ext cx="7729538" cy="0"/>
          </a:xfrm>
          <a:prstGeom prst="line">
            <a:avLst/>
          </a:prstGeom>
          <a:ln w="57150" cap="rnd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12" y="274638"/>
            <a:ext cx="8499987" cy="84623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212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44BC7-56F9-4E43-ADAF-DDFD7D739370}" type="datetimeFigureOut">
              <a:rPr lang="en-US"/>
              <a:pPr>
                <a:defRPr/>
              </a:pPr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BC88B-1D0C-43DE-B958-659244EAF7DF}" type="datetimeFigureOut">
              <a:rPr lang="en-US"/>
              <a:pPr>
                <a:defRPr/>
              </a:pPr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2192A-E72E-4314-BE6A-1F0A319E599B}" type="datetimeFigureOut">
              <a:rPr lang="en-US"/>
              <a:pPr>
                <a:defRPr/>
              </a:pPr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0A440-C240-4BC4-A0FF-554628E557D7}" type="datetimeFigureOut">
              <a:rPr lang="en-US"/>
              <a:pPr>
                <a:defRPr/>
              </a:pPr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027" name="Picture 10" descr="wsu_horizontal_color.png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91400" y="6356350"/>
            <a:ext cx="1554163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152400" y="6432550"/>
            <a:ext cx="838200" cy="501650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2073121-80F2-4A27-A972-3FCE9B2C70D8}" type="slidenum">
              <a:rPr lang="en-US" sz="12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339725" y="274638"/>
            <a:ext cx="8499475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726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34C992-68AD-4F2E-8AAE-90B6BB4DC0D4}" type="datetimeFigureOut">
              <a:rPr lang="en-US"/>
              <a:pPr>
                <a:defRPr/>
              </a:pPr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76200" y="1143000"/>
            <a:ext cx="9067800" cy="0"/>
          </a:xfrm>
          <a:prstGeom prst="line">
            <a:avLst/>
          </a:prstGeom>
          <a:ln w="57150" cap="rnd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1750" y="6746875"/>
            <a:ext cx="9080500" cy="111125"/>
          </a:xfrm>
          <a:prstGeom prst="rect">
            <a:avLst/>
          </a:prstGeom>
          <a:solidFill>
            <a:srgbClr val="FBD8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4" r:id="rId3"/>
    <p:sldLayoutId id="2147483676" r:id="rId4"/>
    <p:sldLayoutId id="2147483677" r:id="rId5"/>
  </p:sldLayoutIdLst>
  <p:transition spd="med">
    <p:pull/>
  </p:transition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Georgia" pitchFamily="18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eorg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eorg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eorg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eorgia" pitchFamily="18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ts val="600"/>
        </a:spcBef>
        <a:spcAft>
          <a:spcPts val="600"/>
        </a:spcAft>
        <a:buClr>
          <a:srgbClr val="FFC000"/>
        </a:buClr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lnSpc>
          <a:spcPct val="90000"/>
        </a:lnSpc>
        <a:spcBef>
          <a:spcPts val="400"/>
        </a:spcBef>
        <a:spcAft>
          <a:spcPts val="400"/>
        </a:spcAft>
        <a:buClr>
          <a:srgbClr val="FFC000"/>
        </a:buClr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Arial" charset="0"/>
        </a:defRPr>
      </a:lvl2pPr>
      <a:lvl3pPr marL="1143000" indent="-228600" algn="l" rtl="0" fontAlgn="base">
        <a:lnSpc>
          <a:spcPct val="90000"/>
        </a:lnSpc>
        <a:spcBef>
          <a:spcPts val="350"/>
        </a:spcBef>
        <a:spcAft>
          <a:spcPts val="350"/>
        </a:spcAft>
        <a:buClr>
          <a:srgbClr val="FFC000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52400" y="2057400"/>
            <a:ext cx="8763000" cy="1295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“Who We Are and Where We are Going”  </a:t>
            </a:r>
            <a:r>
              <a:rPr lang="en-US" sz="3100" dirty="0" smtClean="0"/>
              <a:t>Highlights, Collaborations and Challenges</a:t>
            </a: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4267200" cy="1600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charset="0"/>
                <a:cs typeface="Arial" charset="0"/>
              </a:rPr>
              <a:t>Ron Matson, Dean</a:t>
            </a:r>
            <a:endParaRPr lang="en-US" dirty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Fairmount College of Liberal Arts and Sciences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September 7, 2016</a:t>
            </a:r>
          </a:p>
          <a:p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39725" y="152400"/>
            <a:ext cx="7889875" cy="10668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Highlight: Capitalize </a:t>
            </a:r>
            <a:r>
              <a:rPr lang="en-US" dirty="0"/>
              <a:t>on </a:t>
            </a:r>
            <a:r>
              <a:rPr lang="en-US" dirty="0" smtClean="0"/>
              <a:t>Societal Trends with Online Learning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39725" y="1219200"/>
            <a:ext cx="8229600" cy="4906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Online learning fits with Goal Three of our strategic plan:  Capitalize on existing </a:t>
            </a:r>
            <a:r>
              <a:rPr lang="en-US" dirty="0"/>
              <a:t>and </a:t>
            </a:r>
            <a:r>
              <a:rPr lang="en-US" dirty="0" smtClean="0"/>
              <a:t>emerging societal and economic trends </a:t>
            </a:r>
            <a:r>
              <a:rPr lang="en-US" dirty="0"/>
              <a:t>that </a:t>
            </a:r>
            <a:r>
              <a:rPr lang="en-US" dirty="0" smtClean="0"/>
              <a:t>increase quality educational opportunities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/>
              <a:t>Carey </a:t>
            </a:r>
            <a:r>
              <a:rPr lang="en-US" dirty="0" err="1"/>
              <a:t>Dickison</a:t>
            </a:r>
            <a:r>
              <a:rPr lang="en-US" dirty="0"/>
              <a:t> is a new online teaching specialist and assistant professor in the department of English</a:t>
            </a:r>
          </a:p>
          <a:p>
            <a:pPr lvl="1"/>
            <a:r>
              <a:rPr lang="en-US" dirty="0" err="1"/>
              <a:t>Dickison’s</a:t>
            </a:r>
            <a:r>
              <a:rPr lang="en-US" dirty="0"/>
              <a:t> presence in the department helped produce a 52% increase in online credit hours between fall of 2015 and 2016. </a:t>
            </a:r>
          </a:p>
          <a:p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Highlight: Online Learning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Enrollment Data </a:t>
            </a:r>
            <a:r>
              <a:rPr lang="en-US" sz="3200" dirty="0" smtClean="0"/>
              <a:t>shows large increase in online student credit hours:</a:t>
            </a:r>
            <a:endParaRPr lang="en-US" sz="3200" dirty="0"/>
          </a:p>
          <a:p>
            <a:pPr lvl="1"/>
            <a:r>
              <a:rPr lang="en-US" sz="2800" dirty="0" smtClean="0"/>
              <a:t>Increased </a:t>
            </a:r>
            <a:r>
              <a:rPr lang="en-US" sz="2800" dirty="0"/>
              <a:t>online student credit hours from 7,379 in </a:t>
            </a:r>
            <a:r>
              <a:rPr lang="en-US" sz="2800" dirty="0" smtClean="0"/>
              <a:t>fall 2015 </a:t>
            </a:r>
            <a:r>
              <a:rPr lang="en-US" sz="2800" dirty="0"/>
              <a:t>to 10,714 in fall </a:t>
            </a:r>
            <a:r>
              <a:rPr lang="en-US" sz="2800" dirty="0" smtClean="0"/>
              <a:t>2016</a:t>
            </a:r>
            <a:r>
              <a:rPr lang="en-US" sz="2800" dirty="0"/>
              <a:t>;</a:t>
            </a:r>
            <a:r>
              <a:rPr lang="en-US" sz="2800" dirty="0" smtClean="0"/>
              <a:t> 3,334 </a:t>
            </a:r>
            <a:r>
              <a:rPr lang="en-US" sz="2800" dirty="0"/>
              <a:t>credit </a:t>
            </a:r>
            <a:r>
              <a:rPr lang="en-US" sz="2800" dirty="0" smtClean="0"/>
              <a:t>hours </a:t>
            </a:r>
            <a:r>
              <a:rPr lang="en-US" sz="2800" dirty="0"/>
              <a:t>or </a:t>
            </a:r>
            <a:r>
              <a:rPr lang="en-US" sz="2800" dirty="0" smtClean="0"/>
              <a:t>a 45</a:t>
            </a:r>
            <a:r>
              <a:rPr lang="en-US" sz="2800" dirty="0"/>
              <a:t>% </a:t>
            </a:r>
            <a:r>
              <a:rPr lang="en-US" sz="2800" dirty="0" smtClean="0"/>
              <a:t>increase!</a:t>
            </a:r>
            <a:endParaRPr lang="en-US" sz="2800" dirty="0"/>
          </a:p>
          <a:p>
            <a:pPr lvl="1"/>
            <a:r>
              <a:rPr lang="en-US" sz="2800" dirty="0"/>
              <a:t>Fairmount College courses account for 40% of all WSU online credit hours.</a:t>
            </a:r>
          </a:p>
          <a:p>
            <a:r>
              <a:rPr lang="en-US" sz="3200" dirty="0" smtClean="0"/>
              <a:t>Math </a:t>
            </a:r>
            <a:r>
              <a:rPr lang="en-US" sz="3200" dirty="0"/>
              <a:t>and Natural Sciences division increased online </a:t>
            </a:r>
            <a:r>
              <a:rPr lang="en-US" sz="3200" dirty="0" smtClean="0"/>
              <a:t>student credit hours </a:t>
            </a:r>
            <a:r>
              <a:rPr lang="en-US" sz="3200" dirty="0"/>
              <a:t>by 345% from fall of 2015 to 2016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1968801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12" y="0"/>
            <a:ext cx="8499987" cy="1143000"/>
          </a:xfrm>
        </p:spPr>
        <p:txBody>
          <a:bodyPr/>
          <a:lstStyle/>
          <a:p>
            <a:r>
              <a:rPr lang="en-US" dirty="0" smtClean="0"/>
              <a:t>Highlight</a:t>
            </a:r>
            <a:r>
              <a:rPr lang="en-US" dirty="0"/>
              <a:t>: </a:t>
            </a:r>
            <a:r>
              <a:rPr lang="en-US" dirty="0" smtClean="0"/>
              <a:t>Discover </a:t>
            </a:r>
            <a:r>
              <a:rPr lang="en-US" dirty="0"/>
              <a:t>and Create New </a:t>
            </a:r>
            <a:r>
              <a:rPr lang="en-US" dirty="0" smtClean="0"/>
              <a:t>Knowledge with Funded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212" y="1524000"/>
            <a:ext cx="8229600" cy="4602163"/>
          </a:xfrm>
        </p:spPr>
        <p:txBody>
          <a:bodyPr/>
          <a:lstStyle/>
          <a:p>
            <a:r>
              <a:rPr lang="en-US" dirty="0" smtClean="0"/>
              <a:t>Increasing funded research fits with Goal Four of our strategic plan:  </a:t>
            </a:r>
            <a:r>
              <a:rPr lang="en-US" dirty="0"/>
              <a:t>Accelerate the discovery, creation and transfer of new </a:t>
            </a:r>
            <a:r>
              <a:rPr lang="en-US" dirty="0" smtClean="0"/>
              <a:t>knowledge.</a:t>
            </a:r>
            <a:endParaRPr lang="en-US" dirty="0"/>
          </a:p>
          <a:p>
            <a:r>
              <a:rPr lang="en-US" dirty="0" smtClean="0"/>
              <a:t>81</a:t>
            </a:r>
            <a:r>
              <a:rPr lang="en-US" dirty="0"/>
              <a:t>% increase in funded research from 2014 to 2016</a:t>
            </a:r>
          </a:p>
          <a:p>
            <a:pPr lvl="1"/>
            <a:r>
              <a:rPr lang="en-US" dirty="0"/>
              <a:t>Fiscal Year 2014 = $2,737,545</a:t>
            </a:r>
          </a:p>
          <a:p>
            <a:pPr lvl="1"/>
            <a:r>
              <a:rPr lang="en-US" dirty="0"/>
              <a:t>Fiscal Year 2015 = $3,707,700</a:t>
            </a:r>
          </a:p>
          <a:p>
            <a:pPr lvl="1"/>
            <a:r>
              <a:rPr lang="en-US" dirty="0"/>
              <a:t>Fiscal Year 2016 = $4,942,890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93595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Highlight:  Discover and Create New Knowledge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Fairmount College Advisory Committee created and implemented projects to assist Fairmount College faculty to develop disclosures and </a:t>
            </a:r>
            <a:r>
              <a:rPr lang="en-US" dirty="0" smtClean="0"/>
              <a:t>patents.</a:t>
            </a:r>
            <a:endParaRPr lang="en-US" dirty="0"/>
          </a:p>
          <a:p>
            <a:r>
              <a:rPr lang="en-US" dirty="0"/>
              <a:t>Fairmount Neighborhood Project – Facilitates a partnership between WSU and the Fairmount </a:t>
            </a:r>
            <a:r>
              <a:rPr lang="en-US" dirty="0" smtClean="0"/>
              <a:t>Neighborhood; Hugo </a:t>
            </a:r>
            <a:r>
              <a:rPr lang="en-US" dirty="0"/>
              <a:t>Wall School of Urban and Public Affairs is the </a:t>
            </a:r>
            <a:r>
              <a:rPr lang="en-US" dirty="0" smtClean="0"/>
              <a:t>grantee.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87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12" y="274638"/>
            <a:ext cx="8499987" cy="809025"/>
          </a:xfrm>
        </p:spPr>
        <p:txBody>
          <a:bodyPr/>
          <a:lstStyle/>
          <a:p>
            <a:r>
              <a:rPr lang="en-US" sz="3000" dirty="0" smtClean="0"/>
              <a:t>Collaboration</a:t>
            </a:r>
            <a:r>
              <a:rPr lang="en-US" sz="3000" dirty="0"/>
              <a:t>: </a:t>
            </a:r>
            <a:r>
              <a:rPr lang="en-US" sz="2800" dirty="0" smtClean="0"/>
              <a:t>Fairmount College and the Honors </a:t>
            </a:r>
            <a:r>
              <a:rPr lang="en-US" sz="2800" dirty="0"/>
              <a:t>College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Fairmount </a:t>
            </a:r>
            <a:r>
              <a:rPr lang="en-US" dirty="0"/>
              <a:t>College Offers 21 of 33 or 64% of Honors College Classes as well as many LAS sections that are taken for honors credit.</a:t>
            </a:r>
          </a:p>
          <a:p>
            <a:r>
              <a:rPr lang="en-US" dirty="0"/>
              <a:t>29% of all honors majors are </a:t>
            </a:r>
            <a:r>
              <a:rPr lang="en-US" dirty="0" smtClean="0"/>
              <a:t>enrolled in </a:t>
            </a:r>
            <a:r>
              <a:rPr lang="en-US" dirty="0"/>
              <a:t>Fairmount </a:t>
            </a:r>
            <a:r>
              <a:rPr lang="en-US" dirty="0" smtClean="0"/>
              <a:t>College degree programs.</a:t>
            </a:r>
            <a:endParaRPr lang="en-US" dirty="0"/>
          </a:p>
          <a:p>
            <a:r>
              <a:rPr lang="en-US" dirty="0"/>
              <a:t>Clash of the Colleges: Join the Alliance!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80000">
            <a:off x="1090289" y="4422307"/>
            <a:ext cx="1280160" cy="19917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360000">
            <a:off x="3457496" y="4506694"/>
            <a:ext cx="1573911" cy="20856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260000">
            <a:off x="5855207" y="4488697"/>
            <a:ext cx="1219199" cy="185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83116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12" y="152400"/>
            <a:ext cx="8499987" cy="914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Challenges: Update Assessment</a:t>
            </a:r>
            <a:r>
              <a:rPr lang="en-US" dirty="0"/>
              <a:t>, Incentive and Reward </a:t>
            </a:r>
            <a:r>
              <a:rPr lang="en-US" dirty="0" smtClean="0"/>
              <a:t>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UniSCOPE</a:t>
            </a:r>
            <a:r>
              <a:rPr lang="en-US" dirty="0"/>
              <a:t> model of scholarship for the 21</a:t>
            </a:r>
            <a:r>
              <a:rPr lang="en-US" baseline="30000" dirty="0"/>
              <a:t>st</a:t>
            </a:r>
            <a:r>
              <a:rPr lang="en-US" dirty="0"/>
              <a:t> Century</a:t>
            </a:r>
          </a:p>
          <a:p>
            <a:pPr lvl="1"/>
            <a:r>
              <a:rPr lang="en-US" dirty="0"/>
              <a:t>Expansion of the traditional tenure and promotion model incorporating newly recognized forms of scholarship</a:t>
            </a:r>
          </a:p>
          <a:p>
            <a:pPr lvl="1"/>
            <a:r>
              <a:rPr lang="en-US" dirty="0" err="1"/>
              <a:t>UniSCOPE</a:t>
            </a:r>
            <a:r>
              <a:rPr lang="en-US" dirty="0"/>
              <a:t> provides an alignment of tenure and promotion with innovation and creativity at Wichita State </a:t>
            </a:r>
            <a:r>
              <a:rPr lang="en-US" dirty="0" smtClean="0"/>
              <a:t>University.</a:t>
            </a:r>
            <a:endParaRPr lang="en-US" dirty="0"/>
          </a:p>
          <a:p>
            <a:r>
              <a:rPr lang="en-US" dirty="0" smtClean="0"/>
              <a:t>Position </a:t>
            </a:r>
            <a:r>
              <a:rPr lang="en-US" dirty="0"/>
              <a:t>Liberal Arts within the “Innovation </a:t>
            </a:r>
            <a:r>
              <a:rPr lang="en-US" dirty="0" smtClean="0"/>
              <a:t>University.”</a:t>
            </a:r>
            <a:endParaRPr lang="en-US" dirty="0"/>
          </a:p>
          <a:p>
            <a:r>
              <a:rPr lang="en-US" dirty="0" smtClean="0"/>
              <a:t>Advocate </a:t>
            </a:r>
            <a:r>
              <a:rPr lang="en-US" dirty="0"/>
              <a:t>for a general education diversity </a:t>
            </a:r>
            <a:r>
              <a:rPr lang="en-US" dirty="0" smtClean="0"/>
              <a:t>requirement.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37168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Planning: 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</a:t>
            </a:r>
            <a:r>
              <a:rPr lang="en-US" dirty="0"/>
              <a:t>reasonable metrics to measure strategic planning </a:t>
            </a:r>
            <a:r>
              <a:rPr lang="en-US" dirty="0" smtClean="0"/>
              <a:t>goals.</a:t>
            </a:r>
            <a:endParaRPr lang="en-US" dirty="0"/>
          </a:p>
          <a:p>
            <a:r>
              <a:rPr lang="en-US" dirty="0" smtClean="0"/>
              <a:t>Tie </a:t>
            </a:r>
            <a:r>
              <a:rPr lang="en-US" dirty="0"/>
              <a:t>resources to strategic planning </a:t>
            </a:r>
            <a:r>
              <a:rPr lang="en-US" dirty="0" smtClean="0"/>
              <a:t>priorities.</a:t>
            </a:r>
            <a:endParaRPr lang="en-US" dirty="0"/>
          </a:p>
          <a:p>
            <a:r>
              <a:rPr lang="en-US" dirty="0" smtClean="0"/>
              <a:t>Address </a:t>
            </a:r>
            <a:r>
              <a:rPr lang="en-US" dirty="0"/>
              <a:t>workload issues in a rapidly changing </a:t>
            </a:r>
            <a:r>
              <a:rPr lang="en-US" dirty="0" smtClean="0"/>
              <a:t>culture.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0216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8">
      <a:dk1>
        <a:sysClr val="windowText" lastClr="000000"/>
      </a:dk1>
      <a:lt1>
        <a:sysClr val="window" lastClr="FFFFFF"/>
      </a:lt1>
      <a:dk2>
        <a:srgbClr val="0070C0"/>
      </a:dk2>
      <a:lt2>
        <a:srgbClr val="EEECE1"/>
      </a:lt2>
      <a:accent1>
        <a:srgbClr val="FEB71A"/>
      </a:accent1>
      <a:accent2>
        <a:srgbClr val="6E81D6"/>
      </a:accent2>
      <a:accent3>
        <a:srgbClr val="705E5F"/>
      </a:accent3>
      <a:accent4>
        <a:srgbClr val="CC823D"/>
      </a:accent4>
      <a:accent5>
        <a:srgbClr val="72A7C0"/>
      </a:accent5>
      <a:accent6>
        <a:srgbClr val="BECC8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430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Georgia</vt:lpstr>
      <vt:lpstr>Office Theme</vt:lpstr>
      <vt:lpstr>“Who We Are and Where We are Going”  Highlights, Collaborations and Challenges</vt:lpstr>
      <vt:lpstr> Highlight: Capitalize on Societal Trends with Online Learning</vt:lpstr>
      <vt:lpstr>Highlight: Online Learning (continued)</vt:lpstr>
      <vt:lpstr>Highlight: Discover and Create New Knowledge with Funded Research</vt:lpstr>
      <vt:lpstr>Highlight:  Discover and Create New Knowledge (continued)</vt:lpstr>
      <vt:lpstr>Collaboration: Fairmount College and the Honors College</vt:lpstr>
      <vt:lpstr>  Challenges: Update Assessment, Incentive and Reward Processes</vt:lpstr>
      <vt:lpstr>Strategic Planning:  Next Steps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Presentation Tree</dc:creator>
  <cp:lastModifiedBy>Ryan Corcoran</cp:lastModifiedBy>
  <cp:revision>26</cp:revision>
  <dcterms:created xsi:type="dcterms:W3CDTF">2009-12-04T23:34:43Z</dcterms:created>
  <dcterms:modified xsi:type="dcterms:W3CDTF">2016-09-06T20:12:13Z</dcterms:modified>
</cp:coreProperties>
</file>