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82" r:id="rId3"/>
    <p:sldId id="279" r:id="rId4"/>
    <p:sldId id="293" r:id="rId5"/>
    <p:sldId id="294" r:id="rId6"/>
    <p:sldId id="295" r:id="rId7"/>
    <p:sldId id="277" r:id="rId8"/>
    <p:sldId id="278" r:id="rId9"/>
    <p:sldId id="296" r:id="rId10"/>
    <p:sldId id="299" r:id="rId11"/>
    <p:sldId id="297" r:id="rId12"/>
    <p:sldId id="298" r:id="rId13"/>
    <p:sldId id="281" r:id="rId14"/>
    <p:sldId id="285" r:id="rId15"/>
    <p:sldId id="300" r:id="rId16"/>
    <p:sldId id="289" r:id="rId17"/>
    <p:sldId id="301" r:id="rId18"/>
    <p:sldId id="29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  <a:srgbClr val="FED307"/>
    <a:srgbClr val="1F2223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50" autoAdjust="0"/>
    <p:restoredTop sz="83217" autoAdjust="0"/>
  </p:normalViewPr>
  <p:slideViewPr>
    <p:cSldViewPr snapToGrid="0" snapToObjects="1">
      <p:cViewPr>
        <p:scale>
          <a:sx n="60" d="100"/>
          <a:sy n="60" d="100"/>
        </p:scale>
        <p:origin x="690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7" d="100"/>
        <a:sy n="7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84A6C-E55C-7B48-A54B-4B35884301AC}" type="datetimeFigureOut">
              <a:rPr lang="en-US" smtClean="0"/>
              <a:t>1/25/2024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24DBE8-F425-0C45-B9B0-8A7D76D9814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3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8688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86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31921EA-D71B-438C-8725-01D7667CD705}" type="slidenum">
              <a:rPr lang="en-US" altLang="en-US" sz="1300" smtClean="0"/>
              <a:pPr>
                <a:spcBef>
                  <a:spcPct val="0"/>
                </a:spcBef>
              </a:pPr>
              <a:t>2</a:t>
            </a:fld>
            <a:endParaRPr lang="en-US" altLang="en-US" sz="1300"/>
          </a:p>
        </p:txBody>
      </p:sp>
    </p:spTree>
    <p:extLst>
      <p:ext uri="{BB962C8B-B14F-4D97-AF65-F5344CB8AC3E}">
        <p14:creationId xmlns:p14="http://schemas.microsoft.com/office/powerpoint/2010/main" val="2637243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4DBE8-F425-0C45-B9B0-8A7D76D9814C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237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4DBE8-F425-0C45-B9B0-8A7D76D9814C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649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4DBE8-F425-0C45-B9B0-8A7D76D9814C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45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4DBE8-F425-0C45-B9B0-8A7D76D9814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804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4DBE8-F425-0C45-B9B0-8A7D76D9814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805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4DBE8-F425-0C45-B9B0-8A7D76D9814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0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4DBE8-F425-0C45-B9B0-8A7D76D9814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76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24DBE8-F425-0C45-B9B0-8A7D76D9814C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244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4DBE8-F425-0C45-B9B0-8A7D76D9814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207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4DBE8-F425-0C45-B9B0-8A7D76D9814C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8934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24DBE8-F425-0C45-B9B0-8A7D76D9814C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011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C6C038-2352-5D4E-8D1C-AD3FA86547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0E03E0-3135-8F43-9F3D-1CEA024F1ED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144" y="-7144"/>
            <a:ext cx="12273280" cy="69037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99731DB-9EFD-BF45-AA72-2F7B80F6B3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5173" y="2029984"/>
            <a:ext cx="8064843" cy="2387600"/>
          </a:xfrm>
          <a:prstGeom prst="rect">
            <a:avLst/>
          </a:prstGeom>
        </p:spPr>
        <p:txBody>
          <a:bodyPr anchor="b" anchorCtr="0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87425F-D6C1-4048-A194-B7C5FB31C0C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5172" y="4614341"/>
            <a:ext cx="6878595" cy="424732"/>
          </a:xfrm>
        </p:spPr>
        <p:txBody>
          <a:bodyPr/>
          <a:lstStyle>
            <a:lvl1pPr marL="0" indent="0" algn="l">
              <a:buNone/>
              <a:defRPr sz="2400" b="1" i="1">
                <a:solidFill>
                  <a:srgbClr val="FED30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9F3CDB-A3EA-7249-AB85-4BD33D5D32A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1423" y="668216"/>
            <a:ext cx="3027248" cy="664518"/>
          </a:xfrm>
          <a:prstGeom prst="rect">
            <a:avLst/>
          </a:prstGeom>
        </p:spPr>
      </p:pic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2B9C71CC-946D-7644-9040-93B88E771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8112" y="6539935"/>
            <a:ext cx="937846" cy="316523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EF147F3-F4BF-2C46-AC54-645A1178D8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357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14A994-59A5-5940-9C81-F192D1C5DD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2104" y="-37433"/>
            <a:ext cx="12271248" cy="6902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7856FE-92E9-CB44-A4CF-4902D3BD62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334" y="286819"/>
            <a:ext cx="1752600" cy="393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79F124-31BC-1D4D-B977-305FE162F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14656"/>
            <a:ext cx="7236385" cy="2852737"/>
          </a:xfrm>
          <a:prstGeom prst="rect">
            <a:avLst/>
          </a:prstGeom>
        </p:spPr>
        <p:txBody>
          <a:bodyPr anchor="b"/>
          <a:lstStyle>
            <a:lvl1pPr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2DB79-11FC-954D-8167-5992F13EA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94381"/>
            <a:ext cx="10515600" cy="424732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BAED7FB-4D0A-544A-BD45-803D8F532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4154" y="6523893"/>
            <a:ext cx="937846" cy="316523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8EF147F3-F4BF-2C46-AC54-645A1178D8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36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er Content - White Yellow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D35C36-67D5-9C4C-9FF9-A8E0989092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267" r="27156"/>
          <a:stretch/>
        </p:blipFill>
        <p:spPr>
          <a:xfrm>
            <a:off x="5416063" y="0"/>
            <a:ext cx="677593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F1333F-7192-8946-BDCE-ECFA21DDBE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73380"/>
          <a:stretch/>
        </p:blipFill>
        <p:spPr>
          <a:xfrm>
            <a:off x="0" y="0"/>
            <a:ext cx="12192000" cy="18256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ECA4A4-5991-1643-98F2-E3A58DB028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334" y="286819"/>
            <a:ext cx="1752600" cy="393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C0B4AA-3D09-C846-84C5-DE75B74BA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97" y="0"/>
            <a:ext cx="8736227" cy="1186249"/>
          </a:xfrm>
          <a:prstGeom prst="rect">
            <a:avLst/>
          </a:prstGeom>
        </p:spPr>
        <p:txBody>
          <a:bodyPr lIns="0"/>
          <a:lstStyle>
            <a:lvl1pPr>
              <a:defRPr sz="3600" b="1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1D06A-A79E-2447-961E-0A8245B87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697" y="1825624"/>
            <a:ext cx="4872366" cy="453810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5D55F45-E9C7-8842-B7BF-9F8E778A5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4154" y="6523893"/>
            <a:ext cx="937846" cy="316523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8EF147F3-F4BF-2C46-AC54-645A1178D8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338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Content - White Yellow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FBE88B-0420-4D48-8AED-D0B136C8E9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40871C-4D26-3246-8C92-26C19244D1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75000"/>
          <a:stretch/>
        </p:blipFill>
        <p:spPr>
          <a:xfrm>
            <a:off x="0" y="0"/>
            <a:ext cx="12192000" cy="1714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49B769-2A4A-5A40-A24E-885C9D90133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334" y="286819"/>
            <a:ext cx="1752600" cy="3937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4B0295B-2371-E042-98B4-5A0860DCD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97" y="0"/>
            <a:ext cx="8736227" cy="1186249"/>
          </a:xfrm>
          <a:prstGeom prst="rect">
            <a:avLst/>
          </a:prstGeom>
        </p:spPr>
        <p:txBody>
          <a:bodyPr lIns="0"/>
          <a:lstStyle>
            <a:lvl1pPr>
              <a:defRPr sz="3600" b="1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8E24412-9723-064C-B3C1-ECA1FF2D3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696" y="1825624"/>
            <a:ext cx="11150073" cy="453810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CFA009E-C952-B444-923F-1C777F417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4154" y="6523893"/>
            <a:ext cx="937846" cy="316523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8EF147F3-F4BF-2C46-AC54-645A1178D8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899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Content - Yellow Blac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310748-0609-C44F-9879-A3D48D7E17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7156"/>
          <a:stretch/>
        </p:blipFill>
        <p:spPr>
          <a:xfrm>
            <a:off x="3310890" y="0"/>
            <a:ext cx="888111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EDAEE2-AF4C-FF42-8B74-7D4BA213DF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74999"/>
          <a:stretch/>
        </p:blipFill>
        <p:spPr>
          <a:xfrm>
            <a:off x="0" y="0"/>
            <a:ext cx="12192000" cy="1714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323E7B-C8EE-D44F-BC51-64A2E160129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334" y="286819"/>
            <a:ext cx="1752600" cy="393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C0B4AA-3D09-C846-84C5-DE75B74BA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97" y="0"/>
            <a:ext cx="8736227" cy="1186249"/>
          </a:xfrm>
          <a:prstGeom prst="rect">
            <a:avLst/>
          </a:prstGeom>
        </p:spPr>
        <p:txBody>
          <a:bodyPr lIns="0"/>
          <a:lstStyle>
            <a:lvl1pPr>
              <a:defRPr sz="3600" b="1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B59B8BB-915B-8148-8C84-6ED999BD4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697" y="1825624"/>
            <a:ext cx="4872366" cy="453810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FD35958-C5B6-3542-85E4-FF775A640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4154" y="6523893"/>
            <a:ext cx="937846" cy="316523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EF147F3-F4BF-2C46-AC54-645A1178D8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432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Content - Yellow Blac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0BF1B6-0614-D146-8FA9-4832D1361540}"/>
              </a:ext>
            </a:extLst>
          </p:cNvPr>
          <p:cNvSpPr/>
          <p:nvPr userDrawn="1"/>
        </p:nvSpPr>
        <p:spPr>
          <a:xfrm>
            <a:off x="0" y="0"/>
            <a:ext cx="12192000" cy="69195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93D898-DB08-2345-95F0-0D64A3A38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73518"/>
          <a:stretch/>
        </p:blipFill>
        <p:spPr>
          <a:xfrm>
            <a:off x="0" y="0"/>
            <a:ext cx="12192000" cy="1816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7DD46E-7F83-EF48-AB47-92247CE636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334" y="286819"/>
            <a:ext cx="1752600" cy="3937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4B0295B-2371-E042-98B4-5A0860DCD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97" y="0"/>
            <a:ext cx="8736227" cy="1186249"/>
          </a:xfrm>
          <a:prstGeom prst="rect">
            <a:avLst/>
          </a:prstGeom>
        </p:spPr>
        <p:txBody>
          <a:bodyPr lIns="0"/>
          <a:lstStyle>
            <a:lvl1pPr>
              <a:defRPr sz="3600" b="1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BA83F15-FF95-1B48-A07E-8A4B8BC245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696" y="1825624"/>
            <a:ext cx="11150073" cy="44081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0EF3BE5-D08C-4443-AC5C-3B1E146B2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4154" y="6523893"/>
            <a:ext cx="937846" cy="316523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fld id="{8EF147F3-F4BF-2C46-AC54-645A1178D8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420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Content - Yellow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E6408F-ED0D-9D41-BD0C-9D9CC273EB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75741"/>
          <a:stretch/>
        </p:blipFill>
        <p:spPr>
          <a:xfrm>
            <a:off x="0" y="0"/>
            <a:ext cx="12192000" cy="1663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522566-7FB5-2C45-85D5-2AEED9D5FA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334" y="286819"/>
            <a:ext cx="1752600" cy="3937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B241738-B5CC-8949-B72A-2C6029CAB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97" y="0"/>
            <a:ext cx="8736227" cy="1186249"/>
          </a:xfrm>
          <a:prstGeom prst="rect">
            <a:avLst/>
          </a:prstGeom>
        </p:spPr>
        <p:txBody>
          <a:bodyPr lIns="0"/>
          <a:lstStyle>
            <a:lvl1pPr>
              <a:defRPr sz="3600" b="1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2CE2F85-C568-AF42-9135-FF487DAA45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696" y="1825624"/>
            <a:ext cx="11150073" cy="453810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ACE0065-578C-984D-ACC3-6205C04BE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4154" y="6523893"/>
            <a:ext cx="937846" cy="316523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EF147F3-F4BF-2C46-AC54-645A1178D8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861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1359E0-42EC-C14F-AC64-EBA04A9E3F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75185"/>
          <a:stretch/>
        </p:blipFill>
        <p:spPr>
          <a:xfrm>
            <a:off x="0" y="0"/>
            <a:ext cx="12192000" cy="17018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DB241738-B5CC-8949-B72A-2C6029CAB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97" y="0"/>
            <a:ext cx="8736227" cy="1186249"/>
          </a:xfrm>
          <a:prstGeom prst="rect">
            <a:avLst/>
          </a:prstGeom>
        </p:spPr>
        <p:txBody>
          <a:bodyPr lIns="0"/>
          <a:lstStyle>
            <a:lvl1pPr>
              <a:defRPr sz="3600" b="1"/>
            </a:lvl1pPr>
          </a:lstStyle>
          <a:p>
            <a:r>
              <a:rPr lang="en-US" dirty="0"/>
              <a:t>Click to edit Master title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3F6849-98DB-FF49-AFD8-04A6400FE0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334" y="286819"/>
            <a:ext cx="1752600" cy="3937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DFD0A5F-4F6C-6A44-A06E-841A8AA42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696" y="1825624"/>
            <a:ext cx="11150073" cy="453810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87C9B51-7B8F-8742-8ACF-61E629046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4154" y="6523893"/>
            <a:ext cx="937846" cy="316523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8EF147F3-F4BF-2C46-AC54-645A1178D8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728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332E56-D825-8343-A674-05F30A1D3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1844608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7242C72E-8D77-774D-B003-4281FE077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9C71CC-946D-7644-9040-93B88E771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8112" y="6539935"/>
            <a:ext cx="937846" cy="316523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8EF147F3-F4BF-2C46-AC54-645A1178D8F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209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71" r:id="rId3"/>
    <p:sldLayoutId id="2147483654" r:id="rId4"/>
    <p:sldLayoutId id="2147483664" r:id="rId5"/>
    <p:sldLayoutId id="2147483658" r:id="rId6"/>
    <p:sldLayoutId id="2147483662" r:id="rId7"/>
    <p:sldLayoutId id="2147483672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jpeg"/><Relationship Id="rId5" Type="http://schemas.openxmlformats.org/officeDocument/2006/relationships/image" Target="../media/image19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5.jpeg"/><Relationship Id="rId5" Type="http://schemas.openxmlformats.org/officeDocument/2006/relationships/image" Target="../media/image11.png"/><Relationship Id="rId4" Type="http://schemas.openxmlformats.org/officeDocument/2006/relationships/image" Target="../media/image40.jpeg"/><Relationship Id="rId9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55.jpeg"/><Relationship Id="rId12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jpeg"/><Relationship Id="rId11" Type="http://schemas.openxmlformats.org/officeDocument/2006/relationships/image" Target="../media/image59.pn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PNG"/><Relationship Id="rId9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hyperlink" Target="http://webs.wichita.edu/aasaduzzaman/html/teachx.html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10" Type="http://schemas.openxmlformats.org/officeDocument/2006/relationships/image" Target="../media/image45.jpeg"/><Relationship Id="rId4" Type="http://schemas.openxmlformats.org/officeDocument/2006/relationships/image" Target="../media/image11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73C07-48D9-8842-8E07-7F07A6EEE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5173" y="2171614"/>
            <a:ext cx="8064843" cy="1973223"/>
          </a:xfrm>
        </p:spPr>
        <p:txBody>
          <a:bodyPr/>
          <a:lstStyle/>
          <a:p>
            <a:r>
              <a:rPr lang="en-US" sz="4400" dirty="0"/>
              <a:t>Computer Architecture and Parallel Programming Laboratory (CAPPLab)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F0BE12-5717-A346-A738-64730A2BC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1501" y="1870880"/>
            <a:ext cx="6878595" cy="424732"/>
          </a:xfrm>
        </p:spPr>
        <p:txBody>
          <a:bodyPr/>
          <a:lstStyle/>
          <a:p>
            <a:r>
              <a:rPr lang="en-US" dirty="0"/>
              <a:t>An introduction to the</a:t>
            </a:r>
          </a:p>
        </p:txBody>
      </p:sp>
      <p:pic>
        <p:nvPicPr>
          <p:cNvPr id="1026" name="Picture 2" descr="CAPPL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113" y="5437191"/>
            <a:ext cx="2407111" cy="52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09F0BE12-5717-A346-A738-64730A2BCE85}"/>
              </a:ext>
            </a:extLst>
          </p:cNvPr>
          <p:cNvSpPr txBox="1">
            <a:spLocks/>
          </p:cNvSpPr>
          <p:nvPr/>
        </p:nvSpPr>
        <p:spPr>
          <a:xfrm>
            <a:off x="946940" y="4387853"/>
            <a:ext cx="7870489" cy="193899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1" kern="1200">
                <a:solidFill>
                  <a:srgbClr val="FED307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Director: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Dr. Abu Asaduzzaman (Zaman),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Associate Professor and Undergraduate Program Director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Abu.Asaduzzaman@wichita.edu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+1-316-978-5261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B5BF67-A2DC-4359-94C7-DF4271E6D400}"/>
              </a:ext>
            </a:extLst>
          </p:cNvPr>
          <p:cNvSpPr txBox="1"/>
          <p:nvPr/>
        </p:nvSpPr>
        <p:spPr>
          <a:xfrm>
            <a:off x="7730305" y="5986558"/>
            <a:ext cx="444596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/>
              <a:t>Wichita State University (WSU)</a:t>
            </a:r>
          </a:p>
          <a:p>
            <a:pPr algn="r"/>
            <a:r>
              <a:rPr lang="en-US" sz="1200" b="1" dirty="0"/>
              <a:t>College of Engineering (</a:t>
            </a:r>
            <a:r>
              <a:rPr lang="en-US" sz="1200" b="1" dirty="0" err="1"/>
              <a:t>CoE</a:t>
            </a:r>
            <a:r>
              <a:rPr lang="en-US" sz="1200" b="1" dirty="0"/>
              <a:t>)</a:t>
            </a:r>
          </a:p>
          <a:p>
            <a:pPr algn="r"/>
            <a:r>
              <a:rPr lang="en-US" sz="1400" b="1" dirty="0"/>
              <a:t>Department of Electrical and Computer Engineering (ECE)</a:t>
            </a:r>
          </a:p>
          <a:p>
            <a:pPr algn="r"/>
            <a:r>
              <a:rPr lang="en-US" sz="1200" b="1" dirty="0"/>
              <a:t>Updated on Jan. 11, 2024</a:t>
            </a:r>
          </a:p>
        </p:txBody>
      </p:sp>
    </p:spTree>
    <p:extLst>
      <p:ext uri="{BB962C8B-B14F-4D97-AF65-F5344CB8AC3E}">
        <p14:creationId xmlns:p14="http://schemas.microsoft.com/office/powerpoint/2010/main" val="3370426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1ECC6-DB7E-DD44-BFD3-35C7C8AE3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CAPPLab: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155A5-5412-1041-8902-FAC211CC0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4646" y="1635781"/>
            <a:ext cx="5095277" cy="86793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Selected Students (cont’d)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1F8510-162E-4263-9DEF-05C2AAFB3501}"/>
              </a:ext>
            </a:extLst>
          </p:cNvPr>
          <p:cNvSpPr txBox="1">
            <a:spLocks/>
          </p:cNvSpPr>
          <p:nvPr/>
        </p:nvSpPr>
        <p:spPr>
          <a:xfrm>
            <a:off x="137184" y="1268232"/>
            <a:ext cx="3814595" cy="8679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Faculty and Collaborators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BA07E7-CCCE-4A80-A802-5F25F4E66E4B}"/>
              </a:ext>
            </a:extLst>
          </p:cNvPr>
          <p:cNvSpPr txBox="1"/>
          <p:nvPr/>
        </p:nvSpPr>
        <p:spPr>
          <a:xfrm>
            <a:off x="5123729" y="2536696"/>
            <a:ext cx="2863609" cy="1227550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Sri R. </a:t>
            </a:r>
            <a:r>
              <a:rPr lang="en-US" dirty="0" err="1">
                <a:latin typeface="Klavika Bold" panose="020B0806040000020004" pitchFamily="34" charset="0"/>
              </a:rPr>
              <a:t>Chaturvedula</a:t>
            </a:r>
            <a:endParaRPr lang="en-US" dirty="0">
              <a:latin typeface="Klavika Bold" panose="020B0806040000020004" pitchFamily="34" charset="0"/>
            </a:endParaRPr>
          </a:p>
          <a:p>
            <a:r>
              <a:rPr lang="en-US" dirty="0">
                <a:latin typeface="Klavika Bold" panose="020B0806040000020004" pitchFamily="34" charset="0"/>
              </a:rPr>
              <a:t>Graduated in 2011</a:t>
            </a:r>
          </a:p>
          <a:p>
            <a:endParaRPr lang="en-US" dirty="0">
              <a:latin typeface="Klavika Bold" panose="020B0806040000020004" pitchFamily="34" charset="0"/>
            </a:endParaRPr>
          </a:p>
          <a:p>
            <a:r>
              <a:rPr lang="en-US" b="1" dirty="0">
                <a:latin typeface="Klavika Light" panose="020B0506040000020004" pitchFamily="34" charset="0"/>
              </a:rPr>
              <a:t>San Jose, CA, USA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69B4A2-E150-45A2-8FF0-F25630E6BD86}"/>
              </a:ext>
            </a:extLst>
          </p:cNvPr>
          <p:cNvSpPr txBox="1"/>
          <p:nvPr/>
        </p:nvSpPr>
        <p:spPr>
          <a:xfrm>
            <a:off x="5123729" y="5198840"/>
            <a:ext cx="2862072" cy="1252074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 err="1">
                <a:latin typeface="Klavika Bold" panose="020B0806040000020004" pitchFamily="34" charset="0"/>
              </a:rPr>
              <a:t>Divya</a:t>
            </a:r>
            <a:r>
              <a:rPr lang="en-US" dirty="0">
                <a:latin typeface="Klavika Bold" panose="020B0806040000020004" pitchFamily="34" charset="0"/>
              </a:rPr>
              <a:t> </a:t>
            </a:r>
            <a:r>
              <a:rPr lang="en-US" dirty="0" err="1">
                <a:latin typeface="Klavika Bold" panose="020B0806040000020004" pitchFamily="34" charset="0"/>
              </a:rPr>
              <a:t>Vardha</a:t>
            </a:r>
            <a:endParaRPr lang="en-US" dirty="0">
              <a:latin typeface="Klavika Bold" panose="020B0806040000020004" pitchFamily="34" charset="0"/>
            </a:endParaRPr>
          </a:p>
          <a:p>
            <a:r>
              <a:rPr lang="en-US" dirty="0">
                <a:latin typeface="Klavika Bold" panose="020B0806040000020004" pitchFamily="34" charset="0"/>
              </a:rPr>
              <a:t>Graduated in 2012</a:t>
            </a:r>
          </a:p>
          <a:p>
            <a:endParaRPr lang="en-US" dirty="0">
              <a:latin typeface="Klavika Bold" panose="020B0806040000020004" pitchFamily="34" charset="0"/>
            </a:endParaRPr>
          </a:p>
          <a:p>
            <a:r>
              <a:rPr lang="en-US" b="1" dirty="0">
                <a:latin typeface="Klavika Bold" panose="020B0806040000020004" pitchFamily="34" charset="0"/>
              </a:rPr>
              <a:t>Charlotte, NC, USA</a:t>
            </a:r>
            <a:endParaRPr lang="en-US" b="1" dirty="0">
              <a:latin typeface="Klavika Light" panose="020B05060400000200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181231" y="2057392"/>
            <a:ext cx="7837418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16403" y="2055491"/>
            <a:ext cx="38145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" descr="Graduation - W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804" y="2538215"/>
            <a:ext cx="942680" cy="122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Graduation - W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232" y="3857677"/>
            <a:ext cx="942498" cy="125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Graduation - W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232" y="5195159"/>
            <a:ext cx="942498" cy="125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466155A5-5412-1041-8902-FAC211CC054D}"/>
              </a:ext>
            </a:extLst>
          </p:cNvPr>
          <p:cNvSpPr txBox="1">
            <a:spLocks/>
          </p:cNvSpPr>
          <p:nvPr/>
        </p:nvSpPr>
        <p:spPr>
          <a:xfrm>
            <a:off x="4192663" y="2161165"/>
            <a:ext cx="3839546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0B0F0"/>
                </a:solidFill>
              </a:rPr>
              <a:t>Graduated (MS Thesis)</a:t>
            </a:r>
          </a:p>
        </p:txBody>
      </p:sp>
      <p:pic>
        <p:nvPicPr>
          <p:cNvPr id="58" name="Picture 2" descr="CAPPLa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031" y="261159"/>
            <a:ext cx="1989348" cy="43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A13CFA3-3993-4B85-8A3E-906CA2347519}"/>
              </a:ext>
            </a:extLst>
          </p:cNvPr>
          <p:cNvSpPr txBox="1">
            <a:spLocks/>
          </p:cNvSpPr>
          <p:nvPr/>
        </p:nvSpPr>
        <p:spPr>
          <a:xfrm>
            <a:off x="5123729" y="3861360"/>
            <a:ext cx="2862072" cy="1247891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 err="1">
                <a:latin typeface="Klavika Bold" panose="020B0806040000020004" pitchFamily="34" charset="0"/>
              </a:rPr>
              <a:t>Phanendra</a:t>
            </a:r>
            <a:r>
              <a:rPr lang="en-US" dirty="0">
                <a:latin typeface="Klavika Bold" panose="020B0806040000020004" pitchFamily="34" charset="0"/>
              </a:rPr>
              <a:t> S.N. </a:t>
            </a:r>
            <a:r>
              <a:rPr lang="en-US" dirty="0" err="1">
                <a:latin typeface="Klavika Bold" panose="020B0806040000020004" pitchFamily="34" charset="0"/>
              </a:rPr>
              <a:t>Gavara</a:t>
            </a:r>
            <a:endParaRPr lang="en-US" dirty="0">
              <a:latin typeface="Klavika Bold" panose="020B0806040000020004" pitchFamily="34" charset="0"/>
            </a:endParaRPr>
          </a:p>
          <a:p>
            <a:r>
              <a:rPr lang="en-US" dirty="0">
                <a:latin typeface="Klavika Bold" panose="020B0806040000020004" pitchFamily="34" charset="0"/>
              </a:rPr>
              <a:t>Graduated in 2012</a:t>
            </a:r>
          </a:p>
          <a:p>
            <a:endParaRPr lang="en-US" dirty="0">
              <a:latin typeface="Klavika Bold" panose="020B0806040000020004" pitchFamily="34" charset="0"/>
            </a:endParaRPr>
          </a:p>
          <a:p>
            <a:r>
              <a:rPr lang="en-US" b="1" dirty="0">
                <a:latin typeface="Klavika Light" panose="020B0506040000020004" pitchFamily="34" charset="0"/>
              </a:rPr>
              <a:t>Phoenix, AZ, USA</a:t>
            </a:r>
            <a:endParaRPr lang="en-US" b="1" dirty="0">
              <a:latin typeface="Klavika Bold" panose="020B0806040000020004" pitchFamily="34" charset="0"/>
            </a:endParaRP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A65B9BCA-D1A6-440C-9D6B-488677E175D5}"/>
              </a:ext>
            </a:extLst>
          </p:cNvPr>
          <p:cNvSpPr txBox="1">
            <a:spLocks/>
          </p:cNvSpPr>
          <p:nvPr/>
        </p:nvSpPr>
        <p:spPr>
          <a:xfrm>
            <a:off x="8159076" y="2157149"/>
            <a:ext cx="3839546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00B0F0"/>
                </a:solidFill>
              </a:rPr>
              <a:t>Graduated (MS Thesis)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5C17C35-D3F6-45CE-9612-0F8E7E0EFF7B}"/>
              </a:ext>
            </a:extLst>
          </p:cNvPr>
          <p:cNvSpPr txBox="1"/>
          <p:nvPr/>
        </p:nvSpPr>
        <p:spPr>
          <a:xfrm>
            <a:off x="9102182" y="2532683"/>
            <a:ext cx="2863609" cy="1227550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Deepthi Gummadi</a:t>
            </a:r>
          </a:p>
          <a:p>
            <a:r>
              <a:rPr lang="en-US" dirty="0">
                <a:latin typeface="Klavika Bold" panose="020B0806040000020004" pitchFamily="34" charset="0"/>
              </a:rPr>
              <a:t>Graduated in 2014</a:t>
            </a:r>
          </a:p>
          <a:p>
            <a:endParaRPr lang="en-US" b="1" dirty="0">
              <a:latin typeface="Klavika Light" panose="020B0506040000020004" pitchFamily="34" charset="0"/>
            </a:endParaRPr>
          </a:p>
          <a:p>
            <a:r>
              <a:rPr lang="en-US" b="1" dirty="0">
                <a:latin typeface="Klavika Light" panose="020B0506040000020004" pitchFamily="34" charset="0"/>
              </a:rPr>
              <a:t>Fairfax, VA, USA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95F336B-165C-43FC-B62E-106E7521D1E6}"/>
              </a:ext>
            </a:extLst>
          </p:cNvPr>
          <p:cNvSpPr txBox="1"/>
          <p:nvPr/>
        </p:nvSpPr>
        <p:spPr>
          <a:xfrm>
            <a:off x="9102182" y="5194827"/>
            <a:ext cx="2862072" cy="1252074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 err="1">
                <a:latin typeface="Klavika Bold" panose="020B0806040000020004" pitchFamily="34" charset="0"/>
              </a:rPr>
              <a:t>Chok</a:t>
            </a:r>
            <a:r>
              <a:rPr lang="en-US" dirty="0">
                <a:latin typeface="Klavika Bold" panose="020B0806040000020004" pitchFamily="34" charset="0"/>
              </a:rPr>
              <a:t> M. Yip</a:t>
            </a:r>
          </a:p>
          <a:p>
            <a:r>
              <a:rPr lang="en-US" dirty="0">
                <a:latin typeface="Klavika Bold" panose="020B0806040000020004" pitchFamily="34" charset="0"/>
              </a:rPr>
              <a:t>Graduated in 2014</a:t>
            </a:r>
          </a:p>
          <a:p>
            <a:endParaRPr lang="en-US" dirty="0">
              <a:latin typeface="Klavika Bold" panose="020B0806040000020004" pitchFamily="34" charset="0"/>
            </a:endParaRPr>
          </a:p>
          <a:p>
            <a:r>
              <a:rPr lang="en-US" b="1" dirty="0">
                <a:latin typeface="Klavika Light" panose="020B0506040000020004" pitchFamily="34" charset="0"/>
              </a:rPr>
              <a:t>Kuala Lumpur, Malaysia</a:t>
            </a:r>
          </a:p>
        </p:txBody>
      </p:sp>
      <p:pic>
        <p:nvPicPr>
          <p:cNvPr id="54" name="Picture 4" descr="Graduation - WUR">
            <a:extLst>
              <a:ext uri="{FF2B5EF4-FFF2-40B4-BE49-F238E27FC236}">
                <a16:creationId xmlns:a16="http://schemas.microsoft.com/office/drawing/2014/main" id="{F878F51E-01E4-4946-AD49-60E3F24C8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257" y="2534202"/>
            <a:ext cx="942680" cy="122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Graduation - WUR">
            <a:extLst>
              <a:ext uri="{FF2B5EF4-FFF2-40B4-BE49-F238E27FC236}">
                <a16:creationId xmlns:a16="http://schemas.microsoft.com/office/drawing/2014/main" id="{50E79D6D-5314-4B79-AD15-AB7846F1F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685" y="3853664"/>
            <a:ext cx="942498" cy="125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Graduation - WUR">
            <a:extLst>
              <a:ext uri="{FF2B5EF4-FFF2-40B4-BE49-F238E27FC236}">
                <a16:creationId xmlns:a16="http://schemas.microsoft.com/office/drawing/2014/main" id="{AF686696-C169-4E32-86EA-B81CE98C3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685" y="5191146"/>
            <a:ext cx="942498" cy="125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387C92A3-A562-434B-95AB-5F3E73A8B195}"/>
              </a:ext>
            </a:extLst>
          </p:cNvPr>
          <p:cNvSpPr txBox="1">
            <a:spLocks/>
          </p:cNvSpPr>
          <p:nvPr/>
        </p:nvSpPr>
        <p:spPr>
          <a:xfrm>
            <a:off x="9102182" y="3857347"/>
            <a:ext cx="2862072" cy="1247891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Tania Jareen</a:t>
            </a:r>
          </a:p>
          <a:p>
            <a:r>
              <a:rPr lang="en-US" dirty="0">
                <a:latin typeface="Klavika Bold" panose="020B0806040000020004" pitchFamily="34" charset="0"/>
              </a:rPr>
              <a:t>Graduated in 2014</a:t>
            </a:r>
          </a:p>
          <a:p>
            <a:endParaRPr lang="en-US" b="1" dirty="0">
              <a:latin typeface="Klavika Light" panose="020B0506040000020004" pitchFamily="34" charset="0"/>
            </a:endParaRPr>
          </a:p>
          <a:p>
            <a:r>
              <a:rPr lang="en-US" b="1" dirty="0">
                <a:latin typeface="Klavika Light" panose="020B0506040000020004" pitchFamily="34" charset="0"/>
              </a:rPr>
              <a:t>Wichita, KS, USA</a:t>
            </a:r>
            <a:endParaRPr lang="en-US" b="1" dirty="0">
              <a:latin typeface="Klavika Bold" panose="020B0806040000020004" pitchFamily="34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D0F55BD-9EC1-4F5E-B173-6033467A2E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958" y="718533"/>
            <a:ext cx="1145367" cy="121436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501603F-5F01-47CB-8D9F-6EB590840163}"/>
              </a:ext>
            </a:extLst>
          </p:cNvPr>
          <p:cNvSpPr txBox="1"/>
          <p:nvPr/>
        </p:nvSpPr>
        <p:spPr>
          <a:xfrm>
            <a:off x="106265" y="2583244"/>
            <a:ext cx="3475642" cy="12265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Fadi N. Sibai</a:t>
            </a:r>
          </a:p>
          <a:p>
            <a:r>
              <a:rPr lang="en-US" dirty="0">
                <a:latin typeface="Klavika Bold" panose="020B0806040000020004" pitchFamily="34" charset="0"/>
              </a:rPr>
              <a:t>Associate Dean</a:t>
            </a:r>
          </a:p>
          <a:p>
            <a:r>
              <a:rPr lang="en-US" dirty="0">
                <a:latin typeface="Klavika Bold" panose="020B0806040000020004" pitchFamily="34" charset="0"/>
              </a:rPr>
              <a:t>College of Eng. &amp; Architecture</a:t>
            </a:r>
          </a:p>
          <a:p>
            <a:r>
              <a:rPr lang="en-US" dirty="0">
                <a:latin typeface="Klavika Bold" panose="020B0806040000020004" pitchFamily="34" charset="0"/>
              </a:rPr>
              <a:t>Gulf Univ for Sci &amp; Tech, Kuwait</a:t>
            </a:r>
            <a:endParaRPr lang="en-US" b="1" dirty="0">
              <a:latin typeface="Klavika Light" panose="020B0506040000020004" pitchFamily="34" charset="0"/>
            </a:endParaRPr>
          </a:p>
        </p:txBody>
      </p:sp>
      <p:pic>
        <p:nvPicPr>
          <p:cNvPr id="35" name="Picture 34" descr="Fadi Sibai 2023">
            <a:extLst>
              <a:ext uri="{FF2B5EF4-FFF2-40B4-BE49-F238E27FC236}">
                <a16:creationId xmlns:a16="http://schemas.microsoft.com/office/drawing/2014/main" id="{C75E1A6F-4325-48EE-A8CF-159F53B8B8B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3" t="19104" r="19279" b="33397"/>
          <a:stretch>
            <a:fillRect/>
          </a:stretch>
        </p:blipFill>
        <p:spPr bwMode="auto">
          <a:xfrm>
            <a:off x="3157537" y="2639060"/>
            <a:ext cx="962025" cy="1122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Picture 6" descr="https://liakot.buet.ac.bd/images/large_4.gif">
            <a:extLst>
              <a:ext uri="{FF2B5EF4-FFF2-40B4-BE49-F238E27FC236}">
                <a16:creationId xmlns:a16="http://schemas.microsoft.com/office/drawing/2014/main" id="{7177D06D-1BDC-46B7-9E6C-90EC4164C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8" y="4853552"/>
            <a:ext cx="4033535" cy="122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AAD479-DF54-4C55-A5D3-AA9528595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47F3-F4BF-2C46-AC54-645A1178D8F6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093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1ECC6-DB7E-DD44-BFD3-35C7C8AE3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CAPPLab: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155A5-5412-1041-8902-FAC211CC0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4647" y="1635781"/>
            <a:ext cx="4952326" cy="86793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Selected Students (cont’d)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1F8510-162E-4263-9DEF-05C2AAFB3501}"/>
              </a:ext>
            </a:extLst>
          </p:cNvPr>
          <p:cNvSpPr txBox="1">
            <a:spLocks/>
          </p:cNvSpPr>
          <p:nvPr/>
        </p:nvSpPr>
        <p:spPr>
          <a:xfrm>
            <a:off x="137184" y="1268232"/>
            <a:ext cx="3814595" cy="8679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Faculty and Collaborators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BA07E7-CCCE-4A80-A802-5F25F4E66E4B}"/>
              </a:ext>
            </a:extLst>
          </p:cNvPr>
          <p:cNvSpPr txBox="1"/>
          <p:nvPr/>
        </p:nvSpPr>
        <p:spPr>
          <a:xfrm>
            <a:off x="5123729" y="2536696"/>
            <a:ext cx="2863609" cy="1227550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Abhishek </a:t>
            </a:r>
            <a:r>
              <a:rPr lang="en-US" dirty="0" err="1">
                <a:latin typeface="Klavika Bold" panose="020B0806040000020004" pitchFamily="34" charset="0"/>
              </a:rPr>
              <a:t>Mummidi</a:t>
            </a:r>
            <a:endParaRPr lang="en-US" dirty="0">
              <a:latin typeface="Klavika Bold" panose="020B0806040000020004" pitchFamily="34" charset="0"/>
            </a:endParaRPr>
          </a:p>
          <a:p>
            <a:r>
              <a:rPr lang="en-US" dirty="0">
                <a:latin typeface="Klavika Bold" panose="020B0806040000020004" pitchFamily="34" charset="0"/>
              </a:rPr>
              <a:t>Graduated in 2014</a:t>
            </a:r>
          </a:p>
          <a:p>
            <a:endParaRPr lang="en-US" dirty="0">
              <a:latin typeface="Klavika Bold" panose="020B0806040000020004" pitchFamily="34" charset="0"/>
            </a:endParaRPr>
          </a:p>
          <a:p>
            <a:r>
              <a:rPr lang="en-US" b="1" dirty="0">
                <a:latin typeface="Klavika Light" panose="020B0506040000020004" pitchFamily="34" charset="0"/>
              </a:rPr>
              <a:t>Austin, TX, USA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69B4A2-E150-45A2-8FF0-F25630E6BD86}"/>
              </a:ext>
            </a:extLst>
          </p:cNvPr>
          <p:cNvSpPr txBox="1"/>
          <p:nvPr/>
        </p:nvSpPr>
        <p:spPr>
          <a:xfrm>
            <a:off x="5123729" y="5198840"/>
            <a:ext cx="2862072" cy="1252074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Duncan Campbell</a:t>
            </a:r>
          </a:p>
          <a:p>
            <a:r>
              <a:rPr lang="en-US" dirty="0">
                <a:latin typeface="Klavika Bold" panose="020B0806040000020004" pitchFamily="34" charset="0"/>
              </a:rPr>
              <a:t>Graduated in 2023</a:t>
            </a:r>
          </a:p>
          <a:p>
            <a:endParaRPr lang="en-US" b="1" dirty="0">
              <a:latin typeface="Klavika Light" panose="020B0506040000020004" pitchFamily="34" charset="0"/>
            </a:endParaRPr>
          </a:p>
          <a:p>
            <a:r>
              <a:rPr lang="en-US" b="1" dirty="0">
                <a:latin typeface="Klavika Light" panose="020B0506040000020004" pitchFamily="34" charset="0"/>
              </a:rPr>
              <a:t>Wichita, KS, USA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C037AE-5994-4718-9076-06E7F9197D0B}"/>
              </a:ext>
            </a:extLst>
          </p:cNvPr>
          <p:cNvSpPr txBox="1">
            <a:spLocks/>
          </p:cNvSpPr>
          <p:nvPr/>
        </p:nvSpPr>
        <p:spPr>
          <a:xfrm>
            <a:off x="9160827" y="2509931"/>
            <a:ext cx="2862072" cy="1255279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Md Reza-E-Rabbi</a:t>
            </a:r>
          </a:p>
          <a:p>
            <a:r>
              <a:rPr lang="en-US" dirty="0">
                <a:latin typeface="Klavika Bold" panose="020B0806040000020004" pitchFamily="34" charset="0"/>
              </a:rPr>
              <a:t>MS Thesis</a:t>
            </a:r>
          </a:p>
          <a:p>
            <a:r>
              <a:rPr lang="en-US" b="1" dirty="0">
                <a:latin typeface="Klavika Light" panose="020B0506040000020004" pitchFamily="34" charset="0"/>
              </a:rPr>
              <a:t>ECE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E0A390-A68D-4C56-A2BA-5808E29364BC}"/>
              </a:ext>
            </a:extLst>
          </p:cNvPr>
          <p:cNvSpPr txBox="1"/>
          <p:nvPr/>
        </p:nvSpPr>
        <p:spPr>
          <a:xfrm>
            <a:off x="9159452" y="3850150"/>
            <a:ext cx="2863447" cy="1259102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Koteswara Rao Pandi</a:t>
            </a:r>
          </a:p>
          <a:p>
            <a:r>
              <a:rPr lang="en-US" dirty="0">
                <a:latin typeface="Klavika Bold" panose="020B0806040000020004" pitchFamily="34" charset="0"/>
              </a:rPr>
              <a:t>MS Project</a:t>
            </a:r>
          </a:p>
          <a:p>
            <a:r>
              <a:rPr lang="en-US" b="1" dirty="0">
                <a:latin typeface="Klavika Light" panose="020B0506040000020004" pitchFamily="34" charset="0"/>
              </a:rPr>
              <a:t>ECE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5BC43E-131D-4C61-B738-76627439C79A}"/>
              </a:ext>
            </a:extLst>
          </p:cNvPr>
          <p:cNvSpPr txBox="1"/>
          <p:nvPr/>
        </p:nvSpPr>
        <p:spPr>
          <a:xfrm>
            <a:off x="9156577" y="5202214"/>
            <a:ext cx="2862072" cy="1252074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AL “Nuwanthi” Perera</a:t>
            </a:r>
          </a:p>
          <a:p>
            <a:r>
              <a:rPr lang="en-US" dirty="0">
                <a:latin typeface="Klavika Bold" panose="020B0806040000020004" pitchFamily="34" charset="0"/>
              </a:rPr>
              <a:t>MS Project </a:t>
            </a:r>
          </a:p>
          <a:p>
            <a:r>
              <a:rPr lang="en-US" b="1" dirty="0">
                <a:latin typeface="Klavika Light" panose="020B0506040000020004" pitchFamily="34" charset="0"/>
              </a:rPr>
              <a:t>ECE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181231" y="2057392"/>
            <a:ext cx="7837418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16403" y="2055491"/>
            <a:ext cx="38145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" descr="Graduation - W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804" y="2538215"/>
            <a:ext cx="942680" cy="122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Graduation - W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232" y="3857677"/>
            <a:ext cx="942498" cy="125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Graduation - W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232" y="5195159"/>
            <a:ext cx="942498" cy="125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466155A5-5412-1041-8902-FAC211CC054D}"/>
              </a:ext>
            </a:extLst>
          </p:cNvPr>
          <p:cNvSpPr txBox="1">
            <a:spLocks/>
          </p:cNvSpPr>
          <p:nvPr/>
        </p:nvSpPr>
        <p:spPr>
          <a:xfrm>
            <a:off x="4192663" y="2161165"/>
            <a:ext cx="3839546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0B0F0"/>
                </a:solidFill>
              </a:rPr>
              <a:t>Graduated (MS Thesis)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466155A5-5412-1041-8902-FAC211CC054D}"/>
              </a:ext>
            </a:extLst>
          </p:cNvPr>
          <p:cNvSpPr txBox="1">
            <a:spLocks/>
          </p:cNvSpPr>
          <p:nvPr/>
        </p:nvSpPr>
        <p:spPr>
          <a:xfrm>
            <a:off x="8207207" y="2157151"/>
            <a:ext cx="3839546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0B050"/>
                </a:solidFill>
              </a:rPr>
              <a:t>Current (MS Thesis/Project)</a:t>
            </a:r>
          </a:p>
        </p:txBody>
      </p:sp>
      <p:pic>
        <p:nvPicPr>
          <p:cNvPr id="58" name="Picture 2" descr="CAPPL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031" y="261159"/>
            <a:ext cx="1989348" cy="43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A13CFA3-3993-4B85-8A3E-906CA2347519}"/>
              </a:ext>
            </a:extLst>
          </p:cNvPr>
          <p:cNvSpPr txBox="1">
            <a:spLocks/>
          </p:cNvSpPr>
          <p:nvPr/>
        </p:nvSpPr>
        <p:spPr>
          <a:xfrm>
            <a:off x="5123729" y="3861360"/>
            <a:ext cx="2862072" cy="1247891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Md </a:t>
            </a:r>
            <a:r>
              <a:rPr lang="en-US" dirty="0" err="1">
                <a:latin typeface="Klavika Bold" panose="020B0806040000020004" pitchFamily="34" charset="0"/>
              </a:rPr>
              <a:t>Moniruzzaman</a:t>
            </a:r>
            <a:endParaRPr lang="en-US" dirty="0">
              <a:latin typeface="Klavika Bold" panose="020B0806040000020004" pitchFamily="34" charset="0"/>
            </a:endParaRPr>
          </a:p>
          <a:p>
            <a:r>
              <a:rPr lang="en-US" dirty="0">
                <a:latin typeface="Klavika Bold" panose="020B0806040000020004" pitchFamily="34" charset="0"/>
              </a:rPr>
              <a:t>Graduated in 2015</a:t>
            </a:r>
          </a:p>
          <a:p>
            <a:endParaRPr lang="en-US" dirty="0">
              <a:latin typeface="Klavika Bold" panose="020B0806040000020004" pitchFamily="34" charset="0"/>
            </a:endParaRPr>
          </a:p>
          <a:p>
            <a:r>
              <a:rPr lang="en-US" b="1" dirty="0">
                <a:latin typeface="Klavika Light" panose="020B0506040000020004" pitchFamily="34" charset="0"/>
              </a:rPr>
              <a:t>Peachtree City, GA, USA</a:t>
            </a:r>
            <a:endParaRPr lang="en-US" b="1" dirty="0">
              <a:latin typeface="Klavika Bold" panose="020B08060400000200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B307B26-8EDE-4644-87E2-276E00929160}"/>
              </a:ext>
            </a:extLst>
          </p:cNvPr>
          <p:cNvSpPr txBox="1"/>
          <p:nvPr/>
        </p:nvSpPr>
        <p:spPr>
          <a:xfrm>
            <a:off x="1096865" y="2583244"/>
            <a:ext cx="3053068" cy="12265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Henry J. Neeman</a:t>
            </a:r>
          </a:p>
          <a:p>
            <a:r>
              <a:rPr lang="en-US" dirty="0">
                <a:latin typeface="Klavika Bold" panose="020B0806040000020004" pitchFamily="34" charset="0"/>
              </a:rPr>
              <a:t>Associate Professor</a:t>
            </a:r>
          </a:p>
          <a:p>
            <a:r>
              <a:rPr lang="en-US" dirty="0">
                <a:latin typeface="Klavika Bold" panose="020B0806040000020004" pitchFamily="34" charset="0"/>
              </a:rPr>
              <a:t>University of Oklahoma, OK</a:t>
            </a:r>
          </a:p>
          <a:p>
            <a:r>
              <a:rPr lang="en-US" b="1" dirty="0">
                <a:latin typeface="Klavika Light" panose="020B0506040000020004" pitchFamily="34" charset="0"/>
              </a:rPr>
              <a:t>High Performance Computing</a:t>
            </a:r>
          </a:p>
        </p:txBody>
      </p:sp>
      <p:pic>
        <p:nvPicPr>
          <p:cNvPr id="32" name="Picture 14" descr="Henry Neeman">
            <a:extLst>
              <a:ext uri="{FF2B5EF4-FFF2-40B4-BE49-F238E27FC236}">
                <a16:creationId xmlns:a16="http://schemas.microsoft.com/office/drawing/2014/main" id="{CABA1355-6630-43F6-97C4-3F98C6277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84" y="2583243"/>
            <a:ext cx="957689" cy="1235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41B070B-B12B-48CB-A4F1-BFA5F2D49E51}"/>
              </a:ext>
            </a:extLst>
          </p:cNvPr>
          <p:cNvSpPr txBox="1"/>
          <p:nvPr/>
        </p:nvSpPr>
        <p:spPr>
          <a:xfrm>
            <a:off x="1096865" y="4735728"/>
            <a:ext cx="2877804" cy="134925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solidFill>
                  <a:schemeClr val="bg1"/>
                </a:solidFill>
                <a:latin typeface="Klavika Bold" panose="020B0806040000020004" pitchFamily="34" charset="0"/>
              </a:rPr>
              <a:t>Md. Jashim Uddin</a:t>
            </a:r>
          </a:p>
          <a:p>
            <a:r>
              <a:rPr lang="en-US" dirty="0">
                <a:solidFill>
                  <a:schemeClr val="bg1"/>
                </a:solidFill>
                <a:latin typeface="Klavika Bold" panose="020B0806040000020004" pitchFamily="34" charset="0"/>
              </a:rPr>
              <a:t>Research Associate Professor</a:t>
            </a:r>
          </a:p>
          <a:p>
            <a:r>
              <a:rPr lang="en-US" dirty="0">
                <a:solidFill>
                  <a:schemeClr val="bg1"/>
                </a:solidFill>
                <a:latin typeface="Klavika Bold" panose="020B0806040000020004" pitchFamily="34" charset="0"/>
              </a:rPr>
              <a:t>Vanderbilt University, TN</a:t>
            </a:r>
          </a:p>
          <a:p>
            <a:r>
              <a:rPr lang="en-US" b="1" dirty="0">
                <a:solidFill>
                  <a:schemeClr val="bg1"/>
                </a:solidFill>
                <a:latin typeface="Klavika Light" panose="020B0506040000020004" pitchFamily="34" charset="0"/>
              </a:rPr>
              <a:t>School of Medicine</a:t>
            </a:r>
          </a:p>
        </p:txBody>
      </p:sp>
      <p:pic>
        <p:nvPicPr>
          <p:cNvPr id="34" name="Picture 4" descr="https://wag.app.vanderbilt.edu/PhotoServices/api/image/uddinmj/Professional/large/True">
            <a:extLst>
              <a:ext uri="{FF2B5EF4-FFF2-40B4-BE49-F238E27FC236}">
                <a16:creationId xmlns:a16="http://schemas.microsoft.com/office/drawing/2014/main" id="{EB90CA0C-F454-426B-A2F2-8C3D1718F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93" y="4735728"/>
            <a:ext cx="952438" cy="135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33584A7-EA36-4B1F-8849-DBDD410AC7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958" y="718533"/>
            <a:ext cx="1145367" cy="1214365"/>
          </a:xfrm>
          <a:prstGeom prst="rect">
            <a:avLst/>
          </a:prstGeom>
        </p:spPr>
      </p:pic>
      <p:pic>
        <p:nvPicPr>
          <p:cNvPr id="36" name="Picture 4" descr="Graduation - WUR">
            <a:extLst>
              <a:ext uri="{FF2B5EF4-FFF2-40B4-BE49-F238E27FC236}">
                <a16:creationId xmlns:a16="http://schemas.microsoft.com/office/drawing/2014/main" id="{619683D5-617D-40D2-8433-D8F45657E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311" y="2522167"/>
            <a:ext cx="942680" cy="122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Graduation - WUR">
            <a:extLst>
              <a:ext uri="{FF2B5EF4-FFF2-40B4-BE49-F238E27FC236}">
                <a16:creationId xmlns:a16="http://schemas.microsoft.com/office/drawing/2014/main" id="{F44E20CD-2710-4357-943F-70E2837727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771" y="3853661"/>
            <a:ext cx="942498" cy="125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Graduation - WUR">
            <a:extLst>
              <a:ext uri="{FF2B5EF4-FFF2-40B4-BE49-F238E27FC236}">
                <a16:creationId xmlns:a16="http://schemas.microsoft.com/office/drawing/2014/main" id="{72295793-BB08-48BE-8A86-2B49FA59E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771" y="5191143"/>
            <a:ext cx="942498" cy="125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6E82D-AE63-4826-9271-818DEC095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47F3-F4BF-2C46-AC54-645A1178D8F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356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1ECC6-DB7E-DD44-BFD3-35C7C8AE3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CAPPLab: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155A5-5412-1041-8902-FAC211CC0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4647" y="1635781"/>
            <a:ext cx="4952326" cy="86793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Selected Students (cont’d)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1F8510-162E-4263-9DEF-05C2AAFB3501}"/>
              </a:ext>
            </a:extLst>
          </p:cNvPr>
          <p:cNvSpPr txBox="1">
            <a:spLocks/>
          </p:cNvSpPr>
          <p:nvPr/>
        </p:nvSpPr>
        <p:spPr>
          <a:xfrm>
            <a:off x="137184" y="1268232"/>
            <a:ext cx="3814595" cy="8679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Faculty and Collaborators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BA07E7-CCCE-4A80-A802-5F25F4E66E4B}"/>
              </a:ext>
            </a:extLst>
          </p:cNvPr>
          <p:cNvSpPr txBox="1"/>
          <p:nvPr/>
        </p:nvSpPr>
        <p:spPr>
          <a:xfrm>
            <a:off x="5123729" y="2536696"/>
            <a:ext cx="2863609" cy="1227550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Neeraj Kumar</a:t>
            </a:r>
          </a:p>
          <a:p>
            <a:r>
              <a:rPr lang="en-US" dirty="0">
                <a:latin typeface="Klavika Bold" panose="020B0806040000020004" pitchFamily="34" charset="0"/>
              </a:rPr>
              <a:t>Graduated in 2012</a:t>
            </a:r>
          </a:p>
          <a:p>
            <a:endParaRPr lang="en-US" dirty="0">
              <a:latin typeface="Klavika Bold" panose="020B0806040000020004" pitchFamily="34" charset="0"/>
            </a:endParaRPr>
          </a:p>
          <a:p>
            <a:r>
              <a:rPr lang="en-US" b="1" dirty="0">
                <a:latin typeface="Klavika Light" panose="020B0506040000020004" pitchFamily="34" charset="0"/>
              </a:rPr>
              <a:t>San Jose, CA, USA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69B4A2-E150-45A2-8FF0-F25630E6BD86}"/>
              </a:ext>
            </a:extLst>
          </p:cNvPr>
          <p:cNvSpPr txBox="1"/>
          <p:nvPr/>
        </p:nvSpPr>
        <p:spPr>
          <a:xfrm>
            <a:off x="5123729" y="5198840"/>
            <a:ext cx="2862072" cy="1252074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VAP “Tanoj” Telikepalli</a:t>
            </a:r>
          </a:p>
          <a:p>
            <a:r>
              <a:rPr lang="en-US" dirty="0">
                <a:latin typeface="Klavika Bold" panose="020B0806040000020004" pitchFamily="34" charset="0"/>
              </a:rPr>
              <a:t>Graduated in 2023</a:t>
            </a:r>
          </a:p>
          <a:p>
            <a:endParaRPr lang="en-US" dirty="0">
              <a:latin typeface="Klavika Bold" panose="020B0806040000020004" pitchFamily="34" charset="0"/>
            </a:endParaRPr>
          </a:p>
          <a:p>
            <a:r>
              <a:rPr lang="en-US" b="1" dirty="0">
                <a:latin typeface="Klavika Light" panose="020B0506040000020004" pitchFamily="34" charset="0"/>
              </a:rPr>
              <a:t>Dallas, TX, USA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C037AE-5994-4718-9076-06E7F9197D0B}"/>
              </a:ext>
            </a:extLst>
          </p:cNvPr>
          <p:cNvSpPr txBox="1">
            <a:spLocks/>
          </p:cNvSpPr>
          <p:nvPr/>
        </p:nvSpPr>
        <p:spPr>
          <a:xfrm>
            <a:off x="9160827" y="2509931"/>
            <a:ext cx="2862072" cy="1255279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Declan </a:t>
            </a:r>
            <a:r>
              <a:rPr lang="en-US" dirty="0" err="1">
                <a:latin typeface="Klavika Bold" panose="020B0806040000020004" pitchFamily="34" charset="0"/>
              </a:rPr>
              <a:t>D’souza</a:t>
            </a:r>
            <a:endParaRPr lang="en-US" dirty="0">
              <a:latin typeface="Klavika Bold" panose="020B0806040000020004" pitchFamily="34" charset="0"/>
            </a:endParaRPr>
          </a:p>
          <a:p>
            <a:r>
              <a:rPr lang="en-US" dirty="0">
                <a:latin typeface="Klavika Bold" panose="020B0806040000020004" pitchFamily="34" charset="0"/>
              </a:rPr>
              <a:t>MS Project </a:t>
            </a:r>
          </a:p>
          <a:p>
            <a:r>
              <a:rPr lang="en-US" b="1" dirty="0">
                <a:latin typeface="Klavika Light" panose="020B0506040000020004" pitchFamily="34" charset="0"/>
              </a:rPr>
              <a:t>ECE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2E0A390-A68D-4C56-A2BA-5808E29364BC}"/>
              </a:ext>
            </a:extLst>
          </p:cNvPr>
          <p:cNvSpPr txBox="1"/>
          <p:nvPr/>
        </p:nvSpPr>
        <p:spPr>
          <a:xfrm>
            <a:off x="9159452" y="3850150"/>
            <a:ext cx="2863447" cy="1259102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Sonu Gangadhar Gowda</a:t>
            </a:r>
          </a:p>
          <a:p>
            <a:r>
              <a:rPr lang="en-US" dirty="0">
                <a:latin typeface="Klavika Bold" panose="020B0806040000020004" pitchFamily="34" charset="0"/>
              </a:rPr>
              <a:t>MS Project</a:t>
            </a:r>
          </a:p>
          <a:p>
            <a:r>
              <a:rPr lang="en-US" b="1" dirty="0">
                <a:latin typeface="Klavika Light" panose="020B0506040000020004" pitchFamily="34" charset="0"/>
              </a:rPr>
              <a:t>ECE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5BC43E-131D-4C61-B738-76627439C79A}"/>
              </a:ext>
            </a:extLst>
          </p:cNvPr>
          <p:cNvSpPr txBox="1"/>
          <p:nvPr/>
        </p:nvSpPr>
        <p:spPr>
          <a:xfrm>
            <a:off x="9156577" y="5202214"/>
            <a:ext cx="2862072" cy="1252074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Shockers</a:t>
            </a:r>
          </a:p>
          <a:p>
            <a:r>
              <a:rPr lang="en-US" dirty="0">
                <a:latin typeface="Klavika Bold" panose="020B0806040000020004" pitchFamily="34" charset="0"/>
              </a:rPr>
              <a:t>TBD</a:t>
            </a:r>
          </a:p>
          <a:p>
            <a:r>
              <a:rPr lang="en-US" b="1" dirty="0">
                <a:latin typeface="Klavika Light" panose="020B0506040000020004" pitchFamily="34" charset="0"/>
              </a:rPr>
              <a:t>TBD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181231" y="2057392"/>
            <a:ext cx="7837418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16403" y="2055491"/>
            <a:ext cx="38145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4D69B4A2-E150-45A2-8FF0-F25630E6BD86}"/>
              </a:ext>
            </a:extLst>
          </p:cNvPr>
          <p:cNvSpPr txBox="1"/>
          <p:nvPr/>
        </p:nvSpPr>
        <p:spPr>
          <a:xfrm>
            <a:off x="977557" y="2563767"/>
            <a:ext cx="3266894" cy="12520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Dr. Md Altaf-</a:t>
            </a:r>
            <a:r>
              <a:rPr lang="en-US" dirty="0" err="1">
                <a:latin typeface="Klavika Bold" panose="020B0806040000020004" pitchFamily="34" charset="0"/>
              </a:rPr>
              <a:t>Ul</a:t>
            </a:r>
            <a:r>
              <a:rPr lang="en-US" dirty="0">
                <a:latin typeface="Klavika Bold" panose="020B0806040000020004" pitchFamily="34" charset="0"/>
              </a:rPr>
              <a:t>-Amin</a:t>
            </a:r>
          </a:p>
          <a:p>
            <a:r>
              <a:rPr lang="en-US" dirty="0">
                <a:latin typeface="Klavika Bold" panose="020B0806040000020004" pitchFamily="34" charset="0"/>
              </a:rPr>
              <a:t>Associate Professor</a:t>
            </a:r>
          </a:p>
          <a:p>
            <a:r>
              <a:rPr lang="en-US" dirty="0">
                <a:latin typeface="Klavika Bold" panose="020B0806040000020004" pitchFamily="34" charset="0"/>
              </a:rPr>
              <a:t>NAIST, Japan</a:t>
            </a:r>
          </a:p>
          <a:p>
            <a:r>
              <a:rPr lang="en-US" b="1" dirty="0">
                <a:latin typeface="Klavika Light" panose="020B0506040000020004" pitchFamily="34" charset="0"/>
              </a:rPr>
              <a:t>Computational Systems Biology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0" y="2579317"/>
            <a:ext cx="904449" cy="1126414"/>
          </a:xfrm>
          <a:prstGeom prst="rect">
            <a:avLst/>
          </a:prstGeom>
        </p:spPr>
      </p:pic>
      <p:pic>
        <p:nvPicPr>
          <p:cNvPr id="45" name="Picture 4" descr="Graduation - WU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804" y="2538215"/>
            <a:ext cx="942680" cy="122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Graduation - WU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232" y="3857677"/>
            <a:ext cx="942498" cy="125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Graduation - WU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232" y="5195159"/>
            <a:ext cx="942498" cy="125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466155A5-5412-1041-8902-FAC211CC054D}"/>
              </a:ext>
            </a:extLst>
          </p:cNvPr>
          <p:cNvSpPr txBox="1">
            <a:spLocks/>
          </p:cNvSpPr>
          <p:nvPr/>
        </p:nvSpPr>
        <p:spPr>
          <a:xfrm>
            <a:off x="4192663" y="2161165"/>
            <a:ext cx="3839546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0B0F0"/>
                </a:solidFill>
              </a:rPr>
              <a:t>Graduated (MS Project)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466155A5-5412-1041-8902-FAC211CC054D}"/>
              </a:ext>
            </a:extLst>
          </p:cNvPr>
          <p:cNvSpPr txBox="1">
            <a:spLocks/>
          </p:cNvSpPr>
          <p:nvPr/>
        </p:nvSpPr>
        <p:spPr>
          <a:xfrm>
            <a:off x="8207207" y="2157151"/>
            <a:ext cx="3839546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0B050"/>
                </a:solidFill>
              </a:rPr>
              <a:t>Current (MS Project)</a:t>
            </a:r>
          </a:p>
        </p:txBody>
      </p:sp>
      <p:pic>
        <p:nvPicPr>
          <p:cNvPr id="58" name="Picture 2" descr="CAPPLa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031" y="261159"/>
            <a:ext cx="1989348" cy="43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A13CFA3-3993-4B85-8A3E-906CA2347519}"/>
              </a:ext>
            </a:extLst>
          </p:cNvPr>
          <p:cNvSpPr txBox="1">
            <a:spLocks/>
          </p:cNvSpPr>
          <p:nvPr/>
        </p:nvSpPr>
        <p:spPr>
          <a:xfrm>
            <a:off x="5123729" y="3861360"/>
            <a:ext cx="2862072" cy="1247891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Venkatesh Mabbu</a:t>
            </a:r>
          </a:p>
          <a:p>
            <a:r>
              <a:rPr lang="en-US" dirty="0">
                <a:latin typeface="Klavika Bold" panose="020B0806040000020004" pitchFamily="34" charset="0"/>
              </a:rPr>
              <a:t>Graduated in 2015</a:t>
            </a:r>
          </a:p>
          <a:p>
            <a:endParaRPr lang="en-US" dirty="0">
              <a:latin typeface="Klavika Bold" panose="020B0806040000020004" pitchFamily="34" charset="0"/>
            </a:endParaRPr>
          </a:p>
          <a:p>
            <a:r>
              <a:rPr lang="en-US" b="1" dirty="0">
                <a:latin typeface="Klavika Light" panose="020B0506040000020004" pitchFamily="34" charset="0"/>
              </a:rPr>
              <a:t>Wichita, KS, USA</a:t>
            </a:r>
            <a:endParaRPr lang="en-US" b="1" dirty="0">
              <a:latin typeface="Klavika Bold" panose="020B0806040000020004" pitchFamily="34" charset="0"/>
            </a:endParaRP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01C9C14F-F7CA-44A9-BE08-08F749723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398" y="5209204"/>
            <a:ext cx="963099" cy="126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3ABCC46-C065-4698-822F-0BE2D2D747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958" y="718533"/>
            <a:ext cx="1145367" cy="121436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C13B0E4-5085-4CA4-93CC-F8EB29CDE5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8655" y="4397475"/>
            <a:ext cx="1995651" cy="62958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1B6FAE6-FF5C-4CFE-BF2B-F1B8BAE50231}"/>
              </a:ext>
            </a:extLst>
          </p:cNvPr>
          <p:cNvSpPr txBox="1"/>
          <p:nvPr/>
        </p:nvSpPr>
        <p:spPr>
          <a:xfrm>
            <a:off x="154761" y="5582520"/>
            <a:ext cx="35502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Emil M. Constantinescu</a:t>
            </a:r>
          </a:p>
          <a:p>
            <a:r>
              <a:rPr lang="en-US" sz="1400" dirty="0">
                <a:solidFill>
                  <a:srgbClr val="7030A0"/>
                </a:solidFill>
              </a:rPr>
              <a:t>Computational Mathematician / / R&amp;D Leader</a:t>
            </a:r>
          </a:p>
        </p:txBody>
      </p:sp>
      <p:pic>
        <p:nvPicPr>
          <p:cNvPr id="1026" name="Picture 2" descr="https://www.anl.gov/sites/www/files/styles/profile_teaser_square_350px/public/Emil-Constantinescu2-pic-500x500.jpg?h=2a479378&amp;itok=Bm6koqZY">
            <a:extLst>
              <a:ext uri="{FF2B5EF4-FFF2-40B4-BE49-F238E27FC236}">
                <a16:creationId xmlns:a16="http://schemas.microsoft.com/office/drawing/2014/main" id="{E5085425-875B-49A7-AA7E-F719D42CA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95" y="4384820"/>
            <a:ext cx="1168459" cy="116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Graduation - WUR">
            <a:extLst>
              <a:ext uri="{FF2B5EF4-FFF2-40B4-BE49-F238E27FC236}">
                <a16:creationId xmlns:a16="http://schemas.microsoft.com/office/drawing/2014/main" id="{EE204253-5A68-45E6-B563-FE737778A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361" y="2522167"/>
            <a:ext cx="942680" cy="122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Graduation - WUR">
            <a:extLst>
              <a:ext uri="{FF2B5EF4-FFF2-40B4-BE49-F238E27FC236}">
                <a16:creationId xmlns:a16="http://schemas.microsoft.com/office/drawing/2014/main" id="{EC38A0AC-D312-41BC-B57B-E5EE122E0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821" y="3853661"/>
            <a:ext cx="942498" cy="125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1F79B9-6FC0-44C1-B69E-D51EC78B6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47F3-F4BF-2C46-AC54-645A1178D8F6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6087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1ECC6-DB7E-DD44-BFD3-35C7C8AE3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CAPPLab: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155A5-5412-1041-8902-FAC211CC0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6650" y="2092719"/>
            <a:ext cx="4166807" cy="48013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Laptops / Microcontrollers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1F8510-162E-4263-9DEF-05C2AAFB3501}"/>
              </a:ext>
            </a:extLst>
          </p:cNvPr>
          <p:cNvSpPr txBox="1">
            <a:spLocks/>
          </p:cNvSpPr>
          <p:nvPr/>
        </p:nvSpPr>
        <p:spPr>
          <a:xfrm>
            <a:off x="82592" y="1541188"/>
            <a:ext cx="3814595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Servers / Workstations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13CFA3-3993-4B85-8A3E-906CA2347519}"/>
              </a:ext>
            </a:extLst>
          </p:cNvPr>
          <p:cNvSpPr txBox="1">
            <a:spLocks/>
          </p:cNvSpPr>
          <p:nvPr/>
        </p:nvSpPr>
        <p:spPr>
          <a:xfrm>
            <a:off x="210511" y="2112398"/>
            <a:ext cx="3720487" cy="778106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sz="1400" dirty="0">
                <a:latin typeface="Klavika Bold" panose="020B0806040000020004" pitchFamily="34" charset="0"/>
              </a:rPr>
              <a:t>Server/Workstation: CPU (Intel C610, 16-core, 2.3 GHz, 64GB DDR3, 135 Watt) and GPU (NVIDIA Tesla K40, 2880-core, 12GB GDDR5, 235 Watt).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116403" y="1959955"/>
            <a:ext cx="38145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Picture 2" descr="CAPPL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031" y="261159"/>
            <a:ext cx="1989348" cy="43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37" y="3038594"/>
            <a:ext cx="3543145" cy="3401184"/>
          </a:xfrm>
          <a:prstGeom prst="rect">
            <a:avLst/>
          </a:prstGeom>
        </p:spPr>
      </p:pic>
      <p:pic>
        <p:nvPicPr>
          <p:cNvPr id="1028" name="Picture 4" descr="Dell Precision M4500 review | TechRad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5645" y="2595769"/>
            <a:ext cx="1848934" cy="161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Refurbished Dell Precision T5500 Workstation X5560 2.80GHz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771" y="3377653"/>
            <a:ext cx="1278719" cy="127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ell Precision T5500 Workstation 6x 2.66GHz 24GB 1004879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702" y="3350357"/>
            <a:ext cx="1278718" cy="127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furbished Lenovo Black 12.5&quot; ThinkPad X220 WA5-1014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024" y="2595769"/>
            <a:ext cx="1610991" cy="161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SUS Google Nexus 7 | Buytec.co.uk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326" y="4527176"/>
            <a:ext cx="1914737" cy="19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4" descr="MCF51EM系列开发工具_NXP 半导体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500" y="4279628"/>
            <a:ext cx="2833175" cy="241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0A13CFA3-3993-4B85-8A3E-906CA2347519}"/>
              </a:ext>
            </a:extLst>
          </p:cNvPr>
          <p:cNvSpPr txBox="1">
            <a:spLocks/>
          </p:cNvSpPr>
          <p:nvPr/>
        </p:nvSpPr>
        <p:spPr>
          <a:xfrm>
            <a:off x="4197939" y="2387630"/>
            <a:ext cx="3652503" cy="778106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sz="1400" dirty="0">
                <a:latin typeface="Klavika Bold" panose="020B0806040000020004" pitchFamily="34" charset="0"/>
              </a:rPr>
              <a:t>Desktop Computer: CPU (Intel Xeon E5506, 8-core, 2.13 GHz, 8GB DDR3, 80 Watt) and GPU (NVIDIA Tesla C2075, 448-core, 6GB GDDR5, 255 Watt).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AE1F8510-162E-4263-9DEF-05C2AAFB3501}"/>
              </a:ext>
            </a:extLst>
          </p:cNvPr>
          <p:cNvSpPr txBox="1">
            <a:spLocks/>
          </p:cNvSpPr>
          <p:nvPr/>
        </p:nvSpPr>
        <p:spPr>
          <a:xfrm>
            <a:off x="4124610" y="1816420"/>
            <a:ext cx="3814595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Desktop Computers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4172068" y="2235187"/>
            <a:ext cx="367837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8040658" y="2521424"/>
            <a:ext cx="4021835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Picture 6" descr="Dell Precision T5500 Workstation 6x 2.66GHz 24GB 1004879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789" y="3352630"/>
            <a:ext cx="1278718" cy="127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Refurbished Dell Precision T5500 Workstation X5560 2.80GHz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72" y="4703764"/>
            <a:ext cx="1278719" cy="127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" descr="Dell Precision T5500 Workstation 6x 2.66GHz 24GB 1004879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03" y="4703764"/>
            <a:ext cx="1278718" cy="127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6" name="Straight Connector 65"/>
          <p:cNvCxnSpPr/>
          <p:nvPr/>
        </p:nvCxnSpPr>
        <p:spPr>
          <a:xfrm>
            <a:off x="4174340" y="4625824"/>
            <a:ext cx="367837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945" y="4788254"/>
            <a:ext cx="3576343" cy="189445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C2B316E-DCF2-4B75-842E-D11E4479474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51594" y="718534"/>
            <a:ext cx="1127626" cy="121436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80BD7D8-F227-4B6F-9DF6-6C882473AC0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958" y="718533"/>
            <a:ext cx="1145367" cy="121436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A9225-9DD4-4849-B7DC-F7B859969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47F3-F4BF-2C46-AC54-645A1178D8F6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360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1ECC6-DB7E-DD44-BFD3-35C7C8AE3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97" y="0"/>
            <a:ext cx="9771377" cy="1186249"/>
          </a:xfrm>
        </p:spPr>
        <p:txBody>
          <a:bodyPr/>
          <a:lstStyle/>
          <a:p>
            <a:r>
              <a:rPr lang="en-US" dirty="0"/>
              <a:t>Education/Research: MS Thesis/PhD Dissertation</a:t>
            </a:r>
          </a:p>
        </p:txBody>
      </p:sp>
      <p:pic>
        <p:nvPicPr>
          <p:cNvPr id="58" name="Picture 2" descr="CAPPL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031" y="261159"/>
            <a:ext cx="1989348" cy="43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Content Placeholder 2"/>
          <p:cNvSpPr>
            <a:spLocks noGrp="1"/>
          </p:cNvSpPr>
          <p:nvPr>
            <p:ph idx="1"/>
          </p:nvPr>
        </p:nvSpPr>
        <p:spPr>
          <a:xfrm>
            <a:off x="144379" y="1504949"/>
            <a:ext cx="11888000" cy="1086853"/>
          </a:xfrm>
        </p:spPr>
        <p:txBody>
          <a:bodyPr/>
          <a:lstStyle/>
          <a:p>
            <a:pPr marL="346075" lvl="1" indent="-346075">
              <a:buFont typeface="Wingdings" panose="05000000000000000000" pitchFamily="2" charset="2"/>
              <a:buChar char="q"/>
            </a:pP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WSE Graduate School</a:t>
            </a:r>
            <a:endParaRPr lang="en-US" altLang="en-US" b="1" dirty="0"/>
          </a:p>
          <a:p>
            <a:pPr marL="690563" lvl="2" indent="-354013">
              <a:buFont typeface="Wingdings" panose="05000000000000000000" pitchFamily="2" charset="2"/>
              <a:buChar char="Ø"/>
            </a:pPr>
            <a:r>
              <a:rPr lang="en-US" altLang="en-US" sz="1800" dirty="0"/>
              <a:t>PhD: https://www.wichita.edu/academics/majors/electrical_engineering_and_computer_science_phd_129.php</a:t>
            </a:r>
          </a:p>
          <a:p>
            <a:pPr marL="690563" lvl="2" indent="-354013">
              <a:buFont typeface="Wingdings" panose="05000000000000000000" pitchFamily="2" charset="2"/>
              <a:buChar char="Ø"/>
            </a:pPr>
            <a:r>
              <a:rPr lang="en-US" altLang="en-US" sz="1800" dirty="0"/>
              <a:t>MS: https://www.wichita.edu/academics/majors/electrical_and_computer_engineering_ms_128.php</a:t>
            </a:r>
          </a:p>
        </p:txBody>
      </p:sp>
      <p:sp>
        <p:nvSpPr>
          <p:cNvPr id="45" name="Content Placeholder 2"/>
          <p:cNvSpPr txBox="1">
            <a:spLocks/>
          </p:cNvSpPr>
          <p:nvPr/>
        </p:nvSpPr>
        <p:spPr>
          <a:xfrm>
            <a:off x="152401" y="2803357"/>
            <a:ext cx="11888000" cy="1106970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6075" lvl="1" indent="-346075">
              <a:buFont typeface="Wingdings" panose="05000000000000000000" pitchFamily="2" charset="2"/>
              <a:buChar char="q"/>
            </a:pP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WSE </a:t>
            </a:r>
            <a:r>
              <a:rPr lang="en-US" alt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CoE</a:t>
            </a: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Electrical and Computer Engineering Department</a:t>
            </a:r>
            <a:endParaRPr lang="en-US" altLang="en-US" b="1" dirty="0"/>
          </a:p>
          <a:p>
            <a:pPr marL="690563" lvl="2" indent="-354013">
              <a:buFont typeface="Wingdings" panose="05000000000000000000" pitchFamily="2" charset="2"/>
              <a:buChar char="Ø"/>
            </a:pPr>
            <a:r>
              <a:rPr lang="en-US" altLang="en-US" dirty="0"/>
              <a:t>PhD: https://www.wichita.edu/academics/engineering/ECE/grad/PhD/index.php</a:t>
            </a:r>
          </a:p>
          <a:p>
            <a:pPr marL="690563" lvl="2" indent="-354013">
              <a:buFont typeface="Wingdings" panose="05000000000000000000" pitchFamily="2" charset="2"/>
              <a:buChar char="Ø"/>
            </a:pPr>
            <a:r>
              <a:rPr lang="en-US" altLang="en-US" dirty="0"/>
              <a:t>MS: https://www.wichita.edu/academics/engineering/ECE/grad/MS/MS-ECE.php</a:t>
            </a:r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144381" y="4112797"/>
            <a:ext cx="11888000" cy="1789208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6075" lvl="1" indent="-346075">
              <a:buFont typeface="Wingdings" panose="05000000000000000000" pitchFamily="2" charset="2"/>
              <a:buChar char="q"/>
            </a:pP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WSE </a:t>
            </a:r>
            <a:r>
              <a:rPr lang="en-US" altLang="en-US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CoE</a:t>
            </a: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School of Computing</a:t>
            </a:r>
            <a:endParaRPr lang="en-US" altLang="en-US" b="1" dirty="0"/>
          </a:p>
          <a:p>
            <a:pPr marL="690563" lvl="2" indent="-354013">
              <a:buFont typeface="Wingdings" panose="05000000000000000000" pitchFamily="2" charset="2"/>
              <a:buChar char="Ø"/>
            </a:pPr>
            <a:r>
              <a:rPr lang="en-US" altLang="en-US" dirty="0"/>
              <a:t>PhD: https://www.wichita.edu/academics/engineering/SoC/grad/PhD/index.php</a:t>
            </a:r>
          </a:p>
          <a:p>
            <a:pPr marL="690563" lvl="2" indent="-354013">
              <a:buFont typeface="Wingdings" panose="05000000000000000000" pitchFamily="2" charset="2"/>
              <a:buChar char="Ø"/>
            </a:pPr>
            <a:r>
              <a:rPr lang="en-US" altLang="en-US" dirty="0"/>
              <a:t>MS CS: https://www.wichita.edu/academics/engineering/SoC/grad/MS/MS-CS.php</a:t>
            </a:r>
          </a:p>
          <a:p>
            <a:pPr marL="690563" lvl="2" indent="-354013">
              <a:buFont typeface="Wingdings" panose="05000000000000000000" pitchFamily="2" charset="2"/>
              <a:buChar char="Ø"/>
            </a:pPr>
            <a:r>
              <a:rPr lang="en-US" altLang="en-US" dirty="0"/>
              <a:t>MS CP: https://www.wichita.edu/academics/engineering/SoC/grad/MS/MS-CP.php</a:t>
            </a:r>
          </a:p>
          <a:p>
            <a:pPr marL="690563" lvl="2" indent="-354013">
              <a:buFont typeface="Wingdings" panose="05000000000000000000" pitchFamily="2" charset="2"/>
              <a:buChar char="Ø"/>
            </a:pPr>
            <a:r>
              <a:rPr lang="en-US" altLang="en-US" dirty="0"/>
              <a:t>MS DS: https://www.wichita.edu/academics/engineering/SoC/grad/MS/MS-DS.php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14A9E2-012E-492A-8180-99DB53E7A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1594" y="718534"/>
            <a:ext cx="1127626" cy="12143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A2004B-C0C9-4E5A-B753-F15EBB130E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958" y="718533"/>
            <a:ext cx="1145367" cy="121436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D9AB02-B373-4647-916E-0CE602925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47F3-F4BF-2C46-AC54-645A1178D8F6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248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1ECC6-DB7E-DD44-BFD3-35C7C8AE3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97" y="0"/>
            <a:ext cx="9771377" cy="1186249"/>
          </a:xfrm>
        </p:spPr>
        <p:txBody>
          <a:bodyPr/>
          <a:lstStyle/>
          <a:p>
            <a:r>
              <a:rPr lang="en-US" dirty="0"/>
              <a:t>Education/Research: MS Thesis/MS Project</a:t>
            </a:r>
          </a:p>
        </p:txBody>
      </p:sp>
      <p:pic>
        <p:nvPicPr>
          <p:cNvPr id="58" name="Picture 2" descr="CAPPL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031" y="261159"/>
            <a:ext cx="1989348" cy="43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Content Placeholder 2"/>
          <p:cNvSpPr>
            <a:spLocks noGrp="1"/>
          </p:cNvSpPr>
          <p:nvPr>
            <p:ph idx="1"/>
          </p:nvPr>
        </p:nvSpPr>
        <p:spPr>
          <a:xfrm>
            <a:off x="144379" y="1504949"/>
            <a:ext cx="11888000" cy="821250"/>
          </a:xfrm>
        </p:spPr>
        <p:txBody>
          <a:bodyPr/>
          <a:lstStyle/>
          <a:p>
            <a:pPr marL="346075" lvl="1" indent="-346075">
              <a:buFont typeface="Wingdings" panose="05000000000000000000" pitchFamily="2" charset="2"/>
              <a:buChar char="q"/>
            </a:pP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MS Thesis and MS Project will conduct research activities.</a:t>
            </a:r>
          </a:p>
          <a:p>
            <a:pPr marL="0" lvl="1" indent="0">
              <a:buNone/>
            </a:pP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</a:t>
            </a:r>
            <a:endParaRPr lang="en-US" alt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14A9E2-012E-492A-8180-99DB53E7A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1594" y="718534"/>
            <a:ext cx="1127626" cy="12143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A2004B-C0C9-4E5A-B753-F15EBB130E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958" y="718533"/>
            <a:ext cx="1145367" cy="121436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D9AB02-B373-4647-916E-0CE602925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47F3-F4BF-2C46-AC54-645A1178D8F6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489E519-A405-49B1-9ACE-F59FE0BDCB20}"/>
              </a:ext>
            </a:extLst>
          </p:cNvPr>
          <p:cNvSpPr txBox="1">
            <a:spLocks/>
          </p:cNvSpPr>
          <p:nvPr/>
        </p:nvSpPr>
        <p:spPr>
          <a:xfrm>
            <a:off x="144381" y="4253165"/>
            <a:ext cx="11888000" cy="1789208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 Project</a:t>
            </a:r>
            <a:endParaRPr lang="en-US" altLang="en-US" b="1" dirty="0">
              <a:solidFill>
                <a:srgbClr val="C00000"/>
              </a:solidFill>
            </a:endParaRPr>
          </a:p>
          <a:p>
            <a:pPr marL="690563" lvl="2" indent="-354013">
              <a:buFont typeface="Wingdings" panose="05000000000000000000" pitchFamily="2" charset="2"/>
              <a:buChar char="Ø"/>
            </a:pPr>
            <a:r>
              <a:rPr lang="en-US" altLang="en-US" dirty="0"/>
              <a:t>Students typically spend one semester doing research work instead of classwork</a:t>
            </a:r>
          </a:p>
          <a:p>
            <a:pPr marL="690563" lvl="2" indent="-354013">
              <a:buFont typeface="Wingdings" panose="05000000000000000000" pitchFamily="2" charset="2"/>
              <a:buChar char="Ø"/>
            </a:pPr>
            <a:r>
              <a:rPr lang="en-US" altLang="en-US" dirty="0"/>
              <a:t>Students are more concerned with classroom environment (engage less in an intense research)</a:t>
            </a:r>
          </a:p>
          <a:p>
            <a:pPr marL="690563" lvl="2" indent="-354013">
              <a:buFont typeface="Wingdings" panose="05000000000000000000" pitchFamily="2" charset="2"/>
              <a:buChar char="Ø"/>
            </a:pPr>
            <a:r>
              <a:rPr lang="en-US" altLang="en-US" dirty="0"/>
              <a:t>Students are not necessarily mandated to write and publish a thesis</a:t>
            </a:r>
          </a:p>
          <a:p>
            <a:pPr marL="690563" lvl="2" indent="-354013">
              <a:buFont typeface="Wingdings" panose="05000000000000000000" pitchFamily="2" charset="2"/>
              <a:buChar char="Ø"/>
            </a:pPr>
            <a:r>
              <a:rPr lang="en-US" altLang="en-US" dirty="0"/>
              <a:t>Prepares students for workplaces (no or less research work)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58474D-93D6-4B5D-8D89-8E4116E15E24}"/>
              </a:ext>
            </a:extLst>
          </p:cNvPr>
          <p:cNvSpPr txBox="1"/>
          <p:nvPr/>
        </p:nvSpPr>
        <p:spPr>
          <a:xfrm>
            <a:off x="16049" y="6208293"/>
            <a:ext cx="8103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"What is the difference between MS thesis and MS project?" </a:t>
            </a:r>
          </a:p>
          <a:p>
            <a:r>
              <a:rPr lang="en-US" dirty="0"/>
              <a:t>https://www.quora.com/What-is-the-difference-between-MS-thesis-and-MS-project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06FC719-3C62-4123-9871-706D43D64F8E}"/>
              </a:ext>
            </a:extLst>
          </p:cNvPr>
          <p:cNvSpPr txBox="1">
            <a:spLocks/>
          </p:cNvSpPr>
          <p:nvPr/>
        </p:nvSpPr>
        <p:spPr>
          <a:xfrm>
            <a:off x="136361" y="2352181"/>
            <a:ext cx="11888000" cy="1789208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alt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 Thesis</a:t>
            </a:r>
            <a:endParaRPr lang="en-US" altLang="en-US" b="1" dirty="0">
              <a:solidFill>
                <a:srgbClr val="C00000"/>
              </a:solidFill>
            </a:endParaRPr>
          </a:p>
          <a:p>
            <a:pPr marL="690563" lvl="2" indent="-354013">
              <a:buFont typeface="Wingdings" panose="05000000000000000000" pitchFamily="2" charset="2"/>
              <a:buChar char="Ø"/>
            </a:pPr>
            <a:r>
              <a:rPr lang="en-US" altLang="en-US" dirty="0"/>
              <a:t>Students spend several semesters doing research work instead of classwork</a:t>
            </a:r>
          </a:p>
          <a:p>
            <a:pPr marL="690563" lvl="2" indent="-354013">
              <a:buFont typeface="Wingdings" panose="05000000000000000000" pitchFamily="2" charset="2"/>
              <a:buChar char="Ø"/>
            </a:pPr>
            <a:r>
              <a:rPr lang="en-US" altLang="en-US" dirty="0"/>
              <a:t>Students engage more in an intense research (less concerned with classroom environment)</a:t>
            </a:r>
          </a:p>
          <a:p>
            <a:pPr marL="690563" lvl="2" indent="-354013">
              <a:buFont typeface="Wingdings" panose="05000000000000000000" pitchFamily="2" charset="2"/>
              <a:buChar char="Ø"/>
            </a:pPr>
            <a:r>
              <a:rPr lang="en-US" altLang="en-US" dirty="0"/>
              <a:t>Students are mandated to write and publish a thesis</a:t>
            </a:r>
          </a:p>
          <a:p>
            <a:pPr marL="690563" lvl="2" indent="-354013">
              <a:buFont typeface="Wingdings" panose="05000000000000000000" pitchFamily="2" charset="2"/>
              <a:buChar char="Ø"/>
            </a:pPr>
            <a:r>
              <a:rPr lang="en-US" altLang="en-US" dirty="0"/>
              <a:t>Prepares students for PhD study and/or work as a researcher in a research facility</a:t>
            </a:r>
          </a:p>
        </p:txBody>
      </p:sp>
    </p:spTree>
    <p:extLst>
      <p:ext uri="{BB962C8B-B14F-4D97-AF65-F5344CB8AC3E}">
        <p14:creationId xmlns:p14="http://schemas.microsoft.com/office/powerpoint/2010/main" val="40506403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1ECC6-DB7E-DD44-BFD3-35C7C8AE3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97" y="0"/>
            <a:ext cx="9771377" cy="1186249"/>
          </a:xfrm>
        </p:spPr>
        <p:txBody>
          <a:bodyPr/>
          <a:lstStyle/>
          <a:p>
            <a:r>
              <a:rPr lang="en-US" dirty="0"/>
              <a:t>MS Project / MS Thesis / PhD Dissertation</a:t>
            </a:r>
          </a:p>
        </p:txBody>
      </p:sp>
      <p:pic>
        <p:nvPicPr>
          <p:cNvPr id="58" name="Picture 2" descr="CAPPL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031" y="261159"/>
            <a:ext cx="1989348" cy="43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Content Placeholder 2"/>
          <p:cNvSpPr txBox="1">
            <a:spLocks/>
          </p:cNvSpPr>
          <p:nvPr/>
        </p:nvSpPr>
        <p:spPr>
          <a:xfrm>
            <a:off x="136358" y="1439783"/>
            <a:ext cx="11558337" cy="517064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measure research work?</a:t>
            </a:r>
          </a:p>
          <a:p>
            <a:pPr marL="346075" lvl="1" indent="-3460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 Project</a:t>
            </a:r>
            <a:endParaRPr lang="en-US" altLang="en-US" b="1" dirty="0">
              <a:solidFill>
                <a:srgbClr val="C00000"/>
              </a:solidFill>
            </a:endParaRPr>
          </a:p>
          <a:p>
            <a:pPr marL="690563" lvl="2" indent="-3540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/>
              <a:t>At least one IEEE/ACM conference paper</a:t>
            </a:r>
          </a:p>
          <a:p>
            <a:pPr marL="690563" lvl="2" indent="-3540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1400" dirty="0">
                <a:solidFill>
                  <a:srgbClr val="7030A0"/>
                </a:solidFill>
              </a:rPr>
              <a:t>Venkatesh Mabbu, “A Semantic Knowledge Engine Using Automated Knowledge Extraction from World Wide Web,” (CS, 2015), </a:t>
            </a:r>
          </a:p>
          <a:p>
            <a:pPr marL="682625" lvl="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1400" dirty="0">
                <a:solidFill>
                  <a:srgbClr val="7030A0"/>
                </a:solidFill>
              </a:rPr>
              <a:t>Project Report: https://www.wichita.edu/academics/engineering/CAPPLab/PDF/MSP_Venkatesh2015.pdf; </a:t>
            </a:r>
          </a:p>
          <a:p>
            <a:pPr marL="682625" lvl="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1400" dirty="0">
                <a:solidFill>
                  <a:srgbClr val="7030A0"/>
                </a:solidFill>
              </a:rPr>
              <a:t>Presentation slides: https://www.wichita.edu/academics/engineering/CAPPLab/PPT/MSP_Venkatesh2015.pptx</a:t>
            </a:r>
          </a:p>
          <a:p>
            <a:pPr marL="346075" lvl="1" indent="-3460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 Thesis</a:t>
            </a:r>
            <a:endParaRPr lang="en-US" altLang="en-US" b="1" dirty="0">
              <a:solidFill>
                <a:srgbClr val="C00000"/>
              </a:solidFill>
            </a:endParaRPr>
          </a:p>
          <a:p>
            <a:pPr marL="690563" lvl="2" indent="-3540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/>
              <a:t>At least one IEEE/ACM or similar journal article</a:t>
            </a:r>
          </a:p>
          <a:p>
            <a:pPr marL="690563" lvl="2" indent="-3540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/>
              <a:t>Two or more IEEE/ACM or similar conference papers</a:t>
            </a:r>
          </a:p>
          <a:p>
            <a:pPr marL="690563" lvl="2" indent="-3540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1400" dirty="0">
                <a:solidFill>
                  <a:srgbClr val="7030A0"/>
                </a:solidFill>
              </a:rPr>
              <a:t>Sri </a:t>
            </a:r>
            <a:r>
              <a:rPr lang="en-US" altLang="en-US" sz="1400" dirty="0" err="1">
                <a:solidFill>
                  <a:srgbClr val="7030A0"/>
                </a:solidFill>
              </a:rPr>
              <a:t>Ramya</a:t>
            </a:r>
            <a:r>
              <a:rPr lang="en-US" altLang="en-US" sz="1400" dirty="0">
                <a:solidFill>
                  <a:srgbClr val="7030A0"/>
                </a:solidFill>
              </a:rPr>
              <a:t> </a:t>
            </a:r>
            <a:r>
              <a:rPr lang="en-US" altLang="en-US" sz="1400" dirty="0" err="1">
                <a:solidFill>
                  <a:srgbClr val="7030A0"/>
                </a:solidFill>
              </a:rPr>
              <a:t>Chaturvedula</a:t>
            </a:r>
            <a:r>
              <a:rPr lang="en-US" altLang="en-US" sz="1400" dirty="0">
                <a:solidFill>
                  <a:srgbClr val="7030A0"/>
                </a:solidFill>
              </a:rPr>
              <a:t>, “Designing Multi-Core Architecture Using Folded Torus Concept to Minimize the Number of Switches,” (CS, 2011),</a:t>
            </a:r>
          </a:p>
          <a:p>
            <a:pPr marL="682625" lvl="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1400" dirty="0">
                <a:solidFill>
                  <a:srgbClr val="7030A0"/>
                </a:solidFill>
              </a:rPr>
              <a:t>Manuscript: https://www.wichita.edu/academics/engineering/CAPPLab/PDF/MST_SriR2011.pdf</a:t>
            </a:r>
          </a:p>
          <a:p>
            <a:pPr marL="690563" lvl="2" indent="-3540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1400" dirty="0" err="1">
                <a:solidFill>
                  <a:srgbClr val="7030A0"/>
                </a:solidFill>
              </a:rPr>
              <a:t>Chok</a:t>
            </a:r>
            <a:r>
              <a:rPr lang="en-US" altLang="en-US" sz="1400" dirty="0">
                <a:solidFill>
                  <a:srgbClr val="7030A0"/>
                </a:solidFill>
              </a:rPr>
              <a:t> M. Yip, “CUDA Accelerated Large Scale Vehicular Area Network Simulator,” (CN, 2014), </a:t>
            </a:r>
          </a:p>
          <a:p>
            <a:pPr marL="682625" lvl="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1400" dirty="0">
                <a:solidFill>
                  <a:srgbClr val="7030A0"/>
                </a:solidFill>
              </a:rPr>
              <a:t>Presentation slides: https://www.wichita.edu/academics/engineering/CAPPLab/PPT/MST_Chok2014.pptx</a:t>
            </a:r>
          </a:p>
          <a:p>
            <a:pPr marL="346075" lvl="1" indent="-3460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PhD Dissertation</a:t>
            </a:r>
            <a:endParaRPr lang="en-US" altLang="en-US" b="1" dirty="0">
              <a:solidFill>
                <a:srgbClr val="C00000"/>
              </a:solidFill>
            </a:endParaRPr>
          </a:p>
          <a:p>
            <a:pPr marL="690563" lvl="2" indent="-3540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/>
              <a:t>At least three IEEE/ACM or similar journal articles</a:t>
            </a:r>
          </a:p>
          <a:p>
            <a:pPr marL="690563" lvl="2" indent="-3540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/>
              <a:t>Six or more IEEE/ACM or similar conference papers</a:t>
            </a:r>
          </a:p>
          <a:p>
            <a:pPr marL="690563" lvl="2" indent="-3540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1400" dirty="0">
                <a:solidFill>
                  <a:srgbClr val="7030A0"/>
                </a:solidFill>
              </a:rPr>
              <a:t>Kishore K. Chidella, “Directory-based wired-wireless network-on-chip architectures to improve performance,” (EECS, 2018), </a:t>
            </a:r>
          </a:p>
          <a:p>
            <a:pPr marL="682625" lvl="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1400" dirty="0">
                <a:solidFill>
                  <a:srgbClr val="7030A0"/>
                </a:solidFill>
              </a:rPr>
              <a:t>Manuscript: https://www.wichita.edu/academics/engineering/CAPPLab/PDF/PhD_Kishore2018.pdf; </a:t>
            </a:r>
          </a:p>
          <a:p>
            <a:pPr marL="682625" lvl="2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1400" dirty="0">
                <a:solidFill>
                  <a:srgbClr val="7030A0"/>
                </a:solidFill>
              </a:rPr>
              <a:t>Presentation slides: https://www.wichita.edu/academics/engineering/CAPPLab/PPT/PhD_Kishore2018.pptx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112090-EC4F-4DAF-A202-9627B9FE9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1594" y="718534"/>
            <a:ext cx="1127626" cy="1214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14778E-40BB-4B0C-B05B-F11CE93DF5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958" y="718533"/>
            <a:ext cx="1145367" cy="121436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96CBF5-4479-4882-9E4E-BF4F65679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47F3-F4BF-2C46-AC54-645A1178D8F6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989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1ECC6-DB7E-DD44-BFD3-35C7C8AE3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697" y="0"/>
            <a:ext cx="9771377" cy="1186249"/>
          </a:xfrm>
        </p:spPr>
        <p:txBody>
          <a:bodyPr/>
          <a:lstStyle/>
          <a:p>
            <a:r>
              <a:rPr lang="en-US" dirty="0"/>
              <a:t>MS Project / MS Thesis / PhD Dissertation</a:t>
            </a:r>
          </a:p>
        </p:txBody>
      </p:sp>
      <p:pic>
        <p:nvPicPr>
          <p:cNvPr id="58" name="Picture 2" descr="CAPPL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031" y="261159"/>
            <a:ext cx="1989348" cy="43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Content Placeholder 2"/>
          <p:cNvSpPr txBox="1">
            <a:spLocks/>
          </p:cNvSpPr>
          <p:nvPr/>
        </p:nvSpPr>
        <p:spPr>
          <a:xfrm>
            <a:off x="136358" y="1439783"/>
            <a:ext cx="11558337" cy="4924425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 your work?</a:t>
            </a:r>
          </a:p>
          <a:p>
            <a:pPr marL="346075" lvl="1" indent="-3460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 Opportunity</a:t>
            </a:r>
            <a:endParaRPr lang="en-US" altLang="en-US" b="1" dirty="0">
              <a:solidFill>
                <a:srgbClr val="C00000"/>
              </a:solidFill>
            </a:endParaRPr>
          </a:p>
          <a:p>
            <a:pPr marL="690563" lvl="2" indent="-3540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rgbClr val="7030A0"/>
                </a:solidFill>
              </a:rPr>
              <a:t>Engineering Research Symposium with poster competition</a:t>
            </a:r>
          </a:p>
          <a:p>
            <a:pPr marL="1027113" lvl="3" indent="-3540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1600" dirty="0"/>
              <a:t>https://www.wichita.edu/academics/engineering/events/research-symposium.php</a:t>
            </a:r>
          </a:p>
          <a:p>
            <a:pPr marL="690563" lvl="2" indent="-3540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altLang="en-US" sz="1800" dirty="0"/>
          </a:p>
          <a:p>
            <a:pPr marL="346075" lvl="1" indent="-3460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 Opportunity</a:t>
            </a:r>
            <a:endParaRPr lang="en-US" altLang="en-US" b="1" dirty="0">
              <a:solidFill>
                <a:srgbClr val="C00000"/>
              </a:solidFill>
            </a:endParaRPr>
          </a:p>
          <a:p>
            <a:pPr marL="690563" lvl="2" indent="-3540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rgbClr val="7030A0"/>
                </a:solidFill>
              </a:rPr>
              <a:t>Graduate Research and Scholarly Projects (GRASP) Symposium</a:t>
            </a:r>
          </a:p>
          <a:p>
            <a:pPr marL="1027113" lvl="3" indent="-3540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1600" dirty="0"/>
              <a:t>https://www.wichita.edu/academics/graduate_school/grasp/index.php</a:t>
            </a:r>
          </a:p>
          <a:p>
            <a:pPr marL="1027113" lvl="3" indent="-3540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1600" dirty="0"/>
              <a:t>Prepare/Submit (1) Abstracts: Template, Deadlines; (2) Poster</a:t>
            </a:r>
          </a:p>
          <a:p>
            <a:pPr marL="690563" lvl="2" indent="-3540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rgbClr val="7030A0"/>
                </a:solidFill>
              </a:rPr>
              <a:t>Kansas Undergraduate Research Day at the Capitol</a:t>
            </a:r>
          </a:p>
          <a:p>
            <a:pPr marL="1027113" lvl="3" indent="-3540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1600" dirty="0"/>
              <a:t>https://www.wichita.edu/academics/research/undergradresearch/Day_at_Capitol.php</a:t>
            </a:r>
          </a:p>
          <a:p>
            <a:pPr marL="690563" lvl="2" indent="-3540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en-US" altLang="en-US" sz="1800" dirty="0"/>
          </a:p>
          <a:p>
            <a:pPr marL="346075" lvl="1" indent="-346075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q"/>
            </a:pP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Conference/Journal Articles</a:t>
            </a:r>
            <a:endParaRPr lang="en-US" altLang="en-US" b="1" dirty="0">
              <a:solidFill>
                <a:srgbClr val="C00000"/>
              </a:solidFill>
            </a:endParaRPr>
          </a:p>
          <a:p>
            <a:pPr marL="690563" lvl="2" indent="-3540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/>
              <a:t>IEEE/ACM conferences/journals</a:t>
            </a:r>
          </a:p>
          <a:p>
            <a:pPr marL="690563" lvl="2" indent="-3540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/>
              <a:t>Selected Elsevier/Springer journals</a:t>
            </a:r>
          </a:p>
          <a:p>
            <a:pPr marL="690563" lvl="2" indent="-354013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1800" dirty="0"/>
              <a:t>Others selected venues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112090-EC4F-4DAF-A202-9627B9FE97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1594" y="718534"/>
            <a:ext cx="1127626" cy="12143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14778E-40BB-4B0C-B05B-F11CE93DF5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958" y="718533"/>
            <a:ext cx="1145367" cy="121436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96CBF5-4479-4882-9E4E-BF4F65679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47F3-F4BF-2C46-AC54-645A1178D8F6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0DCDAB-4BB0-4D03-868C-4AAA59D66FC3}"/>
              </a:ext>
            </a:extLst>
          </p:cNvPr>
          <p:cNvSpPr txBox="1"/>
          <p:nvPr/>
        </p:nvSpPr>
        <p:spPr>
          <a:xfrm>
            <a:off x="3015914" y="1900814"/>
            <a:ext cx="4575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FF"/>
                </a:solidFill>
              </a:rPr>
              <a:t>Every enrolled student MUST participate!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289990-065D-4DB5-90F4-5C60015DAA5D}"/>
              </a:ext>
            </a:extLst>
          </p:cNvPr>
          <p:cNvSpPr txBox="1"/>
          <p:nvPr/>
        </p:nvSpPr>
        <p:spPr>
          <a:xfrm>
            <a:off x="3457069" y="3079903"/>
            <a:ext cx="4575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FF"/>
                </a:solidFill>
              </a:rPr>
              <a:t>Every enrolled student MUST participate!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12400A-1391-40A8-8FA0-D0EA8D86ED44}"/>
              </a:ext>
            </a:extLst>
          </p:cNvPr>
          <p:cNvSpPr txBox="1"/>
          <p:nvPr/>
        </p:nvSpPr>
        <p:spPr>
          <a:xfrm>
            <a:off x="4724393" y="5069130"/>
            <a:ext cx="32564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FF"/>
                </a:solidFill>
              </a:rPr>
              <a:t>Every student MUST publish!</a:t>
            </a:r>
          </a:p>
        </p:txBody>
      </p:sp>
    </p:spTree>
    <p:extLst>
      <p:ext uri="{BB962C8B-B14F-4D97-AF65-F5344CB8AC3E}">
        <p14:creationId xmlns:p14="http://schemas.microsoft.com/office/powerpoint/2010/main" val="36068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9623846" y="5811834"/>
            <a:ext cx="24765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■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Edwardian Script ITC" panose="030303020407070D0804" pitchFamily="66" charset="0"/>
              </a:rPr>
              <a:t>Thank you!</a:t>
            </a:r>
          </a:p>
        </p:txBody>
      </p:sp>
      <p:pic>
        <p:nvPicPr>
          <p:cNvPr id="10" name="Picture 2" descr="DRZ">
            <a:extLst>
              <a:ext uri="{FF2B5EF4-FFF2-40B4-BE49-F238E27FC236}">
                <a16:creationId xmlns:a16="http://schemas.microsoft.com/office/drawing/2014/main" id="{68287859-BD8D-4CE4-B201-5277411C0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74" y="2036657"/>
            <a:ext cx="2171665" cy="240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7CB7A77A-0263-4700-8A99-0C4B8AB5A02C}"/>
              </a:ext>
            </a:extLst>
          </p:cNvPr>
          <p:cNvSpPr txBox="1">
            <a:spLocks/>
          </p:cNvSpPr>
          <p:nvPr/>
        </p:nvSpPr>
        <p:spPr>
          <a:xfrm>
            <a:off x="2356641" y="2153738"/>
            <a:ext cx="6749260" cy="2308324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1" kern="1200">
                <a:solidFill>
                  <a:srgbClr val="FED307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bg1"/>
                </a:solidFill>
              </a:rPr>
              <a:t>Contact: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bg1"/>
                </a:solidFill>
              </a:rPr>
              <a:t>Abu Asaduzzaman (Zaman)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bg1"/>
                </a:solidFill>
              </a:rPr>
              <a:t>Abu.Asaduzzaman@wichita.edu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dirty="0">
                <a:solidFill>
                  <a:schemeClr val="bg1"/>
                </a:solidFill>
              </a:rPr>
              <a:t>+1-316-978-5261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D79E85E-9E06-49B9-A864-6215556768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577" y="5676509"/>
            <a:ext cx="7766877" cy="354903"/>
          </a:xfrm>
        </p:spPr>
        <p:txBody>
          <a:bodyPr/>
          <a:lstStyle/>
          <a:p>
            <a:r>
              <a:rPr lang="en-US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Computer Architecture and Parallel Programming Laboratory (CAPPLab)</a:t>
            </a:r>
          </a:p>
        </p:txBody>
      </p:sp>
      <p:pic>
        <p:nvPicPr>
          <p:cNvPr id="8" name="Picture 2" descr="CAPPLab">
            <a:extLst>
              <a:ext uri="{FF2B5EF4-FFF2-40B4-BE49-F238E27FC236}">
                <a16:creationId xmlns:a16="http://schemas.microsoft.com/office/drawing/2014/main" id="{44B81CFC-315F-4B2F-8F2D-192AC47DE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30" y="4962476"/>
            <a:ext cx="3265305" cy="71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946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450676" y="1447800"/>
            <a:ext cx="8915400" cy="1448089"/>
          </a:xfrm>
        </p:spPr>
        <p:txBody>
          <a:bodyPr/>
          <a:lstStyle/>
          <a:p>
            <a:pPr marL="346075" lvl="1" indent="-346075">
              <a:buFont typeface="Wingdings" panose="05000000000000000000" pitchFamily="2" charset="2"/>
              <a:buChar char="q"/>
            </a:pPr>
            <a:r>
              <a:rPr lang="en-US" altLang="en-US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of Engineering, Michigan Tech</a:t>
            </a:r>
            <a:endParaRPr lang="en-US" altLang="en-US" b="1" dirty="0"/>
          </a:p>
          <a:p>
            <a:pPr marL="457200" lvl="2" indent="-285750">
              <a:buFont typeface="Wingdings" panose="05000000000000000000" pitchFamily="2" charset="2"/>
              <a:buChar char="Ø"/>
            </a:pPr>
            <a:r>
              <a:rPr lang="en-US" altLang="en-US" dirty="0"/>
              <a:t>“Engineers Get Top Pay”</a:t>
            </a:r>
          </a:p>
          <a:p>
            <a:pPr marL="457200" lvl="2" indent="-285750">
              <a:buFont typeface="Wingdings" panose="05000000000000000000" pitchFamily="2" charset="2"/>
              <a:buChar char="Ø"/>
            </a:pPr>
            <a:r>
              <a:rPr lang="en-US" altLang="en-US" dirty="0"/>
              <a:t>https://www.mtu.edu/engineering/outreach/welcome/salary/</a:t>
            </a:r>
          </a:p>
          <a:p>
            <a:pPr marL="457200" lvl="2" indent="-285750">
              <a:buFont typeface="Wingdings" panose="05000000000000000000" pitchFamily="2" charset="2"/>
              <a:buChar char="Ø"/>
            </a:pPr>
            <a:endParaRPr lang="en-US" alt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647068-927F-4719-AC34-B48D6B552994}"/>
              </a:ext>
            </a:extLst>
          </p:cNvPr>
          <p:cNvSpPr/>
          <p:nvPr/>
        </p:nvSpPr>
        <p:spPr>
          <a:xfrm>
            <a:off x="8262919" y="1869311"/>
            <a:ext cx="2690494" cy="75565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sz="2000" dirty="0">
                <a:solidFill>
                  <a:srgbClr val="FF0000"/>
                </a:solidFill>
                <a:latin typeface="Arial Narrow" panose="020B0606020202030204" pitchFamily="34" charset="0"/>
              </a:rPr>
              <a:t>Who/What will determine your salary?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F84C73-31BB-49FC-8C04-E7B3175BC13F}"/>
              </a:ext>
            </a:extLst>
          </p:cNvPr>
          <p:cNvSpPr/>
          <p:nvPr/>
        </p:nvSpPr>
        <p:spPr>
          <a:xfrm>
            <a:off x="8439131" y="2674175"/>
            <a:ext cx="2514282" cy="10239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You!</a:t>
            </a:r>
          </a:p>
          <a:p>
            <a:pPr marL="682625" lvl="1" indent="-336550">
              <a:buFont typeface="Wingdings" panose="05000000000000000000" pitchFamily="2" charset="2"/>
              <a:buChar char="ü"/>
              <a:defRPr/>
            </a:pPr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</a:rPr>
              <a:t>Your degree</a:t>
            </a:r>
          </a:p>
          <a:p>
            <a:pPr marL="682625" lvl="1" indent="-336550">
              <a:buFont typeface="Wingdings" panose="05000000000000000000" pitchFamily="2" charset="2"/>
              <a:buChar char="ü"/>
              <a:defRPr/>
            </a:pPr>
            <a:r>
              <a:rPr lang="en-US" dirty="0">
                <a:solidFill>
                  <a:schemeClr val="tx1"/>
                </a:solidFill>
                <a:latin typeface="Arial Narrow" panose="020B0606020202030204" pitchFamily="34" charset="0"/>
              </a:rPr>
              <a:t>Your knowledge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601022-464B-455D-B0B5-656E9155F83A}"/>
              </a:ext>
            </a:extLst>
          </p:cNvPr>
          <p:cNvSpPr/>
          <p:nvPr/>
        </p:nvSpPr>
        <p:spPr>
          <a:xfrm>
            <a:off x="9109373" y="3850511"/>
            <a:ext cx="1844040" cy="41433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latin typeface="Arial Narrow" panose="020B0606020202030204" pitchFamily="34" charset="0"/>
              </a:rPr>
              <a:t>We can help you!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15" y="6600205"/>
            <a:ext cx="20329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U.S. Bureau of Labor Statistics (BLS)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CAPPLab: Right on the money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96B4F14-E5DC-47B6-B2F8-7E0A28D1D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860" y="2558960"/>
            <a:ext cx="6183884" cy="3864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4D5A94-6A96-43A7-AB1E-5F4E8ABA1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860" y="3016160"/>
            <a:ext cx="6140940" cy="6441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C72E78-1301-4CFD-A57A-775447B5E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860" y="3722999"/>
            <a:ext cx="6112310" cy="2075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AC9367-0C57-4B10-B332-AF0BD4890E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5860" y="4006760"/>
            <a:ext cx="6119468" cy="4580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C7262C5-13CC-4A97-8B26-940868C567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5860" y="4526212"/>
            <a:ext cx="6097995" cy="10807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2190773-5082-474C-B5FA-6E960ACA18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5860" y="5702117"/>
            <a:ext cx="8183117" cy="66684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E018C3-E093-4CCC-92C3-FB60F7D11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47F3-F4BF-2C46-AC54-645A1178D8F6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35284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1ECC6-DB7E-DD44-BFD3-35C7C8AE3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CAPPLab: Research in/with Education</a:t>
            </a:r>
          </a:p>
        </p:txBody>
      </p:sp>
      <p:pic>
        <p:nvPicPr>
          <p:cNvPr id="58" name="Picture 2" descr="CAPPLa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031" y="261159"/>
            <a:ext cx="1989348" cy="43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0CFF2DCB-1C20-4A59-BE1D-9E40D4C7F1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344" y="762003"/>
            <a:ext cx="8153400" cy="786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  <a:defRPr/>
            </a:pPr>
            <a:r>
              <a:rPr lang="en-US" sz="2600" b="1" u="sng" dirty="0">
                <a:solidFill>
                  <a:srgbClr val="0000FF"/>
                </a:solidFill>
                <a:latin typeface="+mn-lt"/>
                <a:hlinkClick r:id="rId4"/>
              </a:rPr>
              <a:t>ECE/</a:t>
            </a:r>
            <a:r>
              <a:rPr lang="en-US" sz="2600" b="1" u="sng" dirty="0" err="1">
                <a:solidFill>
                  <a:srgbClr val="0000FF"/>
                </a:solidFill>
                <a:latin typeface="+mn-lt"/>
                <a:hlinkClick r:id="rId4"/>
              </a:rPr>
              <a:t>SoC</a:t>
            </a:r>
            <a:r>
              <a:rPr lang="en-US" sz="2600" b="1" u="sng" dirty="0">
                <a:solidFill>
                  <a:srgbClr val="0000FF"/>
                </a:solidFill>
                <a:latin typeface="+mn-lt"/>
                <a:hlinkClick r:id="rId4"/>
              </a:rPr>
              <a:t> Courses</a:t>
            </a:r>
            <a:r>
              <a:rPr lang="en-US" sz="2600" b="1" u="sng" dirty="0">
                <a:solidFill>
                  <a:srgbClr val="0000FF"/>
                </a:solidFill>
                <a:latin typeface="+mn-lt"/>
              </a:rPr>
              <a:t> and DRZ</a:t>
            </a:r>
            <a:endParaRPr lang="en-US" altLang="en-US" sz="2600" b="1" u="sng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0" name="TextBox 15"/>
          <p:cNvSpPr txBox="1">
            <a:spLocks noChangeArrowheads="1"/>
          </p:cNvSpPr>
          <p:nvPr/>
        </p:nvSpPr>
        <p:spPr bwMode="auto">
          <a:xfrm>
            <a:off x="152409" y="1295403"/>
            <a:ext cx="1916113" cy="1384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Arial" panose="020B0604020202020204" pitchFamily="34" charset="0"/>
              </a:rPr>
              <a:t>ECE 194: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Arial" panose="020B0604020202020204" pitchFamily="34" charset="0"/>
              </a:rPr>
              <a:t>Digital Design</a:t>
            </a:r>
          </a:p>
        </p:txBody>
      </p:sp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2743208" y="4343403"/>
            <a:ext cx="1752600" cy="1384300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Arial" panose="020B0604020202020204" pitchFamily="34" charset="0"/>
              </a:rPr>
              <a:t>ECE 594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latin typeface="Arial" panose="020B0604020202020204" pitchFamily="34" charset="0"/>
              </a:rPr>
              <a:t>MP Sys Design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2438408" y="1308103"/>
            <a:ext cx="1752600" cy="1816100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</a:rPr>
              <a:t>ECE 394: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</a:rPr>
              <a:t>Intro Comp Arch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24BA688-6AE3-44AF-85EC-E1B86CBEE413}"/>
              </a:ext>
            </a:extLst>
          </p:cNvPr>
          <p:cNvCxnSpPr>
            <a:stCxn id="10" idx="3"/>
            <a:endCxn id="13" idx="1"/>
          </p:cNvCxnSpPr>
          <p:nvPr/>
        </p:nvCxnSpPr>
        <p:spPr>
          <a:xfrm>
            <a:off x="2068522" y="1987553"/>
            <a:ext cx="369887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304808" y="2806703"/>
            <a:ext cx="1905000" cy="1384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</a:rPr>
              <a:t>CS 211: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</a:rPr>
              <a:t>Prog in C/C++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21ECE4F-8581-404A-BF42-8CF276F1E2C0}"/>
              </a:ext>
            </a:extLst>
          </p:cNvPr>
          <p:cNvCxnSpPr>
            <a:stCxn id="15" idx="3"/>
            <a:endCxn id="13" idx="1"/>
          </p:cNvCxnSpPr>
          <p:nvPr/>
        </p:nvCxnSpPr>
        <p:spPr>
          <a:xfrm flipV="1">
            <a:off x="2209808" y="2216153"/>
            <a:ext cx="228600" cy="12827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24"/>
          <p:cNvSpPr txBox="1">
            <a:spLocks noChangeArrowheads="1"/>
          </p:cNvSpPr>
          <p:nvPr/>
        </p:nvSpPr>
        <p:spPr bwMode="auto">
          <a:xfrm>
            <a:off x="4939892" y="3143254"/>
            <a:ext cx="1765717" cy="1200329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ECE 794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Parallel Computing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1CBDD4B-ED1B-48BF-B64A-D3490FD0D403}"/>
              </a:ext>
            </a:extLst>
          </p:cNvPr>
          <p:cNvCxnSpPr>
            <a:cxnSpLocks/>
            <a:stCxn id="13" idx="3"/>
            <a:endCxn id="17" idx="1"/>
          </p:cNvCxnSpPr>
          <p:nvPr/>
        </p:nvCxnSpPr>
        <p:spPr>
          <a:xfrm>
            <a:off x="4191009" y="2216154"/>
            <a:ext cx="748883" cy="152726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26">
            <a:extLst>
              <a:ext uri="{FF2B5EF4-FFF2-40B4-BE49-F238E27FC236}">
                <a16:creationId xmlns:a16="http://schemas.microsoft.com/office/drawing/2014/main" id="{3849F9F9-202A-4C56-91B4-FD744247F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8" y="838203"/>
            <a:ext cx="1752600" cy="1816100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dirty="0">
                <a:latin typeface="Arial" panose="020B0604020202020204" pitchFamily="34" charset="0"/>
              </a:rPr>
              <a:t>ECE 875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800" dirty="0">
                <a:latin typeface="Arial" panose="020B0604020202020204" pitchFamily="34" charset="0"/>
              </a:rPr>
              <a:t>Comp Sys Data Analytics</a:t>
            </a:r>
          </a:p>
        </p:txBody>
      </p:sp>
      <p:sp>
        <p:nvSpPr>
          <p:cNvPr id="20" name="TextBox 11"/>
          <p:cNvSpPr txBox="1">
            <a:spLocks noChangeArrowheads="1"/>
          </p:cNvSpPr>
          <p:nvPr/>
        </p:nvSpPr>
        <p:spPr bwMode="auto">
          <a:xfrm>
            <a:off x="304808" y="4343403"/>
            <a:ext cx="1905000" cy="1384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</a:rPr>
              <a:t>ECE 238: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</a:rPr>
              <a:t>Prog in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</a:rPr>
              <a:t>Assembly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E3AE57E-8A25-416B-8DB8-F4DDFF20436C}"/>
              </a:ext>
            </a:extLst>
          </p:cNvPr>
          <p:cNvCxnSpPr>
            <a:stCxn id="20" idx="3"/>
            <a:endCxn id="11" idx="1"/>
          </p:cNvCxnSpPr>
          <p:nvPr/>
        </p:nvCxnSpPr>
        <p:spPr>
          <a:xfrm>
            <a:off x="2209808" y="5035553"/>
            <a:ext cx="533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9"/>
          <p:cNvSpPr txBox="1">
            <a:spLocks noChangeArrowheads="1"/>
          </p:cNvSpPr>
          <p:nvPr/>
        </p:nvSpPr>
        <p:spPr bwMode="auto">
          <a:xfrm>
            <a:off x="4735522" y="2141541"/>
            <a:ext cx="1730375" cy="830262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ECE 694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HPC Sys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9F0C52E-3490-4F7E-9931-9A78799A6166}"/>
              </a:ext>
            </a:extLst>
          </p:cNvPr>
          <p:cNvCxnSpPr>
            <a:stCxn id="13" idx="3"/>
            <a:endCxn id="22" idx="1"/>
          </p:cNvCxnSpPr>
          <p:nvPr/>
        </p:nvCxnSpPr>
        <p:spPr>
          <a:xfrm>
            <a:off x="4191009" y="2216154"/>
            <a:ext cx="544513" cy="341313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2015AF8-E87B-41A6-80B2-246F5DD27F57}"/>
              </a:ext>
            </a:extLst>
          </p:cNvPr>
          <p:cNvCxnSpPr>
            <a:endCxn id="31" idx="0"/>
          </p:cNvCxnSpPr>
          <p:nvPr/>
        </p:nvCxnSpPr>
        <p:spPr>
          <a:xfrm flipH="1">
            <a:off x="2934711" y="3124203"/>
            <a:ext cx="1002" cy="228600"/>
          </a:xfrm>
          <a:prstGeom prst="straightConnector1">
            <a:avLst/>
          </a:prstGeom>
          <a:ln w="19050">
            <a:solidFill>
              <a:srgbClr val="C0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9"/>
          <p:cNvSpPr txBox="1">
            <a:spLocks noChangeArrowheads="1"/>
          </p:cNvSpPr>
          <p:nvPr/>
        </p:nvSpPr>
        <p:spPr bwMode="auto">
          <a:xfrm>
            <a:off x="4735522" y="857253"/>
            <a:ext cx="1817687" cy="1077218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ECE 696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</a:rPr>
              <a:t>HW-Based Cybersecurity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798849F-9A9A-457F-BF13-6A77E341D4A9}"/>
              </a:ext>
            </a:extLst>
          </p:cNvPr>
          <p:cNvCxnSpPr>
            <a:cxnSpLocks/>
            <a:stCxn id="13" idx="3"/>
            <a:endCxn id="25" idx="1"/>
          </p:cNvCxnSpPr>
          <p:nvPr/>
        </p:nvCxnSpPr>
        <p:spPr>
          <a:xfrm flipV="1">
            <a:off x="4191009" y="1395863"/>
            <a:ext cx="544513" cy="820291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B88B87F-F764-4278-98A0-B53DDB70A5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8" y="2971803"/>
            <a:ext cx="1752600" cy="1569660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1">
                <a:lumMod val="50000"/>
              </a:schemeClr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ECE 8??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Sys Mod and Perf Analysis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3556979-5D9B-4352-BC9C-6B71B757BAB0}"/>
              </a:ext>
            </a:extLst>
          </p:cNvPr>
          <p:cNvCxnSpPr>
            <a:cxnSpLocks/>
            <a:stCxn id="22" idx="3"/>
            <a:endCxn id="19" idx="1"/>
          </p:cNvCxnSpPr>
          <p:nvPr/>
        </p:nvCxnSpPr>
        <p:spPr>
          <a:xfrm flipV="1">
            <a:off x="6465896" y="1746254"/>
            <a:ext cx="773112" cy="810419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CF83A44-FCE2-4C6A-B85A-5398DCCD802B}"/>
              </a:ext>
            </a:extLst>
          </p:cNvPr>
          <p:cNvCxnSpPr>
            <a:cxnSpLocks/>
            <a:stCxn id="22" idx="3"/>
            <a:endCxn id="27" idx="1"/>
          </p:cNvCxnSpPr>
          <p:nvPr/>
        </p:nvCxnSpPr>
        <p:spPr>
          <a:xfrm>
            <a:off x="6465896" y="2556673"/>
            <a:ext cx="773112" cy="1199961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59EC0C7-522A-47E4-864D-BAB2E1AF7098}"/>
              </a:ext>
            </a:extLst>
          </p:cNvPr>
          <p:cNvCxnSpPr>
            <a:cxnSpLocks/>
            <a:stCxn id="17" idx="3"/>
            <a:endCxn id="27" idx="1"/>
          </p:cNvCxnSpPr>
          <p:nvPr/>
        </p:nvCxnSpPr>
        <p:spPr>
          <a:xfrm>
            <a:off x="6705608" y="3743419"/>
            <a:ext cx="533400" cy="1321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11"/>
          <p:cNvSpPr txBox="1">
            <a:spLocks noChangeArrowheads="1"/>
          </p:cNvSpPr>
          <p:nvPr/>
        </p:nvSpPr>
        <p:spPr bwMode="auto">
          <a:xfrm>
            <a:off x="2362209" y="3352803"/>
            <a:ext cx="1145005" cy="738664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prstDash val="solid"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panose="020B0604020202020204" pitchFamily="34" charset="0"/>
              </a:rPr>
              <a:t>ECE 475: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panose="020B0604020202020204" pitchFamily="34" charset="0"/>
              </a:rPr>
              <a:t>Mod, Simu,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latin typeface="Arial" panose="020B0604020202020204" pitchFamily="34" charset="0"/>
              </a:rPr>
              <a:t>Analysis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2015AF8-E87B-41A6-80B2-246F5DD27F57}"/>
              </a:ext>
            </a:extLst>
          </p:cNvPr>
          <p:cNvCxnSpPr>
            <a:stCxn id="31" idx="2"/>
          </p:cNvCxnSpPr>
          <p:nvPr/>
        </p:nvCxnSpPr>
        <p:spPr>
          <a:xfrm>
            <a:off x="2934711" y="4091467"/>
            <a:ext cx="0" cy="251936"/>
          </a:xfrm>
          <a:prstGeom prst="straightConnector1">
            <a:avLst/>
          </a:prstGeom>
          <a:ln w="19050">
            <a:solidFill>
              <a:srgbClr val="C0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6781808" y="3429003"/>
            <a:ext cx="412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or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0D2BF89-19EC-450C-A9E8-D1061B62C08D}"/>
              </a:ext>
            </a:extLst>
          </p:cNvPr>
          <p:cNvCxnSpPr>
            <a:cxnSpLocks/>
            <a:stCxn id="17" idx="3"/>
            <a:endCxn id="19" idx="1"/>
          </p:cNvCxnSpPr>
          <p:nvPr/>
        </p:nvCxnSpPr>
        <p:spPr>
          <a:xfrm flipV="1">
            <a:off x="6705608" y="1746254"/>
            <a:ext cx="533400" cy="1997165"/>
          </a:xfrm>
          <a:prstGeom prst="straightConnector1">
            <a:avLst/>
          </a:prstGeom>
          <a:ln>
            <a:solidFill>
              <a:srgbClr val="C0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24"/>
          <p:cNvSpPr txBox="1">
            <a:spLocks noChangeArrowheads="1"/>
          </p:cNvSpPr>
          <p:nvPr/>
        </p:nvSpPr>
        <p:spPr bwMode="auto">
          <a:xfrm>
            <a:off x="4939892" y="4495803"/>
            <a:ext cx="1791694" cy="1046440"/>
          </a:xfrm>
          <a:prstGeom prst="rect">
            <a:avLst/>
          </a:prstGeom>
          <a:solidFill>
            <a:srgbClr val="FFFF00"/>
          </a:solidFill>
          <a:ln w="28575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>
                <a:latin typeface="Arial" panose="020B0604020202020204" pitchFamily="34" charset="0"/>
              </a:rPr>
              <a:t>ECE 777AB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</a:rPr>
              <a:t>ML Essentials &amp; Applications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643664" y="3523922"/>
            <a:ext cx="1080745" cy="707886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(Math &amp;</a:t>
            </a:r>
          </a:p>
          <a:p>
            <a:pPr algn="ctr"/>
            <a:r>
              <a:rPr lang="en-US" sz="2000" dirty="0"/>
              <a:t>Python)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4418470-DE02-4EE7-A975-B7414A478D0A}"/>
              </a:ext>
            </a:extLst>
          </p:cNvPr>
          <p:cNvCxnSpPr>
            <a:stCxn id="36" idx="3"/>
            <a:endCxn id="35" idx="1"/>
          </p:cNvCxnSpPr>
          <p:nvPr/>
        </p:nvCxnSpPr>
        <p:spPr>
          <a:xfrm>
            <a:off x="4724408" y="3877865"/>
            <a:ext cx="215484" cy="1141158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781808" y="1981203"/>
            <a:ext cx="412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or</a:t>
            </a:r>
          </a:p>
        </p:txBody>
      </p:sp>
      <p:sp>
        <p:nvSpPr>
          <p:cNvPr id="39" name="TextBox 38"/>
          <p:cNvSpPr txBox="1"/>
          <p:nvPr/>
        </p:nvSpPr>
        <p:spPr>
          <a:xfrm flipH="1">
            <a:off x="9051439" y="1957135"/>
            <a:ext cx="31986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CAPPLab teaching supports:</a:t>
            </a:r>
          </a:p>
          <a:p>
            <a:r>
              <a:rPr lang="en-US" u="sng" dirty="0"/>
              <a:t>Hardware</a:t>
            </a:r>
          </a:p>
          <a:p>
            <a:r>
              <a:rPr lang="en-US" dirty="0"/>
              <a:t>   Microcontroller boards</a:t>
            </a:r>
          </a:p>
          <a:p>
            <a:r>
              <a:rPr lang="en-US" dirty="0"/>
              <a:t>   FPGA boards</a:t>
            </a:r>
          </a:p>
          <a:p>
            <a:r>
              <a:rPr lang="en-US" dirty="0"/>
              <a:t>   GPU cards</a:t>
            </a:r>
          </a:p>
          <a:p>
            <a:r>
              <a:rPr lang="en-US" u="sng" dirty="0"/>
              <a:t>Software</a:t>
            </a:r>
          </a:p>
          <a:p>
            <a:r>
              <a:rPr lang="en-US" dirty="0"/>
              <a:t>   EASy68K / IDE68K emulators</a:t>
            </a:r>
          </a:p>
          <a:p>
            <a:r>
              <a:rPr lang="en-US" dirty="0"/>
              <a:t>   CodeWarrior IDE</a:t>
            </a:r>
          </a:p>
          <a:p>
            <a:r>
              <a:rPr lang="en-US" dirty="0"/>
              <a:t>   CUDA Programming API</a:t>
            </a:r>
          </a:p>
        </p:txBody>
      </p:sp>
      <p:sp>
        <p:nvSpPr>
          <p:cNvPr id="40" name="TextBox 39"/>
          <p:cNvSpPr txBox="1"/>
          <p:nvPr/>
        </p:nvSpPr>
        <p:spPr>
          <a:xfrm flipH="1">
            <a:off x="-4" y="5895473"/>
            <a:ext cx="34590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Notes:</a:t>
            </a:r>
          </a:p>
          <a:p>
            <a:r>
              <a:rPr lang="en-US" sz="1400" dirty="0"/>
              <a:t>Electrical and Computer Engineering (ECE)</a:t>
            </a:r>
          </a:p>
          <a:p>
            <a:r>
              <a:rPr lang="en-US" sz="1400" dirty="0"/>
              <a:t>School of Computing (</a:t>
            </a:r>
            <a:r>
              <a:rPr lang="en-US" sz="1400" dirty="0" err="1"/>
              <a:t>SoC</a:t>
            </a:r>
            <a:r>
              <a:rPr lang="en-US" sz="1400" dirty="0"/>
              <a:t>)</a:t>
            </a:r>
          </a:p>
          <a:p>
            <a:r>
              <a:rPr lang="en-US" sz="1400" dirty="0"/>
              <a:t>DRZ is for Dr. Zaman (Abu Asaduzzaman)</a:t>
            </a:r>
          </a:p>
        </p:txBody>
      </p:sp>
      <p:sp>
        <p:nvSpPr>
          <p:cNvPr id="41" name="TextBox 40"/>
          <p:cNvSpPr txBox="1"/>
          <p:nvPr/>
        </p:nvSpPr>
        <p:spPr>
          <a:xfrm flipH="1">
            <a:off x="8422962" y="4585875"/>
            <a:ext cx="37299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Field Programmable Gate Array (FPGA)</a:t>
            </a:r>
          </a:p>
          <a:p>
            <a:r>
              <a:rPr lang="en-US" sz="1200" dirty="0"/>
              <a:t>Graphics Processing Unit (GPU)</a:t>
            </a:r>
          </a:p>
          <a:p>
            <a:r>
              <a:rPr lang="en-US" sz="1200" dirty="0"/>
              <a:t>EASy68K is for Editor/Assembler/Simulator for the 68000</a:t>
            </a:r>
          </a:p>
          <a:p>
            <a:r>
              <a:rPr lang="en-US" sz="1200" dirty="0"/>
              <a:t>Application Programming Interface (API)</a:t>
            </a:r>
          </a:p>
          <a:p>
            <a:r>
              <a:rPr lang="en-US" sz="1200" dirty="0"/>
              <a:t>Integrated Development Environment (IDE)</a:t>
            </a:r>
          </a:p>
          <a:p>
            <a:r>
              <a:rPr lang="en-US" sz="1200" dirty="0"/>
              <a:t>Compute Unified Device Architecture (CUDA)</a:t>
            </a:r>
          </a:p>
        </p:txBody>
      </p:sp>
      <p:sp>
        <p:nvSpPr>
          <p:cNvPr id="42" name="TextBox 41"/>
          <p:cNvSpPr txBox="1"/>
          <p:nvPr/>
        </p:nvSpPr>
        <p:spPr>
          <a:xfrm flipH="1">
            <a:off x="3344772" y="5903495"/>
            <a:ext cx="22378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Notes (cont’d):</a:t>
            </a:r>
          </a:p>
          <a:p>
            <a:r>
              <a:rPr lang="en-US" sz="1400" dirty="0"/>
              <a:t>CS 211 is a </a:t>
            </a:r>
            <a:r>
              <a:rPr lang="en-US" sz="1400" dirty="0" err="1"/>
              <a:t>SoC</a:t>
            </a:r>
            <a:r>
              <a:rPr lang="en-US" sz="1400" dirty="0"/>
              <a:t> course</a:t>
            </a:r>
          </a:p>
          <a:p>
            <a:r>
              <a:rPr lang="en-US" sz="1400" dirty="0"/>
              <a:t>Mod is for Modeling</a:t>
            </a:r>
          </a:p>
          <a:p>
            <a:r>
              <a:rPr lang="en-US" sz="1400" dirty="0"/>
              <a:t>MP is for Microprocessor </a:t>
            </a:r>
          </a:p>
        </p:txBody>
      </p:sp>
      <p:sp>
        <p:nvSpPr>
          <p:cNvPr id="43" name="TextBox 42"/>
          <p:cNvSpPr txBox="1"/>
          <p:nvPr/>
        </p:nvSpPr>
        <p:spPr>
          <a:xfrm flipH="1">
            <a:off x="5518472" y="5895475"/>
            <a:ext cx="32726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Notes (cont’d):</a:t>
            </a:r>
          </a:p>
          <a:p>
            <a:r>
              <a:rPr lang="en-US" sz="1400" dirty="0"/>
              <a:t>HW is for Hardware</a:t>
            </a:r>
          </a:p>
          <a:p>
            <a:r>
              <a:rPr lang="en-US" sz="1400" dirty="0"/>
              <a:t>HPC is for High Performance Computer</a:t>
            </a:r>
          </a:p>
          <a:p>
            <a:r>
              <a:rPr lang="en-US" sz="1400" dirty="0"/>
              <a:t>ML is for Machine Learning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755F9FB-D21A-4F7D-9A92-A34FA6DE52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1594" y="718534"/>
            <a:ext cx="1127626" cy="12143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461D53E-7979-4BEC-90F6-536A4A3379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958" y="718533"/>
            <a:ext cx="1145367" cy="121436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1E63E2-D503-463A-B90C-87C8CC30F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47F3-F4BF-2C46-AC54-645A1178D8F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7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1ECC6-DB7E-DD44-BFD3-35C7C8AE3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CAPPLab: Research/Project Areas</a:t>
            </a:r>
          </a:p>
        </p:txBody>
      </p:sp>
      <p:pic>
        <p:nvPicPr>
          <p:cNvPr id="58" name="Picture 2" descr="CAPPL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031" y="261159"/>
            <a:ext cx="1989348" cy="43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external-content.duckduckgo.com/iu/?u=https%3A%2F%2Ftse2.mm.bing.net%2Fth%3Fid%3DOIP.J7PzQlswSUsCPebr7KhENQHaEz%26pid%3DApi&amp;f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4634618"/>
            <a:ext cx="3147074" cy="203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172" y="1844847"/>
            <a:ext cx="3731914" cy="1957388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AE1F8510-162E-4263-9DEF-05C2AAFB3501}"/>
              </a:ext>
            </a:extLst>
          </p:cNvPr>
          <p:cNvSpPr txBox="1">
            <a:spLocks/>
          </p:cNvSpPr>
          <p:nvPr/>
        </p:nvSpPr>
        <p:spPr>
          <a:xfrm>
            <a:off x="953079" y="1396901"/>
            <a:ext cx="4171347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C00000"/>
                </a:solidFill>
              </a:rPr>
              <a:t>High Performance Computing (HPC)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AE1F8510-162E-4263-9DEF-05C2AAFB3501}"/>
              </a:ext>
            </a:extLst>
          </p:cNvPr>
          <p:cNvSpPr txBox="1">
            <a:spLocks/>
          </p:cNvSpPr>
          <p:nvPr/>
        </p:nvSpPr>
        <p:spPr>
          <a:xfrm>
            <a:off x="1169173" y="4184064"/>
            <a:ext cx="3792134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C00000"/>
                </a:solidFill>
              </a:rPr>
              <a:t>Data Analytics / Decision Making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AE1F8510-162E-4263-9DEF-05C2AAFB3501}"/>
              </a:ext>
            </a:extLst>
          </p:cNvPr>
          <p:cNvSpPr txBox="1">
            <a:spLocks/>
          </p:cNvSpPr>
          <p:nvPr/>
        </p:nvSpPr>
        <p:spPr>
          <a:xfrm>
            <a:off x="5986214" y="1393503"/>
            <a:ext cx="4588482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C00000"/>
                </a:solidFill>
              </a:rPr>
              <a:t>Image Processing / Machine Learning (ML)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958" y="718533"/>
            <a:ext cx="1145367" cy="1214365"/>
          </a:xfrm>
          <a:prstGeom prst="rect">
            <a:avLst/>
          </a:prstGeom>
        </p:spPr>
      </p:pic>
      <p:pic>
        <p:nvPicPr>
          <p:cNvPr id="14" name="Picture 2" descr="Parallel versus distributed computing - Distributed Computing in Java 9  [Book]">
            <a:extLst>
              <a:ext uri="{FF2B5EF4-FFF2-40B4-BE49-F238E27FC236}">
                <a16:creationId xmlns:a16="http://schemas.microsoft.com/office/drawing/2014/main" id="{DD4346B8-FD54-4A0C-BB1F-1769FB46E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74" y="1773082"/>
            <a:ext cx="5210264" cy="227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8EF5A53-ADBF-4192-83D6-F21E59B1C5B8}"/>
              </a:ext>
            </a:extLst>
          </p:cNvPr>
          <p:cNvSpPr txBox="1">
            <a:spLocks/>
          </p:cNvSpPr>
          <p:nvPr/>
        </p:nvSpPr>
        <p:spPr>
          <a:xfrm>
            <a:off x="6186628" y="4212903"/>
            <a:ext cx="4171347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C00000"/>
                </a:solidFill>
              </a:rPr>
              <a:t>HPC and ML in Healthcare</a:t>
            </a:r>
          </a:p>
        </p:txBody>
      </p:sp>
      <p:pic>
        <p:nvPicPr>
          <p:cNvPr id="16" name="Picture 4" descr="Blog: What is Cloud Computing in Healthcare? | Tudip">
            <a:extLst>
              <a:ext uri="{FF2B5EF4-FFF2-40B4-BE49-F238E27FC236}">
                <a16:creationId xmlns:a16="http://schemas.microsoft.com/office/drawing/2014/main" id="{52E6B566-D3DA-401D-9323-4F9124106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829" y="4653668"/>
            <a:ext cx="2718462" cy="196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Inside an ambulance car with medical equipment for helping patients before  delivery to the hospital Stock Photo - Alamy">
            <a:extLst>
              <a:ext uri="{FF2B5EF4-FFF2-40B4-BE49-F238E27FC236}">
                <a16:creationId xmlns:a16="http://schemas.microsoft.com/office/drawing/2014/main" id="{0DF51C2B-2E12-45A0-88FF-47FE25A60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894" y="4658435"/>
            <a:ext cx="2669408" cy="196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9F00F9-6CA5-4FA3-A703-F192F29A4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47F3-F4BF-2C46-AC54-645A1178D8F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499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1ECC6-DB7E-DD44-BFD3-35C7C8AE3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CAPPLab: Undergraduate Research</a:t>
            </a:r>
          </a:p>
        </p:txBody>
      </p:sp>
      <p:pic>
        <p:nvPicPr>
          <p:cNvPr id="58" name="Picture 2" descr="CAPPL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031" y="261159"/>
            <a:ext cx="1989348" cy="43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AE1F8510-162E-4263-9DEF-05C2AAFB3501}"/>
              </a:ext>
            </a:extLst>
          </p:cNvPr>
          <p:cNvSpPr txBox="1">
            <a:spLocks/>
          </p:cNvSpPr>
          <p:nvPr/>
        </p:nvSpPr>
        <p:spPr>
          <a:xfrm>
            <a:off x="953079" y="1873151"/>
            <a:ext cx="4171347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C00000"/>
                </a:solidFill>
              </a:rPr>
              <a:t>High Performance Computing (HPC)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AE1F8510-162E-4263-9DEF-05C2AAFB3501}"/>
              </a:ext>
            </a:extLst>
          </p:cNvPr>
          <p:cNvSpPr txBox="1">
            <a:spLocks/>
          </p:cNvSpPr>
          <p:nvPr/>
        </p:nvSpPr>
        <p:spPr>
          <a:xfrm>
            <a:off x="1150123" y="2317164"/>
            <a:ext cx="3792134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C00000"/>
                </a:solidFill>
              </a:rPr>
              <a:t>Data Analytics / Decision Making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AE1F8510-162E-4263-9DEF-05C2AAFB3501}"/>
              </a:ext>
            </a:extLst>
          </p:cNvPr>
          <p:cNvSpPr txBox="1">
            <a:spLocks/>
          </p:cNvSpPr>
          <p:nvPr/>
        </p:nvSpPr>
        <p:spPr>
          <a:xfrm>
            <a:off x="747464" y="2765103"/>
            <a:ext cx="4588482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C00000"/>
                </a:solidFill>
              </a:rPr>
              <a:t>Image Processing / Machine Learning (ML)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958" y="718533"/>
            <a:ext cx="1145367" cy="1214365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8EF5A53-ADBF-4192-83D6-F21E59B1C5B8}"/>
              </a:ext>
            </a:extLst>
          </p:cNvPr>
          <p:cNvSpPr txBox="1">
            <a:spLocks/>
          </p:cNvSpPr>
          <p:nvPr/>
        </p:nvSpPr>
        <p:spPr>
          <a:xfrm>
            <a:off x="947878" y="3222303"/>
            <a:ext cx="4171347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C00000"/>
                </a:solidFill>
              </a:rPr>
              <a:t>HPC and ML in Healthcare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AE2CCA5-4183-48A2-AB83-809A85D288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632" y="2212791"/>
            <a:ext cx="4106311" cy="2079145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4949D09-581A-4011-96C0-F03EDE9FE265}"/>
              </a:ext>
            </a:extLst>
          </p:cNvPr>
          <p:cNvSpPr txBox="1">
            <a:spLocks/>
          </p:cNvSpPr>
          <p:nvPr/>
        </p:nvSpPr>
        <p:spPr>
          <a:xfrm>
            <a:off x="6371990" y="1883026"/>
            <a:ext cx="3792134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C00000"/>
                </a:solidFill>
              </a:rPr>
              <a:t>Embedded / IoT Systems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C580DA4-14D4-400F-9A6E-EF0D9C4DA81B}"/>
              </a:ext>
            </a:extLst>
          </p:cNvPr>
          <p:cNvSpPr txBox="1">
            <a:spLocks/>
          </p:cNvSpPr>
          <p:nvPr/>
        </p:nvSpPr>
        <p:spPr>
          <a:xfrm>
            <a:off x="6381435" y="4246236"/>
            <a:ext cx="3792134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C00000"/>
                </a:solidFill>
              </a:rPr>
              <a:t>Edge Computing</a:t>
            </a:r>
          </a:p>
        </p:txBody>
      </p:sp>
      <p:pic>
        <p:nvPicPr>
          <p:cNvPr id="22" name="Picture 4" descr="Real-Life Use Cases for Edge Computing - IEEE Innovation at Work">
            <a:extLst>
              <a:ext uri="{FF2B5EF4-FFF2-40B4-BE49-F238E27FC236}">
                <a16:creationId xmlns:a16="http://schemas.microsoft.com/office/drawing/2014/main" id="{DECBBC19-5773-4BD5-9EE5-74BF5250D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2342" y="4615568"/>
            <a:ext cx="2946193" cy="196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What is Edge Computing? | Moving Intelligence to the Edge">
            <a:extLst>
              <a:ext uri="{FF2B5EF4-FFF2-40B4-BE49-F238E27FC236}">
                <a16:creationId xmlns:a16="http://schemas.microsoft.com/office/drawing/2014/main" id="{15EF9CD5-BD82-420C-A039-24B9B03A4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009" y="4615568"/>
            <a:ext cx="2623957" cy="196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See the source image">
            <a:extLst>
              <a:ext uri="{FF2B5EF4-FFF2-40B4-BE49-F238E27FC236}">
                <a16:creationId xmlns:a16="http://schemas.microsoft.com/office/drawing/2014/main" id="{CA58D78E-6084-4F82-8785-9ACE17E77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22" y="3959299"/>
            <a:ext cx="5026971" cy="2605284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Content Placeholder 2">
            <a:extLst>
              <a:ext uri="{FF2B5EF4-FFF2-40B4-BE49-F238E27FC236}">
                <a16:creationId xmlns:a16="http://schemas.microsoft.com/office/drawing/2014/main" id="{A9D746A9-3F57-406B-A8A2-760D9068846A}"/>
              </a:ext>
            </a:extLst>
          </p:cNvPr>
          <p:cNvSpPr txBox="1">
            <a:spLocks/>
          </p:cNvSpPr>
          <p:nvPr/>
        </p:nvSpPr>
        <p:spPr>
          <a:xfrm>
            <a:off x="1142685" y="1377851"/>
            <a:ext cx="3792134" cy="4801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u="sng" dirty="0">
                <a:solidFill>
                  <a:srgbClr val="00B0F0"/>
                </a:solidFill>
              </a:rPr>
              <a:t>Previously Mentioned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83A7C8A1-14D8-4422-B349-4CBFC44DC45A}"/>
              </a:ext>
            </a:extLst>
          </p:cNvPr>
          <p:cNvSpPr txBox="1">
            <a:spLocks/>
          </p:cNvSpPr>
          <p:nvPr/>
        </p:nvSpPr>
        <p:spPr>
          <a:xfrm>
            <a:off x="5983261" y="1376355"/>
            <a:ext cx="4588482" cy="48992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u="sng" dirty="0">
                <a:solidFill>
                  <a:srgbClr val="00B0F0"/>
                </a:solidFill>
              </a:rPr>
              <a:t>More Research Opportunities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86BBF4-8EE2-4751-9B16-973CA90C0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47F3-F4BF-2C46-AC54-645A1178D8F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001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F1E17-7902-C140-B713-EE108DF9B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CAPPLab: Research with Industries/Others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7D685C-5A9F-4BC0-B1F2-7BFBAAE4BE28}"/>
              </a:ext>
            </a:extLst>
          </p:cNvPr>
          <p:cNvSpPr/>
          <p:nvPr/>
        </p:nvSpPr>
        <p:spPr>
          <a:xfrm>
            <a:off x="3677087" y="1284420"/>
            <a:ext cx="8159313" cy="544881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C88A849-DD01-4031-B6C0-001B1B617316}"/>
              </a:ext>
            </a:extLst>
          </p:cNvPr>
          <p:cNvGrpSpPr/>
          <p:nvPr/>
        </p:nvGrpSpPr>
        <p:grpSpPr>
          <a:xfrm>
            <a:off x="32182" y="5361633"/>
            <a:ext cx="3469116" cy="1371600"/>
            <a:chOff x="259604" y="2865797"/>
            <a:chExt cx="3469116" cy="13716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DE95340-DDA1-4EDD-8F05-86EC0AE9A813}"/>
                </a:ext>
              </a:extLst>
            </p:cNvPr>
            <p:cNvSpPr/>
            <p:nvPr/>
          </p:nvSpPr>
          <p:spPr>
            <a:xfrm>
              <a:off x="298293" y="2865797"/>
              <a:ext cx="3430427" cy="1371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3C78E31-FF44-4923-A140-5E0C87556976}"/>
                </a:ext>
              </a:extLst>
            </p:cNvPr>
            <p:cNvSpPr txBox="1"/>
            <p:nvPr/>
          </p:nvSpPr>
          <p:spPr>
            <a:xfrm>
              <a:off x="259604" y="3565154"/>
              <a:ext cx="285847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U.S. Patent 10,689,898</a:t>
              </a:r>
            </a:p>
            <a:p>
              <a:r>
                <a:rPr lang="en-US" b="0" i="0" dirty="0">
                  <a:solidFill>
                    <a:srgbClr val="000000"/>
                  </a:solidFill>
                  <a:effectLst/>
                  <a:latin typeface="Roboto" panose="02000000000000000000" pitchFamily="2" charset="0"/>
                </a:rPr>
                <a:t>Control doors remotely</a:t>
              </a:r>
              <a:endParaRPr lang="en-US" dirty="0"/>
            </a:p>
          </p:txBody>
        </p:sp>
      </p:grpSp>
      <p:pic>
        <p:nvPicPr>
          <p:cNvPr id="1028" name="Picture 4" descr="Ali Eslami">
            <a:extLst>
              <a:ext uri="{FF2B5EF4-FFF2-40B4-BE49-F238E27FC236}">
                <a16:creationId xmlns:a16="http://schemas.microsoft.com/office/drawing/2014/main" id="{80223278-34EC-4464-A2EC-2597B6D27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938" y="5428358"/>
            <a:ext cx="54864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948" y="5427885"/>
            <a:ext cx="584726" cy="72884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2B59292-302F-4CA4-96A1-7BC0E593533B}"/>
              </a:ext>
            </a:extLst>
          </p:cNvPr>
          <p:cNvGrpSpPr/>
          <p:nvPr/>
        </p:nvGrpSpPr>
        <p:grpSpPr>
          <a:xfrm>
            <a:off x="80132" y="1273307"/>
            <a:ext cx="3430427" cy="1292308"/>
            <a:chOff x="298293" y="900514"/>
            <a:chExt cx="3430427" cy="129230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5B5FDDB-B2B2-4107-8735-7D5C999B0B64}"/>
                </a:ext>
              </a:extLst>
            </p:cNvPr>
            <p:cNvSpPr/>
            <p:nvPr/>
          </p:nvSpPr>
          <p:spPr>
            <a:xfrm>
              <a:off x="298293" y="900514"/>
              <a:ext cx="3430427" cy="12923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D8D2485-2FC5-4D23-9588-8384421DADBF}"/>
                </a:ext>
              </a:extLst>
            </p:cNvPr>
            <p:cNvSpPr txBox="1"/>
            <p:nvPr/>
          </p:nvSpPr>
          <p:spPr>
            <a:xfrm>
              <a:off x="384864" y="1484075"/>
              <a:ext cx="321184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Vera Healthcare</a:t>
              </a:r>
            </a:p>
            <a:p>
              <a:r>
                <a:rPr lang="en-US" dirty="0"/>
                <a:t>Edge technology into healthcare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69A83A2-E2F2-49EB-8FDF-BCC66E81E3B6}"/>
              </a:ext>
            </a:extLst>
          </p:cNvPr>
          <p:cNvGrpSpPr/>
          <p:nvPr/>
        </p:nvGrpSpPr>
        <p:grpSpPr>
          <a:xfrm>
            <a:off x="74116" y="4024627"/>
            <a:ext cx="3444905" cy="1291718"/>
            <a:chOff x="869280" y="4736101"/>
            <a:chExt cx="3432378" cy="1291718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107D9D0-2557-4664-B5B3-B292688B5572}"/>
                </a:ext>
              </a:extLst>
            </p:cNvPr>
            <p:cNvGrpSpPr/>
            <p:nvPr/>
          </p:nvGrpSpPr>
          <p:grpSpPr>
            <a:xfrm>
              <a:off x="869280" y="4736101"/>
              <a:ext cx="3432378" cy="1291718"/>
              <a:chOff x="276022" y="6095918"/>
              <a:chExt cx="3432378" cy="1291718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A225190C-6753-4FD7-A354-F4602C7DD64E}"/>
                  </a:ext>
                </a:extLst>
              </p:cNvPr>
              <p:cNvSpPr/>
              <p:nvPr/>
            </p:nvSpPr>
            <p:spPr>
              <a:xfrm>
                <a:off x="276022" y="6095918"/>
                <a:ext cx="3432378" cy="129171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8BA5F14-F611-462B-A7E7-A6055E64718C}"/>
                  </a:ext>
                </a:extLst>
              </p:cNvPr>
              <p:cNvSpPr txBox="1"/>
              <p:nvPr/>
            </p:nvSpPr>
            <p:spPr>
              <a:xfrm>
                <a:off x="364544" y="6655901"/>
                <a:ext cx="282506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NetApp Inc. </a:t>
                </a:r>
              </a:p>
              <a:p>
                <a:r>
                  <a:rPr lang="en-US" dirty="0">
                    <a:latin typeface="Calibri" panose="020F0502020204030204" pitchFamily="34" charset="0"/>
                    <a:ea typeface="Calibri" panose="020F0502020204030204" pitchFamily="34" charset="0"/>
                  </a:rPr>
                  <a:t>S</a:t>
                </a:r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torage/embedded systems </a:t>
                </a:r>
                <a:endParaRPr lang="en-US" sz="1700" dirty="0"/>
              </a:p>
            </p:txBody>
          </p:sp>
        </p:grpSp>
        <p:pic>
          <p:nvPicPr>
            <p:cNvPr id="47" name="Picture 6" descr="NetApp | Presidio">
              <a:extLst>
                <a:ext uri="{FF2B5EF4-FFF2-40B4-BE49-F238E27FC236}">
                  <a16:creationId xmlns:a16="http://schemas.microsoft.com/office/drawing/2014/main" id="{D3A22E13-E5CD-4FB0-A534-7E8402C6C0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579" b="32257"/>
            <a:stretch/>
          </p:blipFill>
          <p:spPr bwMode="auto">
            <a:xfrm>
              <a:off x="988137" y="4832477"/>
              <a:ext cx="2240511" cy="469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0477A79-A9EE-4C63-853A-B39AFAAD2C58}"/>
              </a:ext>
            </a:extLst>
          </p:cNvPr>
          <p:cNvGrpSpPr/>
          <p:nvPr/>
        </p:nvGrpSpPr>
        <p:grpSpPr>
          <a:xfrm>
            <a:off x="81394" y="2605407"/>
            <a:ext cx="3437628" cy="1371600"/>
            <a:chOff x="7814127" y="3742955"/>
            <a:chExt cx="3442538" cy="1371600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6AF98968-5D2C-4598-90C4-2E98EAFC8E1F}"/>
                </a:ext>
              </a:extLst>
            </p:cNvPr>
            <p:cNvGrpSpPr/>
            <p:nvPr/>
          </p:nvGrpSpPr>
          <p:grpSpPr>
            <a:xfrm>
              <a:off x="7814127" y="3742955"/>
              <a:ext cx="3442538" cy="1371600"/>
              <a:chOff x="288566" y="3702315"/>
              <a:chExt cx="3442538" cy="1371600"/>
            </a:xfrm>
          </p:grpSpPr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8696BEF2-AAB6-4062-AA95-87DDA2552486}"/>
                  </a:ext>
                </a:extLst>
              </p:cNvPr>
              <p:cNvSpPr/>
              <p:nvPr/>
            </p:nvSpPr>
            <p:spPr>
              <a:xfrm>
                <a:off x="288566" y="3702315"/>
                <a:ext cx="3442538" cy="1371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2E1CF3FE-FAFD-4432-9406-93CF0C6E0DD5}"/>
                  </a:ext>
                </a:extLst>
              </p:cNvPr>
              <p:cNvSpPr txBox="1"/>
              <p:nvPr/>
            </p:nvSpPr>
            <p:spPr>
              <a:xfrm>
                <a:off x="364724" y="4362506"/>
                <a:ext cx="213154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NVIDIA Corporation </a:t>
                </a:r>
              </a:p>
              <a:p>
                <a:r>
                  <a:rPr lang="en-US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GPU computing </a:t>
                </a:r>
                <a:endParaRPr lang="en-US" sz="1700" dirty="0"/>
              </a:p>
            </p:txBody>
          </p:sp>
        </p:grpSp>
        <p:pic>
          <p:nvPicPr>
            <p:cNvPr id="58" name="Picture 4" descr="upload.wikimedia.org/wikipedia/sco/thumb/2/21/N...">
              <a:extLst>
                <a:ext uri="{FF2B5EF4-FFF2-40B4-BE49-F238E27FC236}">
                  <a16:creationId xmlns:a16="http://schemas.microsoft.com/office/drawing/2014/main" id="{E5EE9D39-BE52-4D80-9DCE-FB06EFFB81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1844" y="3828496"/>
              <a:ext cx="834691" cy="6162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10FAB43-DE6F-480B-9133-DC55361A5D75}"/>
              </a:ext>
            </a:extLst>
          </p:cNvPr>
          <p:cNvGrpSpPr/>
          <p:nvPr/>
        </p:nvGrpSpPr>
        <p:grpSpPr>
          <a:xfrm>
            <a:off x="4051633" y="1553621"/>
            <a:ext cx="7521484" cy="4965919"/>
            <a:chOff x="822960" y="1089873"/>
            <a:chExt cx="10546080" cy="5911667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0BD2938-4EC6-4B1A-B6F8-D0646C578E9E}"/>
                </a:ext>
              </a:extLst>
            </p:cNvPr>
            <p:cNvSpPr txBox="1"/>
            <p:nvPr/>
          </p:nvSpPr>
          <p:spPr>
            <a:xfrm>
              <a:off x="822960" y="1747663"/>
              <a:ext cx="1432559" cy="696144"/>
            </a:xfrm>
            <a:prstGeom prst="rect">
              <a:avLst/>
            </a:prstGeom>
            <a:pattFill prst="pct80">
              <a:fgClr>
                <a:schemeClr val="accent4"/>
              </a:fgClr>
              <a:bgClr>
                <a:schemeClr val="bg1"/>
              </a:bgClr>
            </a:patt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BSEE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FDA34C2-6068-46F9-BFD1-3ACB4D460417}"/>
                </a:ext>
              </a:extLst>
            </p:cNvPr>
            <p:cNvSpPr txBox="1"/>
            <p:nvPr/>
          </p:nvSpPr>
          <p:spPr>
            <a:xfrm>
              <a:off x="9936481" y="2482914"/>
              <a:ext cx="1432559" cy="696144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BSCE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92DCDA0B-A7D1-4322-AC1A-2F396D2F60F4}"/>
                </a:ext>
              </a:extLst>
            </p:cNvPr>
            <p:cNvSpPr txBox="1"/>
            <p:nvPr/>
          </p:nvSpPr>
          <p:spPr>
            <a:xfrm>
              <a:off x="6149495" y="4068177"/>
              <a:ext cx="1906735" cy="723866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MSECE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0397E266-AE0E-494E-B401-5FC74A33E63A}"/>
                </a:ext>
              </a:extLst>
            </p:cNvPr>
            <p:cNvSpPr txBox="1"/>
            <p:nvPr/>
          </p:nvSpPr>
          <p:spPr>
            <a:xfrm>
              <a:off x="6314953" y="5391580"/>
              <a:ext cx="1575815" cy="723866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Ph.D.</a:t>
              </a:r>
            </a:p>
          </p:txBody>
        </p:sp>
        <p:cxnSp>
          <p:nvCxnSpPr>
            <p:cNvPr id="78" name="Connector: Elbow 9">
              <a:extLst>
                <a:ext uri="{FF2B5EF4-FFF2-40B4-BE49-F238E27FC236}">
                  <a16:creationId xmlns:a16="http://schemas.microsoft.com/office/drawing/2014/main" id="{69E5D6E4-E00A-4284-9BBE-F67E416CEC8C}"/>
                </a:ext>
              </a:extLst>
            </p:cNvPr>
            <p:cNvCxnSpPr>
              <a:cxnSpLocks/>
              <a:stCxn id="74" idx="2"/>
              <a:endCxn id="76" idx="0"/>
            </p:cNvCxnSpPr>
            <p:nvPr/>
          </p:nvCxnSpPr>
          <p:spPr>
            <a:xfrm rot="16200000" flipH="1">
              <a:off x="3508867" y="474179"/>
              <a:ext cx="1624369" cy="5563624"/>
            </a:xfrm>
            <a:prstGeom prst="bentConnector3">
              <a:avLst>
                <a:gd name="adj1" fmla="val 56444"/>
              </a:avLst>
            </a:prstGeom>
            <a:ln w="28575">
              <a:tailEnd type="triangle" w="lg" len="lg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9" name="Connector: Elbow 11">
              <a:extLst>
                <a:ext uri="{FF2B5EF4-FFF2-40B4-BE49-F238E27FC236}">
                  <a16:creationId xmlns:a16="http://schemas.microsoft.com/office/drawing/2014/main" id="{E25B01BF-151F-4B93-A663-70825ACF5B00}"/>
                </a:ext>
              </a:extLst>
            </p:cNvPr>
            <p:cNvCxnSpPr>
              <a:cxnSpLocks/>
              <a:stCxn id="75" idx="2"/>
              <a:endCxn id="76" idx="0"/>
            </p:cNvCxnSpPr>
            <p:nvPr/>
          </p:nvCxnSpPr>
          <p:spPr>
            <a:xfrm rot="5400000">
              <a:off x="8433253" y="1848669"/>
              <a:ext cx="889119" cy="3549897"/>
            </a:xfrm>
            <a:prstGeom prst="bentConnector3">
              <a:avLst>
                <a:gd name="adj1" fmla="val 50000"/>
              </a:avLst>
            </a:prstGeom>
            <a:ln w="28575">
              <a:tailEnd type="triangle" w="lg" len="lg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0" name="Connector: Elbow 14">
              <a:extLst>
                <a:ext uri="{FF2B5EF4-FFF2-40B4-BE49-F238E27FC236}">
                  <a16:creationId xmlns:a16="http://schemas.microsoft.com/office/drawing/2014/main" id="{9F9E2453-7357-4AAA-B75D-E49783764C6D}"/>
                </a:ext>
              </a:extLst>
            </p:cNvPr>
            <p:cNvCxnSpPr>
              <a:cxnSpLocks/>
              <a:endCxn id="77" idx="1"/>
            </p:cNvCxnSpPr>
            <p:nvPr/>
          </p:nvCxnSpPr>
          <p:spPr>
            <a:xfrm>
              <a:off x="3134129" y="3365771"/>
              <a:ext cx="3180825" cy="2387742"/>
            </a:xfrm>
            <a:prstGeom prst="bentConnector3">
              <a:avLst>
                <a:gd name="adj1" fmla="val 391"/>
              </a:avLst>
            </a:prstGeom>
            <a:ln w="28575">
              <a:tailEnd type="triangle" w="lg" len="lg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1" name="Connector: Elbow 23">
              <a:extLst>
                <a:ext uri="{FF2B5EF4-FFF2-40B4-BE49-F238E27FC236}">
                  <a16:creationId xmlns:a16="http://schemas.microsoft.com/office/drawing/2014/main" id="{D9A796D3-6BB1-4452-AF63-040E3499DFF6}"/>
                </a:ext>
              </a:extLst>
            </p:cNvPr>
            <p:cNvCxnSpPr>
              <a:cxnSpLocks/>
              <a:endCxn id="77" idx="3"/>
            </p:cNvCxnSpPr>
            <p:nvPr/>
          </p:nvCxnSpPr>
          <p:spPr>
            <a:xfrm rot="5400000">
              <a:off x="7957224" y="3064210"/>
              <a:ext cx="2622847" cy="2755758"/>
            </a:xfrm>
            <a:prstGeom prst="bentConnector2">
              <a:avLst/>
            </a:prstGeom>
            <a:ln w="28575">
              <a:tailEnd type="triangle" w="lg" len="lg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63E3D877-9C30-4CFA-9A0E-2C90937F94A7}"/>
                </a:ext>
              </a:extLst>
            </p:cNvPr>
            <p:cNvCxnSpPr>
              <a:stCxn id="76" idx="2"/>
              <a:endCxn id="77" idx="0"/>
            </p:cNvCxnSpPr>
            <p:nvPr/>
          </p:nvCxnSpPr>
          <p:spPr>
            <a:xfrm flipH="1">
              <a:off x="7102861" y="4792043"/>
              <a:ext cx="3" cy="599537"/>
            </a:xfrm>
            <a:prstGeom prst="straightConnector1">
              <a:avLst/>
            </a:prstGeom>
            <a:ln w="28575">
              <a:tailEnd type="triangle" w="lg" len="lg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83" name="Cloud 82">
              <a:extLst>
                <a:ext uri="{FF2B5EF4-FFF2-40B4-BE49-F238E27FC236}">
                  <a16:creationId xmlns:a16="http://schemas.microsoft.com/office/drawing/2014/main" id="{F8C815C4-B835-4777-9BB7-35DD527DB76A}"/>
                </a:ext>
              </a:extLst>
            </p:cNvPr>
            <p:cNvSpPr/>
            <p:nvPr/>
          </p:nvSpPr>
          <p:spPr>
            <a:xfrm>
              <a:off x="4006953" y="2369401"/>
              <a:ext cx="1864915" cy="832319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Embedded Control</a:t>
              </a: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7CB84036-B6B0-4FA2-A70F-F8A9A35A05E5}"/>
                </a:ext>
              </a:extLst>
            </p:cNvPr>
            <p:cNvCxnSpPr>
              <a:stCxn id="83" idx="2"/>
              <a:endCxn id="74" idx="3"/>
            </p:cNvCxnSpPr>
            <p:nvPr/>
          </p:nvCxnSpPr>
          <p:spPr>
            <a:xfrm flipH="1" flipV="1">
              <a:off x="2255519" y="2095736"/>
              <a:ext cx="1757219" cy="689825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8BC2E138-9B23-4AE7-A313-C04928A4CDE3}"/>
                </a:ext>
              </a:extLst>
            </p:cNvPr>
            <p:cNvCxnSpPr>
              <a:cxnSpLocks/>
              <a:stCxn id="83" idx="0"/>
              <a:endCxn id="75" idx="1"/>
            </p:cNvCxnSpPr>
            <p:nvPr/>
          </p:nvCxnSpPr>
          <p:spPr>
            <a:xfrm>
              <a:off x="5870315" y="2785561"/>
              <a:ext cx="4066166" cy="45425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86" name="Cloud 85">
              <a:extLst>
                <a:ext uri="{FF2B5EF4-FFF2-40B4-BE49-F238E27FC236}">
                  <a16:creationId xmlns:a16="http://schemas.microsoft.com/office/drawing/2014/main" id="{88AE8D22-68D2-41E4-8276-A72A8FDDEA5B}"/>
                </a:ext>
              </a:extLst>
            </p:cNvPr>
            <p:cNvSpPr/>
            <p:nvPr/>
          </p:nvSpPr>
          <p:spPr>
            <a:xfrm>
              <a:off x="3491402" y="3530037"/>
              <a:ext cx="1838310" cy="935924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Power Systems</a:t>
              </a:r>
            </a:p>
          </p:txBody>
        </p:sp>
        <p:sp>
          <p:nvSpPr>
            <p:cNvPr id="87" name="Cloud 86">
              <a:extLst>
                <a:ext uri="{FF2B5EF4-FFF2-40B4-BE49-F238E27FC236}">
                  <a16:creationId xmlns:a16="http://schemas.microsoft.com/office/drawing/2014/main" id="{301E3700-D885-43C9-897F-C01DF4D8D4B4}"/>
                </a:ext>
              </a:extLst>
            </p:cNvPr>
            <p:cNvSpPr/>
            <p:nvPr/>
          </p:nvSpPr>
          <p:spPr>
            <a:xfrm>
              <a:off x="8440911" y="3939945"/>
              <a:ext cx="2016502" cy="973415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Data Driven Decisions</a:t>
              </a:r>
            </a:p>
          </p:txBody>
        </p:sp>
        <p:sp>
          <p:nvSpPr>
            <p:cNvPr id="88" name="Cloud 87">
              <a:extLst>
                <a:ext uri="{FF2B5EF4-FFF2-40B4-BE49-F238E27FC236}">
                  <a16:creationId xmlns:a16="http://schemas.microsoft.com/office/drawing/2014/main" id="{A5D0D6C8-B07E-44D0-85CA-6A0CD29B4130}"/>
                </a:ext>
              </a:extLst>
            </p:cNvPr>
            <p:cNvSpPr/>
            <p:nvPr/>
          </p:nvSpPr>
          <p:spPr>
            <a:xfrm>
              <a:off x="3301298" y="4608247"/>
              <a:ext cx="2446793" cy="990849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Advanced Automation</a:t>
              </a:r>
            </a:p>
          </p:txBody>
        </p:sp>
        <p:cxnSp>
          <p:nvCxnSpPr>
            <p:cNvPr id="89" name="Connector: Elbow 68">
              <a:extLst>
                <a:ext uri="{FF2B5EF4-FFF2-40B4-BE49-F238E27FC236}">
                  <a16:creationId xmlns:a16="http://schemas.microsoft.com/office/drawing/2014/main" id="{AAE29586-AE00-49CF-A5B7-0F8B8002C1C1}"/>
                </a:ext>
              </a:extLst>
            </p:cNvPr>
            <p:cNvCxnSpPr>
              <a:stCxn id="76" idx="1"/>
              <a:endCxn id="86" idx="0"/>
            </p:cNvCxnSpPr>
            <p:nvPr/>
          </p:nvCxnSpPr>
          <p:spPr>
            <a:xfrm rot="10800000">
              <a:off x="5328180" y="3998001"/>
              <a:ext cx="821316" cy="432110"/>
            </a:xfrm>
            <a:prstGeom prst="bentConnector3">
              <a:avLst>
                <a:gd name="adj1" fmla="val 50000"/>
              </a:avLst>
            </a:prstGeom>
            <a:ln>
              <a:prstDash val="dash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Connector: Elbow 69">
              <a:extLst>
                <a:ext uri="{FF2B5EF4-FFF2-40B4-BE49-F238E27FC236}">
                  <a16:creationId xmlns:a16="http://schemas.microsoft.com/office/drawing/2014/main" id="{19F1F281-EBB9-4BAD-8BBA-7CFAAC73EA57}"/>
                </a:ext>
              </a:extLst>
            </p:cNvPr>
            <p:cNvCxnSpPr>
              <a:cxnSpLocks/>
              <a:stCxn id="76" idx="1"/>
              <a:endCxn id="88" idx="0"/>
            </p:cNvCxnSpPr>
            <p:nvPr/>
          </p:nvCxnSpPr>
          <p:spPr>
            <a:xfrm rot="10800000" flipV="1">
              <a:off x="5746053" y="4430110"/>
              <a:ext cx="403444" cy="673562"/>
            </a:xfrm>
            <a:prstGeom prst="bentConnector3">
              <a:avLst>
                <a:gd name="adj1" fmla="val 50000"/>
              </a:avLst>
            </a:prstGeom>
            <a:ln>
              <a:prstDash val="dash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Connector: Elbow 72">
              <a:extLst>
                <a:ext uri="{FF2B5EF4-FFF2-40B4-BE49-F238E27FC236}">
                  <a16:creationId xmlns:a16="http://schemas.microsoft.com/office/drawing/2014/main" id="{FF13F65A-6CD8-4BD6-BA16-D812B841CFA1}"/>
                </a:ext>
              </a:extLst>
            </p:cNvPr>
            <p:cNvCxnSpPr>
              <a:cxnSpLocks/>
              <a:stCxn id="87" idx="2"/>
              <a:endCxn id="76" idx="3"/>
            </p:cNvCxnSpPr>
            <p:nvPr/>
          </p:nvCxnSpPr>
          <p:spPr>
            <a:xfrm rot="10800000" flipV="1">
              <a:off x="8056230" y="4426653"/>
              <a:ext cx="390936" cy="3457"/>
            </a:xfrm>
            <a:prstGeom prst="bentConnector3">
              <a:avLst>
                <a:gd name="adj1" fmla="val 50000"/>
              </a:avLst>
            </a:prstGeom>
            <a:ln>
              <a:prstDash val="dash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Connector: Elbow 75">
              <a:extLst>
                <a:ext uri="{FF2B5EF4-FFF2-40B4-BE49-F238E27FC236}">
                  <a16:creationId xmlns:a16="http://schemas.microsoft.com/office/drawing/2014/main" id="{55D88658-571D-411E-8E26-076E4D6AF16C}"/>
                </a:ext>
              </a:extLst>
            </p:cNvPr>
            <p:cNvCxnSpPr>
              <a:cxnSpLocks/>
              <a:stCxn id="77" idx="1"/>
              <a:endCxn id="86" idx="0"/>
            </p:cNvCxnSpPr>
            <p:nvPr/>
          </p:nvCxnSpPr>
          <p:spPr>
            <a:xfrm rot="10800000">
              <a:off x="5328181" y="3998000"/>
              <a:ext cx="986774" cy="1755513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7030A0"/>
              </a:solidFill>
              <a:prstDash val="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3" name="Connector: Elbow 80">
              <a:extLst>
                <a:ext uri="{FF2B5EF4-FFF2-40B4-BE49-F238E27FC236}">
                  <a16:creationId xmlns:a16="http://schemas.microsoft.com/office/drawing/2014/main" id="{39A4151C-D252-4644-9BF9-E8655C2B7868}"/>
                </a:ext>
              </a:extLst>
            </p:cNvPr>
            <p:cNvCxnSpPr>
              <a:cxnSpLocks/>
              <a:stCxn id="77" idx="1"/>
              <a:endCxn id="88" idx="0"/>
            </p:cNvCxnSpPr>
            <p:nvPr/>
          </p:nvCxnSpPr>
          <p:spPr>
            <a:xfrm rot="10800000">
              <a:off x="5746051" y="5103673"/>
              <a:ext cx="568902" cy="649840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7030A0"/>
              </a:solidFill>
              <a:prstDash val="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94" name="Connector: Elbow 84">
              <a:extLst>
                <a:ext uri="{FF2B5EF4-FFF2-40B4-BE49-F238E27FC236}">
                  <a16:creationId xmlns:a16="http://schemas.microsoft.com/office/drawing/2014/main" id="{39F8213B-9D3B-431D-B4F2-FB0D9B61AC61}"/>
                </a:ext>
              </a:extLst>
            </p:cNvPr>
            <p:cNvCxnSpPr>
              <a:cxnSpLocks/>
              <a:stCxn id="77" idx="3"/>
              <a:endCxn id="87" idx="2"/>
            </p:cNvCxnSpPr>
            <p:nvPr/>
          </p:nvCxnSpPr>
          <p:spPr>
            <a:xfrm flipV="1">
              <a:off x="7890768" y="4426653"/>
              <a:ext cx="556398" cy="1326860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7030A0"/>
              </a:solidFill>
              <a:prstDash val="dash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95" name="Cloud 94">
              <a:extLst>
                <a:ext uri="{FF2B5EF4-FFF2-40B4-BE49-F238E27FC236}">
                  <a16:creationId xmlns:a16="http://schemas.microsoft.com/office/drawing/2014/main" id="{DBE84F13-5218-4FB7-95C9-E9365F6C11D4}"/>
                </a:ext>
              </a:extLst>
            </p:cNvPr>
            <p:cNvSpPr/>
            <p:nvPr/>
          </p:nvSpPr>
          <p:spPr>
            <a:xfrm>
              <a:off x="6327368" y="1800794"/>
              <a:ext cx="1695377" cy="770290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Signals &amp; Data </a:t>
              </a:r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B16A7F64-1E19-47C1-A69A-4F5FEC8712AC}"/>
                </a:ext>
              </a:extLst>
            </p:cNvPr>
            <p:cNvCxnSpPr>
              <a:cxnSpLocks/>
              <a:stCxn id="95" idx="2"/>
              <a:endCxn id="74" idx="3"/>
            </p:cNvCxnSpPr>
            <p:nvPr/>
          </p:nvCxnSpPr>
          <p:spPr>
            <a:xfrm flipH="1" flipV="1">
              <a:off x="2255519" y="2095736"/>
              <a:ext cx="4077108" cy="90204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C9EF51B3-6060-4755-AA91-2ECD947B562C}"/>
                </a:ext>
              </a:extLst>
            </p:cNvPr>
            <p:cNvCxnSpPr>
              <a:cxnSpLocks/>
              <a:stCxn id="95" idx="0"/>
              <a:endCxn id="75" idx="1"/>
            </p:cNvCxnSpPr>
            <p:nvPr/>
          </p:nvCxnSpPr>
          <p:spPr>
            <a:xfrm>
              <a:off x="8021331" y="2185940"/>
              <a:ext cx="1915149" cy="645046"/>
            </a:xfrm>
            <a:prstGeom prst="line">
              <a:avLst/>
            </a:prstGeom>
            <a:ln>
              <a:prstDash val="dash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EC2A6C5-8B5C-417A-A62E-E55C74C224C4}"/>
                </a:ext>
              </a:extLst>
            </p:cNvPr>
            <p:cNvSpPr txBox="1"/>
            <p:nvPr/>
          </p:nvSpPr>
          <p:spPr>
            <a:xfrm>
              <a:off x="6443362" y="1089873"/>
              <a:ext cx="1432559" cy="549588"/>
            </a:xfrm>
            <a:prstGeom prst="rect">
              <a:avLst/>
            </a:prstGeom>
            <a:pattFill prst="pct80">
              <a:fgClr>
                <a:schemeClr val="accent3"/>
              </a:fgClr>
              <a:bgClr>
                <a:schemeClr val="bg1"/>
              </a:bgClr>
            </a:patt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tx1"/>
                  </a:solidFill>
                </a:rPr>
                <a:t>BME</a:t>
              </a:r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8EAB353-1571-45F7-BD14-2EF7FC72B271}"/>
                </a:ext>
              </a:extLst>
            </p:cNvPr>
            <p:cNvCxnSpPr>
              <a:cxnSpLocks/>
              <a:stCxn id="95" idx="3"/>
              <a:endCxn id="98" idx="2"/>
            </p:cNvCxnSpPr>
            <p:nvPr/>
          </p:nvCxnSpPr>
          <p:spPr>
            <a:xfrm flipH="1" flipV="1">
              <a:off x="7159641" y="1639461"/>
              <a:ext cx="15415" cy="20537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64B9A5A-C765-4973-9C35-D2E1E0A3A7AA}"/>
                </a:ext>
              </a:extLst>
            </p:cNvPr>
            <p:cNvSpPr txBox="1"/>
            <p:nvPr/>
          </p:nvSpPr>
          <p:spPr>
            <a:xfrm>
              <a:off x="6386584" y="6305396"/>
              <a:ext cx="1432558" cy="696144"/>
            </a:xfrm>
            <a:prstGeom prst="rect">
              <a:avLst/>
            </a:prstGeom>
            <a:pattFill prst="pct90">
              <a:fgClr>
                <a:schemeClr val="accent4"/>
              </a:fgClr>
              <a:bgClr>
                <a:schemeClr val="bg1"/>
              </a:bgClr>
            </a:pattFill>
            <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SoC</a:t>
              </a:r>
            </a:p>
          </p:txBody>
        </p: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25BBD681-3B17-48CE-B421-C6F426E66AC5}"/>
                </a:ext>
              </a:extLst>
            </p:cNvPr>
            <p:cNvCxnSpPr>
              <a:cxnSpLocks/>
              <a:stCxn id="100" idx="0"/>
              <a:endCxn id="77" idx="2"/>
            </p:cNvCxnSpPr>
            <p:nvPr/>
          </p:nvCxnSpPr>
          <p:spPr>
            <a:xfrm flipH="1" flipV="1">
              <a:off x="7102861" y="6115446"/>
              <a:ext cx="3" cy="189950"/>
            </a:xfrm>
            <a:prstGeom prst="line">
              <a:avLst/>
            </a:prstGeom>
            <a:ln w="44450">
              <a:solidFill>
                <a:schemeClr val="accent2"/>
              </a:solidFill>
              <a:prstDash val="soli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5EC2A6C5-8B5C-417A-A62E-E55C74C224C4}"/>
              </a:ext>
            </a:extLst>
          </p:cNvPr>
          <p:cNvSpPr txBox="1"/>
          <p:nvPr/>
        </p:nvSpPr>
        <p:spPr>
          <a:xfrm>
            <a:off x="6118307" y="5730223"/>
            <a:ext cx="1123874" cy="461665"/>
          </a:xfrm>
          <a:prstGeom prst="rect">
            <a:avLst/>
          </a:prstGeom>
          <a:pattFill prst="pct80">
            <a:fgClr>
              <a:schemeClr val="accent3"/>
            </a:fgClr>
            <a:bgClr>
              <a:schemeClr val="bg1"/>
            </a:bgClr>
          </a:patt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IS/ME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48EAB353-1571-45F7-BD14-2EF7FC72B271}"/>
              </a:ext>
            </a:extLst>
          </p:cNvPr>
          <p:cNvCxnSpPr>
            <a:cxnSpLocks/>
            <a:stCxn id="106" idx="0"/>
            <a:endCxn id="88" idx="1"/>
          </p:cNvCxnSpPr>
          <p:nvPr/>
        </p:nvCxnSpPr>
        <p:spPr>
          <a:xfrm flipV="1">
            <a:off x="6680244" y="5340573"/>
            <a:ext cx="11473" cy="38965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16FFF1F-8D00-432F-9CFE-F49D75EE1B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987" y="1369331"/>
            <a:ext cx="582241" cy="543609"/>
          </a:xfrm>
          <a:prstGeom prst="rect">
            <a:avLst/>
          </a:prstGeom>
        </p:spPr>
      </p:pic>
      <p:pic>
        <p:nvPicPr>
          <p:cNvPr id="2050" name="Picture 2" descr="United States Patent and Trademark Office - Wikipedia">
            <a:extLst>
              <a:ext uri="{FF2B5EF4-FFF2-40B4-BE49-F238E27FC236}">
                <a16:creationId xmlns:a16="http://schemas.microsoft.com/office/drawing/2014/main" id="{958DBBBA-300F-4E2B-A900-60C940D54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67" y="5411667"/>
            <a:ext cx="682866" cy="68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B01BDE-2F03-443D-AD69-1EC4B93C8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47F3-F4BF-2C46-AC54-645A1178D8F6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045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1ECC6-DB7E-DD44-BFD3-35C7C8AE3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Image Processing Project</a:t>
            </a:r>
          </a:p>
        </p:txBody>
      </p:sp>
      <p:pic>
        <p:nvPicPr>
          <p:cNvPr id="58" name="Picture 2" descr="CAPPL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031" y="261159"/>
            <a:ext cx="1989348" cy="43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271" y="1643565"/>
            <a:ext cx="5400675" cy="4048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695" y="2253164"/>
            <a:ext cx="5445350" cy="4048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C4E6A8-4CE5-4E53-8748-0E3DB87264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958" y="718533"/>
            <a:ext cx="1145367" cy="121436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72C276-1288-4819-9CCC-B51F0F914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47F3-F4BF-2C46-AC54-645A1178D8F6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702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1ECC6-DB7E-DD44-BFD3-35C7C8AE3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Image Processing Project (+)</a:t>
            </a:r>
          </a:p>
        </p:txBody>
      </p:sp>
      <p:pic>
        <p:nvPicPr>
          <p:cNvPr id="58" name="Picture 2" descr="CAPPL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031" y="261159"/>
            <a:ext cx="1989348" cy="43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10" y="1498104"/>
            <a:ext cx="4460745" cy="33455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1211" y="2032946"/>
            <a:ext cx="4481786" cy="33455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4205" y="2585037"/>
            <a:ext cx="4471241" cy="33455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931D02-65D7-47C8-A0D4-EA657E5127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958" y="718533"/>
            <a:ext cx="1145367" cy="121436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480440-8809-4BE0-9E18-AB5C08546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47F3-F4BF-2C46-AC54-645A1178D8F6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200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1ECC6-DB7E-DD44-BFD3-35C7C8AE3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CAPPLab: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155A5-5412-1041-8902-FAC211CC0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4647" y="1635781"/>
            <a:ext cx="3839546" cy="48013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Selected Students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1F8510-162E-4263-9DEF-05C2AAFB3501}"/>
              </a:ext>
            </a:extLst>
          </p:cNvPr>
          <p:cNvSpPr txBox="1">
            <a:spLocks/>
          </p:cNvSpPr>
          <p:nvPr/>
        </p:nvSpPr>
        <p:spPr>
          <a:xfrm>
            <a:off x="137184" y="1268232"/>
            <a:ext cx="3814595" cy="86793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Faculty and Collaborators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BA07E7-CCCE-4A80-A802-5F25F4E66E4B}"/>
              </a:ext>
            </a:extLst>
          </p:cNvPr>
          <p:cNvSpPr txBox="1"/>
          <p:nvPr/>
        </p:nvSpPr>
        <p:spPr>
          <a:xfrm>
            <a:off x="5123729" y="2536696"/>
            <a:ext cx="2863609" cy="1227550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Kishore K. Chidella</a:t>
            </a:r>
          </a:p>
          <a:p>
            <a:r>
              <a:rPr lang="en-US" dirty="0">
                <a:latin typeface="Klavika Bold" panose="020B0806040000020004" pitchFamily="34" charset="0"/>
              </a:rPr>
              <a:t>Graduated in 2018</a:t>
            </a:r>
          </a:p>
          <a:p>
            <a:endParaRPr lang="en-US" dirty="0">
              <a:latin typeface="Klavika Bold" panose="020B0806040000020004" pitchFamily="34" charset="0"/>
            </a:endParaRPr>
          </a:p>
          <a:p>
            <a:r>
              <a:rPr lang="en-US" b="1" dirty="0">
                <a:latin typeface="Klavika Bold" panose="020B0806040000020004" pitchFamily="34" charset="0"/>
              </a:rPr>
              <a:t>University of Nevada, USA</a:t>
            </a:r>
            <a:endParaRPr lang="en-US" b="1" dirty="0">
              <a:latin typeface="Klavika Light" panose="020B05060400000200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D69B4A2-E150-45A2-8FF0-F25630E6BD86}"/>
              </a:ext>
            </a:extLst>
          </p:cNvPr>
          <p:cNvSpPr txBox="1"/>
          <p:nvPr/>
        </p:nvSpPr>
        <p:spPr>
          <a:xfrm>
            <a:off x="5123729" y="5198840"/>
            <a:ext cx="2862072" cy="1252074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A. Almohaimeed</a:t>
            </a:r>
          </a:p>
          <a:p>
            <a:r>
              <a:rPr lang="en-US" dirty="0">
                <a:latin typeface="Klavika Bold" panose="020B0806040000020004" pitchFamily="34" charset="0"/>
              </a:rPr>
              <a:t>Graduated in 2019</a:t>
            </a:r>
          </a:p>
          <a:p>
            <a:endParaRPr lang="en-US" b="1" dirty="0">
              <a:latin typeface="Klavika Light" panose="020B0506040000020004" pitchFamily="34" charset="0"/>
            </a:endParaRPr>
          </a:p>
          <a:p>
            <a:r>
              <a:rPr lang="en-US" b="1" dirty="0">
                <a:latin typeface="Klavika Light" panose="020B0506040000020004" pitchFamily="34" charset="0"/>
              </a:rPr>
              <a:t>University, Saudi Arabia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181231" y="2057392"/>
            <a:ext cx="7837418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16403" y="2055491"/>
            <a:ext cx="381459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" descr="Graduation - W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804" y="2538215"/>
            <a:ext cx="942680" cy="122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Graduation - W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232" y="3857677"/>
            <a:ext cx="942498" cy="125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" descr="Graduation - WU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232" y="5195159"/>
            <a:ext cx="942498" cy="1255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466155A5-5412-1041-8902-FAC211CC054D}"/>
              </a:ext>
            </a:extLst>
          </p:cNvPr>
          <p:cNvSpPr txBox="1">
            <a:spLocks/>
          </p:cNvSpPr>
          <p:nvPr/>
        </p:nvSpPr>
        <p:spPr>
          <a:xfrm>
            <a:off x="4192663" y="2161165"/>
            <a:ext cx="3839546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dirty="0">
                <a:solidFill>
                  <a:srgbClr val="00B0F0"/>
                </a:solidFill>
              </a:rPr>
              <a:t>Graduated (PhD)</a:t>
            </a:r>
          </a:p>
        </p:txBody>
      </p:sp>
      <p:pic>
        <p:nvPicPr>
          <p:cNvPr id="58" name="Picture 2" descr="CAPPLa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031" y="261159"/>
            <a:ext cx="1989348" cy="43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A13CFA3-3993-4B85-8A3E-906CA2347519}"/>
              </a:ext>
            </a:extLst>
          </p:cNvPr>
          <p:cNvSpPr txBox="1">
            <a:spLocks/>
          </p:cNvSpPr>
          <p:nvPr/>
        </p:nvSpPr>
        <p:spPr>
          <a:xfrm>
            <a:off x="5123729" y="3861360"/>
            <a:ext cx="2862072" cy="1247891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Vidya Suryanarayana</a:t>
            </a:r>
          </a:p>
          <a:p>
            <a:r>
              <a:rPr lang="en-US" dirty="0">
                <a:latin typeface="Klavika Bold" panose="020B0806040000020004" pitchFamily="34" charset="0"/>
              </a:rPr>
              <a:t>Graduated in 2013</a:t>
            </a:r>
          </a:p>
          <a:p>
            <a:endParaRPr lang="en-US" dirty="0">
              <a:latin typeface="Klavika Bold" panose="020B0806040000020004" pitchFamily="34" charset="0"/>
            </a:endParaRPr>
          </a:p>
          <a:p>
            <a:r>
              <a:rPr lang="en-US" b="1" dirty="0">
                <a:latin typeface="Klavika Light" panose="020B0506040000020004" pitchFamily="34" charset="0"/>
              </a:rPr>
              <a:t>NetApp, USA</a:t>
            </a:r>
            <a:endParaRPr lang="en-US" b="1" dirty="0">
              <a:latin typeface="Klavika Bold" panose="020B0806040000020004" pitchFamily="34" charset="0"/>
            </a:endParaRPr>
          </a:p>
        </p:txBody>
      </p:sp>
      <p:pic>
        <p:nvPicPr>
          <p:cNvPr id="49" name="Picture 2" descr="Ms. Hong Zha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61" y="2574504"/>
            <a:ext cx="919161" cy="98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8655" y="2616806"/>
            <a:ext cx="1995651" cy="629581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154761" y="3513083"/>
            <a:ext cx="13764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7030A0"/>
                </a:solidFill>
              </a:rPr>
              <a:t>Hong Zhang</a:t>
            </a:r>
          </a:p>
          <a:p>
            <a:r>
              <a:rPr lang="en-US" sz="1400" dirty="0">
                <a:solidFill>
                  <a:srgbClr val="7030A0"/>
                </a:solidFill>
              </a:rPr>
              <a:t>ANL </a:t>
            </a:r>
            <a:r>
              <a:rPr lang="en-US" sz="1400" dirty="0" err="1">
                <a:solidFill>
                  <a:srgbClr val="7030A0"/>
                </a:solidFill>
              </a:rPr>
              <a:t>PETSc</a:t>
            </a:r>
            <a:r>
              <a:rPr lang="en-US" sz="1400" dirty="0">
                <a:solidFill>
                  <a:srgbClr val="7030A0"/>
                </a:solidFill>
              </a:rPr>
              <a:t> Team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670650" y="3319335"/>
            <a:ext cx="21770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7030A0"/>
                </a:solidFill>
                <a:latin typeface="Arial Narrow" panose="020B0606020202030204" pitchFamily="34" charset="0"/>
              </a:rPr>
              <a:t>Dr. Zhang works in Argonne’s Mathematics and Computer Science division</a:t>
            </a:r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70" y="4470063"/>
            <a:ext cx="3259138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8" y="4949488"/>
            <a:ext cx="32639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Rectangle 59"/>
          <p:cNvSpPr/>
          <p:nvPr/>
        </p:nvSpPr>
        <p:spPr>
          <a:xfrm>
            <a:off x="229106" y="4416084"/>
            <a:ext cx="3352800" cy="1647825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A65B9BCA-D1A6-440C-9D6B-488677E175D5}"/>
              </a:ext>
            </a:extLst>
          </p:cNvPr>
          <p:cNvSpPr txBox="1">
            <a:spLocks/>
          </p:cNvSpPr>
          <p:nvPr/>
        </p:nvSpPr>
        <p:spPr>
          <a:xfrm>
            <a:off x="8159076" y="2157149"/>
            <a:ext cx="3839546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rgbClr val="00B050"/>
                </a:solidFill>
              </a:rPr>
              <a:t>Current (PhD)</a:t>
            </a:r>
            <a:endParaRPr lang="en-US" sz="2000" dirty="0">
              <a:solidFill>
                <a:srgbClr val="00B0F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5C17C35-D3F6-45CE-9612-0F8E7E0EFF7B}"/>
              </a:ext>
            </a:extLst>
          </p:cNvPr>
          <p:cNvSpPr txBox="1"/>
          <p:nvPr/>
        </p:nvSpPr>
        <p:spPr>
          <a:xfrm>
            <a:off x="9102182" y="2532683"/>
            <a:ext cx="2863609" cy="1227550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Md “Raihan” Uddin</a:t>
            </a:r>
          </a:p>
          <a:p>
            <a:r>
              <a:rPr lang="en-US" dirty="0">
                <a:latin typeface="Klavika Bold" panose="020B0806040000020004" pitchFamily="34" charset="0"/>
              </a:rPr>
              <a:t>PhD Student</a:t>
            </a:r>
          </a:p>
          <a:p>
            <a:r>
              <a:rPr lang="en-US" b="1" dirty="0">
                <a:latin typeface="Klavika Light" panose="020B0506040000020004" pitchFamily="34" charset="0"/>
              </a:rPr>
              <a:t>ECE</a:t>
            </a:r>
          </a:p>
        </p:txBody>
      </p:sp>
      <p:pic>
        <p:nvPicPr>
          <p:cNvPr id="54" name="Picture 4" descr="Graduation - WUR">
            <a:extLst>
              <a:ext uri="{FF2B5EF4-FFF2-40B4-BE49-F238E27FC236}">
                <a16:creationId xmlns:a16="http://schemas.microsoft.com/office/drawing/2014/main" id="{F878F51E-01E4-4946-AD49-60E3F24C8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257" y="2534202"/>
            <a:ext cx="942680" cy="122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D0F55BD-9EC1-4F5E-B173-6033467A2E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958" y="718533"/>
            <a:ext cx="1145367" cy="121436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712985A-E948-43D9-BBA9-9D7F980E1D77}"/>
              </a:ext>
            </a:extLst>
          </p:cNvPr>
          <p:cNvSpPr txBox="1"/>
          <p:nvPr/>
        </p:nvSpPr>
        <p:spPr>
          <a:xfrm>
            <a:off x="9159452" y="3850150"/>
            <a:ext cx="2863447" cy="1259102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Shockers</a:t>
            </a:r>
          </a:p>
          <a:p>
            <a:r>
              <a:rPr lang="en-US" dirty="0">
                <a:latin typeface="Klavika Bold" panose="020B0806040000020004" pitchFamily="34" charset="0"/>
              </a:rPr>
              <a:t>TBD</a:t>
            </a:r>
          </a:p>
          <a:p>
            <a:r>
              <a:rPr lang="en-US" b="1" dirty="0">
                <a:latin typeface="Klavika Light" panose="020B0506040000020004" pitchFamily="34" charset="0"/>
              </a:rPr>
              <a:t>TBD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8476993-B875-41E9-9325-0DCCB818894E}"/>
              </a:ext>
            </a:extLst>
          </p:cNvPr>
          <p:cNvSpPr txBox="1"/>
          <p:nvPr/>
        </p:nvSpPr>
        <p:spPr>
          <a:xfrm>
            <a:off x="9156577" y="5202214"/>
            <a:ext cx="2862072" cy="1252074"/>
          </a:xfrm>
          <a:prstGeom prst="rect">
            <a:avLst/>
          </a:prstGeom>
          <a:solidFill>
            <a:srgbClr val="FED307"/>
          </a:solidFill>
        </p:spPr>
        <p:txBody>
          <a:bodyPr wrap="square" rtlCol="0">
            <a:noAutofit/>
          </a:bodyPr>
          <a:lstStyle/>
          <a:p>
            <a:r>
              <a:rPr lang="en-US" dirty="0">
                <a:latin typeface="Klavika Bold" panose="020B0806040000020004" pitchFamily="34" charset="0"/>
              </a:rPr>
              <a:t>Shockers</a:t>
            </a:r>
          </a:p>
          <a:p>
            <a:r>
              <a:rPr lang="en-US" dirty="0">
                <a:latin typeface="Klavika Bold" panose="020B0806040000020004" pitchFamily="34" charset="0"/>
              </a:rPr>
              <a:t>TBD</a:t>
            </a:r>
          </a:p>
          <a:p>
            <a:r>
              <a:rPr lang="en-US" b="1" dirty="0">
                <a:latin typeface="Klavika Light" panose="020B0506040000020004" pitchFamily="34" charset="0"/>
              </a:rPr>
              <a:t>TBD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F3E1295B-A4D4-4A45-B41D-9B49278AA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606" y="3851944"/>
            <a:ext cx="963099" cy="126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6E311754-738F-447D-B4C1-5734BC049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398" y="5209204"/>
            <a:ext cx="963099" cy="126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B19E3-85AD-4DCD-AC35-DFB5BE17C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147F3-F4BF-2C46-AC54-645A1178D8F6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8326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26234</TotalTime>
  <Words>1816</Words>
  <Application>Microsoft Office PowerPoint</Application>
  <PresentationFormat>Widescreen</PresentationFormat>
  <Paragraphs>352</Paragraphs>
  <Slides>18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Arial Narrow</vt:lpstr>
      <vt:lpstr>Calibri</vt:lpstr>
      <vt:lpstr>Edwardian Script ITC</vt:lpstr>
      <vt:lpstr>Klavika Bold</vt:lpstr>
      <vt:lpstr>Klavika Light</vt:lpstr>
      <vt:lpstr>Roboto</vt:lpstr>
      <vt:lpstr>Times New Roman</vt:lpstr>
      <vt:lpstr>Wingdings</vt:lpstr>
      <vt:lpstr>Office Theme</vt:lpstr>
      <vt:lpstr>Computer Architecture and Parallel Programming Laboratory (CAPPLab)</vt:lpstr>
      <vt:lpstr>CAPPLab: Right on the money</vt:lpstr>
      <vt:lpstr>CAPPLab: Research in/with Education</vt:lpstr>
      <vt:lpstr>CAPPLab: Research/Project Areas</vt:lpstr>
      <vt:lpstr>CAPPLab: Undergraduate Research</vt:lpstr>
      <vt:lpstr>CAPPLab: Research with Industries/Others</vt:lpstr>
      <vt:lpstr>An Image Processing Project</vt:lpstr>
      <vt:lpstr>An Image Processing Project (+)</vt:lpstr>
      <vt:lpstr>CAPPLab: People</vt:lpstr>
      <vt:lpstr>CAPPLab: People</vt:lpstr>
      <vt:lpstr>CAPPLab: People</vt:lpstr>
      <vt:lpstr>CAPPLab: People</vt:lpstr>
      <vt:lpstr>CAPPLab: Resources</vt:lpstr>
      <vt:lpstr>Education/Research: MS Thesis/PhD Dissertation</vt:lpstr>
      <vt:lpstr>Education/Research: MS Thesis/MS Project</vt:lpstr>
      <vt:lpstr>MS Project / MS Thesis / PhD Dissertation</vt:lpstr>
      <vt:lpstr>MS Project / MS Thesis / PhD Dissertation</vt:lpstr>
      <vt:lpstr>Computer Architecture and Parallel Programming Laboratory (CAPPLab)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Microsoft Office User</dc:creator>
  <cp:keywords/>
  <dc:description/>
  <cp:lastModifiedBy>Asaduzzaman, Abu</cp:lastModifiedBy>
  <cp:revision>549</cp:revision>
  <cp:lastPrinted>2020-08-27T17:23:42Z</cp:lastPrinted>
  <dcterms:created xsi:type="dcterms:W3CDTF">2020-08-03T13:38:43Z</dcterms:created>
  <dcterms:modified xsi:type="dcterms:W3CDTF">2024-01-25T20:54:05Z</dcterms:modified>
  <cp:category/>
</cp:coreProperties>
</file>