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59" r:id="rId5"/>
    <p:sldId id="257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5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1475-92CD-4443-AB96-3AEBA93145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53" y="295275"/>
            <a:ext cx="75929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List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(1) 4’ x 8’ 5mm Utility Panel (plywood)	$26.68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(1) 1” x 4” Whitewood Board	5.48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(4) 1” x 2” Whitewood Board	10.96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(1) 0.25” x 0.25” Square Dowel	1.98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(2) 0.5” x 0.5” Square Dowel	5.96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(2) </a:t>
            </a:r>
            <a:r>
              <a:rPr lang="en-US" dirty="0" err="1" smtClean="0"/>
              <a:t>pkgs</a:t>
            </a:r>
            <a:r>
              <a:rPr lang="en-US" dirty="0" smtClean="0"/>
              <a:t> of (2) 2.5” Corner Braces	12.96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(2) </a:t>
            </a:r>
            <a:r>
              <a:rPr lang="en-US" dirty="0" err="1" smtClean="0"/>
              <a:t>pkgs</a:t>
            </a:r>
            <a:r>
              <a:rPr lang="en-US" dirty="0" smtClean="0"/>
              <a:t> of (6) 10-24 x 1.5” Bolts	2.90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(1) </a:t>
            </a:r>
            <a:r>
              <a:rPr lang="en-US" dirty="0" err="1" smtClean="0"/>
              <a:t>pkg</a:t>
            </a:r>
            <a:r>
              <a:rPr lang="en-US" dirty="0" smtClean="0"/>
              <a:t> of (10) 10-24 x ½” Bolts	</a:t>
            </a:r>
            <a:r>
              <a:rPr lang="en-US" u="sng" dirty="0" smtClean="0"/>
              <a:t>1.38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	$68.30</a:t>
            </a:r>
          </a:p>
          <a:p>
            <a:pPr>
              <a:tabLst>
                <a:tab pos="457200" algn="l"/>
                <a:tab pos="5029200" algn="dec"/>
              </a:tabLst>
            </a:pPr>
            <a:endParaRPr lang="en-US" dirty="0"/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 smtClean="0"/>
              <a:t>Plus (3) ½” diameter steel ball bearings</a:t>
            </a:r>
          </a:p>
          <a:p>
            <a:pPr>
              <a:tabLst>
                <a:tab pos="457200" algn="l"/>
                <a:tab pos="5029200" algn="dec"/>
              </a:tabLst>
            </a:pPr>
            <a:endParaRPr lang="en-US" dirty="0"/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 smtClean="0"/>
              <a:t>Plus miscellaneous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Paint (color scheme has no bearing on this course, paint it how you want)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Glue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Velcro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</a:t>
            </a:r>
            <a:r>
              <a:rPr lang="en-US" dirty="0" smtClean="0"/>
              <a:t>Nails (if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2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8385" y="808436"/>
            <a:ext cx="4867275" cy="3650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828" y="5629275"/>
            <a:ext cx="342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1.5”.  These were a little short.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2025252" y="3009900"/>
            <a:ext cx="651273" cy="26193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111" r="15416" b="4723"/>
          <a:stretch/>
        </p:blipFill>
        <p:spPr>
          <a:xfrm rot="5400000">
            <a:off x="4158786" y="184615"/>
            <a:ext cx="4638675" cy="46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/>
          <p:cNvGrpSpPr/>
          <p:nvPr/>
        </p:nvGrpSpPr>
        <p:grpSpPr>
          <a:xfrm>
            <a:off x="273221" y="292507"/>
            <a:ext cx="4763376" cy="4922856"/>
            <a:chOff x="935665" y="829340"/>
            <a:chExt cx="4763376" cy="4922856"/>
          </a:xfrm>
        </p:grpSpPr>
        <p:sp>
          <p:nvSpPr>
            <p:cNvPr id="5" name="Rectangle 4"/>
            <p:cNvSpPr/>
            <p:nvPr/>
          </p:nvSpPr>
          <p:spPr>
            <a:xfrm>
              <a:off x="935665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3376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31087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798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26509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4220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1931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19642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7353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15064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12775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0486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8197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5908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3619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01330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5665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3376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1087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798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26509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24220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21931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19642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17353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15064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12775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0486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08197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5908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03619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1330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35665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33376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31087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798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26509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24220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1931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19642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17353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15064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12775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0486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08197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05908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03619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01330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35665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33376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31087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28798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26509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24220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21931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19642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17353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15064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12775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0486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08197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05908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03619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01330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5665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3376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87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28798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26509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24220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721931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19642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17353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15064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12775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210486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08197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05908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03619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01330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35665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33376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31087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28798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26509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424220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21931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019642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17353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15064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12775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10486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08197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05908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03619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01330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35665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33376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31087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28798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26509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424220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721931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019642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17353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615064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912775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10486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508197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05908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03619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401330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35665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233376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31087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828798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26509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424220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21931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019642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317353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615064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12775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210486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508197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805908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03619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401330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35665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233376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531087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828798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126509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424220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21931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019642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317353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615064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912775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210486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508197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05908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103619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01330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935665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233376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31087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828798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126509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424220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721931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19642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17353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15064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12775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210486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508197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805908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103619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401330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935665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233376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531087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28798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126509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424220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721931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019642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317353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615064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912775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10486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508197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805908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103619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01330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935665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233376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531087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828798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126509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424220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721931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019642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317353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615064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912775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10486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508197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805908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103619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401330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35665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233376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531087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828798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126509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424220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721931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019642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317353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615064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912775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210486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508197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805908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103619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401330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935665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233376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531087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828798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126509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424220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721931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19642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317353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615064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912775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10486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508197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805908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103619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401330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935665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233376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531087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828798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126509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424220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721931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19642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317353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615064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912775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210486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08197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05908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103619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401330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935665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233376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531087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828798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126509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424220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2721931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019642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317353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615064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912775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210486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508197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805908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103619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401330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5658258" y="287191"/>
            <a:ext cx="2977110" cy="4922856"/>
            <a:chOff x="5353764" y="249979"/>
            <a:chExt cx="2977110" cy="4922856"/>
          </a:xfrm>
        </p:grpSpPr>
        <p:sp>
          <p:nvSpPr>
            <p:cNvPr id="289" name="Rectangle 288"/>
            <p:cNvSpPr/>
            <p:nvPr/>
          </p:nvSpPr>
          <p:spPr>
            <a:xfrm>
              <a:off x="5353764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651475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5949186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6246897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544608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6842319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7140030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7437741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735452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8033163" y="24997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353764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651475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5949186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246897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544608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6842319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7140030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7437741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735452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8033163" y="55832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353764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651475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5949186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246897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6544608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842319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140030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7437741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7735452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8033163" y="86666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353764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5651475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5949186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246897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6544608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6842319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140030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437741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7735452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033163" y="117500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5353764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651475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949186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6246897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6544608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842319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7140030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7437741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7735452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8033163" y="148335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353764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651475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5949186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246897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544608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842319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7140030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437741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735452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8033163" y="179169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53764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51475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949186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246897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544608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6842319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7140030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7437741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7735452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8033163" y="210003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353764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651475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949186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246897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544608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842319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7140030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437741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735452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8033163" y="240838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353764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5651475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5949186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6246897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6544608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6842319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7140030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7437741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7735452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8033163" y="271672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353764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5651475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949186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6246897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6544608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6842319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7140030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7437741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7735452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8033163" y="302506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353764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5651475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5949186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6246897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6544608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6842319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7140030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7437741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7735452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8033163" y="333340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353764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651475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949186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6246897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544608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842319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7140030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7437741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7735452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8033163" y="364175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5353764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5651475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5949186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6246897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6544608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6842319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7140030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7437741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735452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8033163" y="395009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353764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651475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5949186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246897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6544608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6842319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7140030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7437741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7735452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8033163" y="425843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5353764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5651475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949186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6246897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6544608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6842319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7140030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7437741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7735452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8033163" y="456678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5353764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5651475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5949186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6246897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6544608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6842319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7140030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7437741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7735452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8033163" y="487512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6253680" y="595101"/>
            <a:ext cx="1800808" cy="615820"/>
          </a:xfrm>
          <a:custGeom>
            <a:avLst/>
            <a:gdLst>
              <a:gd name="connsiteX0" fmla="*/ 0 w 1800808"/>
              <a:gd name="connsiteY0" fmla="*/ 606489 h 615820"/>
              <a:gd name="connsiteX1" fmla="*/ 1800808 w 1800808"/>
              <a:gd name="connsiteY1" fmla="*/ 615820 h 615820"/>
              <a:gd name="connsiteX2" fmla="*/ 1194318 w 1800808"/>
              <a:gd name="connsiteY2" fmla="*/ 0 h 615820"/>
              <a:gd name="connsiteX3" fmla="*/ 606489 w 1800808"/>
              <a:gd name="connsiteY3" fmla="*/ 0 h 615820"/>
              <a:gd name="connsiteX4" fmla="*/ 0 w 1800808"/>
              <a:gd name="connsiteY4" fmla="*/ 606489 h 6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808" h="615820">
                <a:moveTo>
                  <a:pt x="0" y="606489"/>
                </a:moveTo>
                <a:lnTo>
                  <a:pt x="1800808" y="615820"/>
                </a:lnTo>
                <a:lnTo>
                  <a:pt x="1194318" y="0"/>
                </a:lnTo>
                <a:lnTo>
                  <a:pt x="606489" y="0"/>
                </a:lnTo>
                <a:lnTo>
                  <a:pt x="0" y="60648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Freeform 443"/>
          <p:cNvSpPr/>
          <p:nvPr/>
        </p:nvSpPr>
        <p:spPr>
          <a:xfrm>
            <a:off x="6253680" y="2385303"/>
            <a:ext cx="1800808" cy="373812"/>
          </a:xfrm>
          <a:custGeom>
            <a:avLst/>
            <a:gdLst>
              <a:gd name="connsiteX0" fmla="*/ 0 w 1800808"/>
              <a:gd name="connsiteY0" fmla="*/ 606489 h 615820"/>
              <a:gd name="connsiteX1" fmla="*/ 1800808 w 1800808"/>
              <a:gd name="connsiteY1" fmla="*/ 615820 h 615820"/>
              <a:gd name="connsiteX2" fmla="*/ 1194318 w 1800808"/>
              <a:gd name="connsiteY2" fmla="*/ 0 h 615820"/>
              <a:gd name="connsiteX3" fmla="*/ 606489 w 1800808"/>
              <a:gd name="connsiteY3" fmla="*/ 0 h 615820"/>
              <a:gd name="connsiteX4" fmla="*/ 0 w 1800808"/>
              <a:gd name="connsiteY4" fmla="*/ 606489 h 6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808" h="615820">
                <a:moveTo>
                  <a:pt x="0" y="606489"/>
                </a:moveTo>
                <a:lnTo>
                  <a:pt x="1800808" y="615820"/>
                </a:lnTo>
                <a:lnTo>
                  <a:pt x="1194318" y="0"/>
                </a:lnTo>
                <a:lnTo>
                  <a:pt x="606489" y="0"/>
                </a:lnTo>
                <a:lnTo>
                  <a:pt x="0" y="60648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6110" y="450674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280493" y="291758"/>
            <a:ext cx="4756104" cy="14280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293475" y="5061191"/>
            <a:ext cx="4740692" cy="14885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2261842" y="434565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2930738" y="441362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4890929" y="450673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4737232" y="450673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570932" y="5353826"/>
            <a:ext cx="41663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4’ x 4’ 5mm thick plywood sheet</a:t>
            </a:r>
          </a:p>
          <a:p>
            <a:r>
              <a:rPr lang="en-US" sz="1200" dirty="0" smtClean="0"/>
              <a:t>(2) 1”x2”x48” </a:t>
            </a:r>
          </a:p>
          <a:p>
            <a:r>
              <a:rPr lang="en-US" sz="1200" dirty="0" smtClean="0"/>
              <a:t>(4) 1”x2”x45”</a:t>
            </a:r>
          </a:p>
          <a:p>
            <a:r>
              <a:rPr lang="en-US" sz="1200" dirty="0" smtClean="0"/>
              <a:t>Course frame assembled with glue and nails</a:t>
            </a:r>
            <a:endParaRPr lang="en-US" sz="1200" dirty="0"/>
          </a:p>
        </p:txBody>
      </p:sp>
      <p:sp>
        <p:nvSpPr>
          <p:cNvPr id="475" name="TextBox 474"/>
          <p:cNvSpPr txBox="1"/>
          <p:nvPr/>
        </p:nvSpPr>
        <p:spPr>
          <a:xfrm>
            <a:off x="5383762" y="5353826"/>
            <a:ext cx="34616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(2) Tightrope Walls from 5mm thick plywood sheet</a:t>
            </a:r>
          </a:p>
          <a:p>
            <a:r>
              <a:rPr lang="en-US" sz="1200" dirty="0" smtClean="0"/>
              <a:t>(2) Ramp Walls from 1”x4”</a:t>
            </a:r>
          </a:p>
          <a:p>
            <a:r>
              <a:rPr lang="en-US" sz="1200" dirty="0" smtClean="0"/>
              <a:t>(2) 9”x7” ramp up/down from 5mm thick plywood sheet</a:t>
            </a:r>
          </a:p>
          <a:p>
            <a:pPr marL="228600" indent="-228600">
              <a:buAutoNum type="arabicParenBoth"/>
            </a:pPr>
            <a:r>
              <a:rPr lang="en-US" sz="1200" dirty="0" smtClean="0"/>
              <a:t>9”x6” </a:t>
            </a:r>
            <a:r>
              <a:rPr lang="en-US" sz="1200" dirty="0"/>
              <a:t>ramp </a:t>
            </a:r>
            <a:r>
              <a:rPr lang="en-US" sz="1200" dirty="0" smtClean="0"/>
              <a:t>top </a:t>
            </a:r>
            <a:r>
              <a:rPr lang="en-US" sz="1200" dirty="0"/>
              <a:t>from 5mm thick plywood </a:t>
            </a:r>
            <a:r>
              <a:rPr lang="en-US" sz="1200" dirty="0" smtClean="0"/>
              <a:t>sheet</a:t>
            </a:r>
          </a:p>
          <a:p>
            <a:r>
              <a:rPr lang="en-US" sz="1200" dirty="0" smtClean="0"/>
              <a:t>Ramp assembled with glue and nails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5771949" y="1345127"/>
            <a:ext cx="27441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Tightrope Walls</a:t>
            </a:r>
            <a:endParaRPr lang="en-US" dirty="0"/>
          </a:p>
        </p:txBody>
      </p:sp>
      <p:sp>
        <p:nvSpPr>
          <p:cNvPr id="679" name="TextBox 678"/>
          <p:cNvSpPr txBox="1"/>
          <p:nvPr/>
        </p:nvSpPr>
        <p:spPr>
          <a:xfrm>
            <a:off x="5771948" y="2919040"/>
            <a:ext cx="27441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Ramp Walls</a:t>
            </a:r>
            <a:endParaRPr lang="en-US" dirty="0"/>
          </a:p>
        </p:txBody>
      </p:sp>
      <p:sp>
        <p:nvSpPr>
          <p:cNvPr id="269" name="Rectangle 268"/>
          <p:cNvSpPr/>
          <p:nvPr/>
        </p:nvSpPr>
        <p:spPr>
          <a:xfrm>
            <a:off x="6124955" y="3678964"/>
            <a:ext cx="734542" cy="9356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Rectangle 679"/>
          <p:cNvSpPr/>
          <p:nvPr/>
        </p:nvSpPr>
        <p:spPr>
          <a:xfrm>
            <a:off x="7454260" y="3678963"/>
            <a:ext cx="600228" cy="9356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TextBox 680"/>
          <p:cNvSpPr txBox="1"/>
          <p:nvPr/>
        </p:nvSpPr>
        <p:spPr>
          <a:xfrm>
            <a:off x="5771947" y="4746473"/>
            <a:ext cx="27441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Ramp Up/Down &amp; Top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67" y="6517873"/>
            <a:ext cx="310923" cy="310923"/>
          </a:xfrm>
          <a:prstGeom prst="rect">
            <a:avLst/>
          </a:prstGeom>
        </p:spPr>
      </p:pic>
      <p:sp>
        <p:nvSpPr>
          <p:cNvPr id="263" name="TextBox 262"/>
          <p:cNvSpPr txBox="1"/>
          <p:nvPr/>
        </p:nvSpPr>
        <p:spPr>
          <a:xfrm>
            <a:off x="2221490" y="648866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is 3” x 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2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1100" cy="374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1"/>
          <a:stretch/>
        </p:blipFill>
        <p:spPr>
          <a:xfrm>
            <a:off x="2295525" y="3333750"/>
            <a:ext cx="6734175" cy="341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2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/>
          <p:cNvGrpSpPr/>
          <p:nvPr/>
        </p:nvGrpSpPr>
        <p:grpSpPr>
          <a:xfrm>
            <a:off x="302205" y="301560"/>
            <a:ext cx="4763376" cy="4922856"/>
            <a:chOff x="935665" y="829340"/>
            <a:chExt cx="4763376" cy="4922856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935665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3376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31087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798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26509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4220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1931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19642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7353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15064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12775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0486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8197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5908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3619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01330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5665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3376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1087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798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26509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24220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21931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19642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17353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15064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12775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0486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08197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5908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03619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1330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35665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33376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31087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798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26509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24220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1931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19642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17353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15064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12775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0486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08197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05908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03619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01330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35665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33376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31087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28798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26509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24220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21931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19642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17353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15064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12775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0486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08197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05908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03619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01330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5665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3376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87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28798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26509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24220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721931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19642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17353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15064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12775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210486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08197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05908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03619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01330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35665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33376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31087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28798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26509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424220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21931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019642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17353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15064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12775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10486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08197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05908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03619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01330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35665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33376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31087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28798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26509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424220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721931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019642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17353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615064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912775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10486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508197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05908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03619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401330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35665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233376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31087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828798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26509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424220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21931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019642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317353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615064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12775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210486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508197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805908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03619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401330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35665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233376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531087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828798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126509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424220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21931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019642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317353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615064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912775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210486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508197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05908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103619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01330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935665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233376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31087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828798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126509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424220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721931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19642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17353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15064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12775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210486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508197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805908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103619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401330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935665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233376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531087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28798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126509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424220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721931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019642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317353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615064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912775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10486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508197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805908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103619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01330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935665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233376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531087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828798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126509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424220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721931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019642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317353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615064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912775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10486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508197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805908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103619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401330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35665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233376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531087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828798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126509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424220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721931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019642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317353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615064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912775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210486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508197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805908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103619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401330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935665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233376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531087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828798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126509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424220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721931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19642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317353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615064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912775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10486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508197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805908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103619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401330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935665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233376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531087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828798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126509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424220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721931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19642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317353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615064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912775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210486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08197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05908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103619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401330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935665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233376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531087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828798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126509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424220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2721931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019642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317353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615064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912775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210486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508197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805908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103619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401330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3" name="Straight Connector 262"/>
          <p:cNvCxnSpPr/>
          <p:nvPr/>
        </p:nvCxnSpPr>
        <p:spPr>
          <a:xfrm>
            <a:off x="3577026" y="4928446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3279315" y="4618802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981604" y="4309158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283"/>
          <p:cNvGrpSpPr/>
          <p:nvPr/>
        </p:nvGrpSpPr>
        <p:grpSpPr>
          <a:xfrm>
            <a:off x="1790760" y="2315498"/>
            <a:ext cx="1786266" cy="925029"/>
            <a:chOff x="3498108" y="2511928"/>
            <a:chExt cx="1786266" cy="925029"/>
          </a:xfrm>
        </p:grpSpPr>
        <p:sp>
          <p:nvSpPr>
            <p:cNvPr id="266" name="Rectangle 265"/>
            <p:cNvSpPr/>
            <p:nvPr/>
          </p:nvSpPr>
          <p:spPr>
            <a:xfrm>
              <a:off x="3498108" y="2511928"/>
              <a:ext cx="595422" cy="92502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093530" y="2511928"/>
              <a:ext cx="595422" cy="92502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688952" y="2511928"/>
              <a:ext cx="595422" cy="92502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0" name="Straight Connector 269"/>
          <p:cNvCxnSpPr/>
          <p:nvPr/>
        </p:nvCxnSpPr>
        <p:spPr>
          <a:xfrm>
            <a:off x="1790760" y="320580"/>
            <a:ext cx="1786266" cy="26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790760" y="1215040"/>
            <a:ext cx="1786266" cy="26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683893" y="4928446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386182" y="4618802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1790760" y="4309158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088471" y="4928446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134597" y="717975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134597" y="2720460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4134597" y="4722945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>
            <a:stCxn id="20" idx="0"/>
          </p:cNvCxnSpPr>
          <p:nvPr/>
        </p:nvCxnSpPr>
        <p:spPr>
          <a:xfrm>
            <a:off x="4916726" y="301560"/>
            <a:ext cx="0" cy="1376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4916725" y="1899138"/>
            <a:ext cx="0" cy="1719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stCxn id="260" idx="2"/>
          </p:cNvCxnSpPr>
          <p:nvPr/>
        </p:nvCxnSpPr>
        <p:spPr>
          <a:xfrm flipV="1">
            <a:off x="4916726" y="3829235"/>
            <a:ext cx="0" cy="13951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4842089" y="1710152"/>
            <a:ext cx="150625" cy="150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4842088" y="3648905"/>
            <a:ext cx="150625" cy="150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7" name="Straight Connector 446"/>
          <p:cNvCxnSpPr/>
          <p:nvPr/>
        </p:nvCxnSpPr>
        <p:spPr>
          <a:xfrm>
            <a:off x="2367757" y="320580"/>
            <a:ext cx="0" cy="168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2995425" y="320580"/>
            <a:ext cx="0" cy="168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>
            <a:off x="2376810" y="1028627"/>
            <a:ext cx="0" cy="168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>
            <a:off x="3004478" y="1028627"/>
            <a:ext cx="0" cy="168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oup 261"/>
          <p:cNvGrpSpPr/>
          <p:nvPr/>
        </p:nvGrpSpPr>
        <p:grpSpPr>
          <a:xfrm>
            <a:off x="5658258" y="287191"/>
            <a:ext cx="2977110" cy="1839426"/>
            <a:chOff x="5658258" y="287191"/>
            <a:chExt cx="2977110" cy="1839426"/>
          </a:xfrm>
        </p:grpSpPr>
        <p:sp>
          <p:nvSpPr>
            <p:cNvPr id="288" name="Rectangle 287"/>
            <p:cNvSpPr/>
            <p:nvPr/>
          </p:nvSpPr>
          <p:spPr>
            <a:xfrm>
              <a:off x="5658258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955969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6253680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551391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6849102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7146813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7444524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7742235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8039946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8337657" y="28719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658258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5955969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6253680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6551391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849102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146813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7444524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7742235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8039946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8337657" y="59553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5658258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5955969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6253680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6551391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6849102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146813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444524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742235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8039946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8337657" y="90387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5658258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955969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6253680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6551391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6849102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7146813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7444524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7742235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039946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8337657" y="121222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5658258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955969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6253680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6551391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6849102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7146813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444524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7742235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8039946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8337657" y="152056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5658258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5955969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253680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6551391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6849102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146813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444524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7742235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039946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8337657" y="182890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1" name="TextBox 450"/>
          <p:cNvSpPr txBox="1"/>
          <p:nvPr/>
        </p:nvSpPr>
        <p:spPr>
          <a:xfrm>
            <a:off x="599917" y="5353826"/>
            <a:ext cx="416795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Layout and placement of all course details.</a:t>
            </a:r>
          </a:p>
          <a:p>
            <a:r>
              <a:rPr lang="en-US" sz="1200" dirty="0" smtClean="0"/>
              <a:t>Ramp attached with </a:t>
            </a:r>
            <a:r>
              <a:rPr lang="en-US" sz="1200" dirty="0" err="1" smtClean="0"/>
              <a:t>velcro</a:t>
            </a:r>
            <a:endParaRPr lang="en-US" sz="1200" dirty="0" smtClean="0"/>
          </a:p>
          <a:p>
            <a:r>
              <a:rPr lang="en-US" sz="1200" dirty="0" smtClean="0"/>
              <a:t>Ball Start holes are 3/8” diameter drilled through the skin</a:t>
            </a:r>
          </a:p>
          <a:p>
            <a:r>
              <a:rPr lang="en-US" sz="1200" dirty="0" smtClean="0"/>
              <a:t>Catch Pockets </a:t>
            </a:r>
            <a:r>
              <a:rPr lang="en-US" sz="1200" dirty="0" smtClean="0"/>
              <a:t>are 1.5” diameter and </a:t>
            </a:r>
            <a:r>
              <a:rPr lang="en-US" sz="1200" b="1" dirty="0" smtClean="0"/>
              <a:t>only through the skin</a:t>
            </a:r>
          </a:p>
          <a:p>
            <a:r>
              <a:rPr lang="en-US" sz="1200" dirty="0" smtClean="0"/>
              <a:t>Rumble Strip Bars are ¼”x</a:t>
            </a:r>
            <a:r>
              <a:rPr lang="en-US" sz="1200" dirty="0"/>
              <a:t> </a:t>
            </a:r>
            <a:r>
              <a:rPr lang="en-US" sz="1200" dirty="0" smtClean="0"/>
              <a:t>¼”x3” long, glued in place</a:t>
            </a:r>
          </a:p>
          <a:p>
            <a:r>
              <a:rPr lang="en-US" sz="1200" dirty="0" smtClean="0"/>
              <a:t>End Barriers are </a:t>
            </a:r>
            <a:r>
              <a:rPr lang="en-US" sz="1200" dirty="0"/>
              <a:t>½”x </a:t>
            </a:r>
            <a:r>
              <a:rPr lang="en-US" sz="1200" dirty="0" smtClean="0"/>
              <a:t>½” material glued in place</a:t>
            </a:r>
          </a:p>
          <a:p>
            <a:r>
              <a:rPr lang="en-US" sz="1200" dirty="0"/>
              <a:t>Green stripe is </a:t>
            </a:r>
            <a:r>
              <a:rPr lang="en-US" sz="1200" dirty="0" smtClean="0"/>
              <a:t>3” </a:t>
            </a:r>
            <a:r>
              <a:rPr lang="en-US" sz="1200" dirty="0"/>
              <a:t>wide painted or electrical </a:t>
            </a:r>
            <a:r>
              <a:rPr lang="en-US" sz="1200" dirty="0" smtClean="0"/>
              <a:t>tape</a:t>
            </a:r>
            <a:endParaRPr lang="en-US" sz="1200" dirty="0"/>
          </a:p>
        </p:txBody>
      </p:sp>
      <p:sp>
        <p:nvSpPr>
          <p:cNvPr id="452" name="TextBox 451"/>
          <p:cNvSpPr txBox="1"/>
          <p:nvPr/>
        </p:nvSpPr>
        <p:spPr>
          <a:xfrm>
            <a:off x="5449078" y="5353826"/>
            <a:ext cx="345232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Tightrope wall showing placement of ‘L’ brackets.</a:t>
            </a:r>
          </a:p>
          <a:p>
            <a:r>
              <a:rPr lang="en-US" sz="1200" dirty="0" smtClean="0"/>
              <a:t>Brackets attach to walls with 1” bolts.</a:t>
            </a:r>
          </a:p>
          <a:p>
            <a:r>
              <a:rPr lang="en-US" sz="1200" dirty="0" smtClean="0"/>
              <a:t>Brackets attach to course base with 1.5” bolts and should line up with supports below.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71949" y="595101"/>
            <a:ext cx="2744165" cy="1119358"/>
            <a:chOff x="5771949" y="595101"/>
            <a:chExt cx="2744165" cy="1119358"/>
          </a:xfrm>
        </p:grpSpPr>
        <p:sp>
          <p:nvSpPr>
            <p:cNvPr id="449" name="Freeform 448"/>
            <p:cNvSpPr/>
            <p:nvPr/>
          </p:nvSpPr>
          <p:spPr>
            <a:xfrm>
              <a:off x="6253680" y="595101"/>
              <a:ext cx="1800808" cy="615820"/>
            </a:xfrm>
            <a:custGeom>
              <a:avLst/>
              <a:gdLst>
                <a:gd name="connsiteX0" fmla="*/ 0 w 1800808"/>
                <a:gd name="connsiteY0" fmla="*/ 606489 h 615820"/>
                <a:gd name="connsiteX1" fmla="*/ 1800808 w 1800808"/>
                <a:gd name="connsiteY1" fmla="*/ 615820 h 615820"/>
                <a:gd name="connsiteX2" fmla="*/ 1194318 w 1800808"/>
                <a:gd name="connsiteY2" fmla="*/ 0 h 615820"/>
                <a:gd name="connsiteX3" fmla="*/ 606489 w 1800808"/>
                <a:gd name="connsiteY3" fmla="*/ 0 h 615820"/>
                <a:gd name="connsiteX4" fmla="*/ 0 w 1800808"/>
                <a:gd name="connsiteY4" fmla="*/ 606489 h 61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808" h="615820">
                  <a:moveTo>
                    <a:pt x="0" y="606489"/>
                  </a:moveTo>
                  <a:lnTo>
                    <a:pt x="1800808" y="615820"/>
                  </a:lnTo>
                  <a:lnTo>
                    <a:pt x="1194318" y="0"/>
                  </a:lnTo>
                  <a:lnTo>
                    <a:pt x="606489" y="0"/>
                  </a:lnTo>
                  <a:lnTo>
                    <a:pt x="0" y="606489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5771949" y="1345127"/>
              <a:ext cx="274416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Tightrope Walls</a:t>
              </a:r>
              <a:endParaRPr lang="en-US" dirty="0"/>
            </a:p>
          </p:txBody>
        </p:sp>
        <p:cxnSp>
          <p:nvCxnSpPr>
            <p:cNvPr id="458" name="Straight Connector 457"/>
            <p:cNvCxnSpPr/>
            <p:nvPr/>
          </p:nvCxnSpPr>
          <p:spPr>
            <a:xfrm flipH="1">
              <a:off x="6824932" y="911907"/>
              <a:ext cx="6752" cy="303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 flipH="1">
              <a:off x="7467775" y="917210"/>
              <a:ext cx="6752" cy="303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3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16" y="6463364"/>
            <a:ext cx="310923" cy="310923"/>
          </a:xfrm>
          <a:prstGeom prst="rect">
            <a:avLst/>
          </a:prstGeom>
        </p:spPr>
      </p:pic>
      <p:sp>
        <p:nvSpPr>
          <p:cNvPr id="354" name="TextBox 353"/>
          <p:cNvSpPr txBox="1"/>
          <p:nvPr/>
        </p:nvSpPr>
        <p:spPr>
          <a:xfrm>
            <a:off x="6689839" y="6434159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is 3” x 3”</a:t>
            </a:r>
            <a:endParaRPr lang="en-US" dirty="0"/>
          </a:p>
        </p:txBody>
      </p:sp>
      <p:cxnSp>
        <p:nvCxnSpPr>
          <p:cNvPr id="285" name="Straight Arrow Connector 284"/>
          <p:cNvCxnSpPr/>
          <p:nvPr/>
        </p:nvCxnSpPr>
        <p:spPr>
          <a:xfrm>
            <a:off x="4321303" y="4772092"/>
            <a:ext cx="1739244" cy="1245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>
            <a:off x="3079542" y="4440660"/>
            <a:ext cx="2981005" cy="2135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>
            <a:off x="5025216" y="3717005"/>
            <a:ext cx="1786588" cy="1279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>
            <a:off x="4957931" y="3254661"/>
            <a:ext cx="1853873" cy="1327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6862249" y="307664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Barrier</a:t>
            </a:r>
            <a:endParaRPr lang="en-US" dirty="0"/>
          </a:p>
        </p:txBody>
      </p:sp>
      <p:sp>
        <p:nvSpPr>
          <p:cNvPr id="367" name="TextBox 366"/>
          <p:cNvSpPr txBox="1"/>
          <p:nvPr/>
        </p:nvSpPr>
        <p:spPr>
          <a:xfrm>
            <a:off x="6858826" y="3544796"/>
            <a:ext cx="138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Catch Pocket</a:t>
            </a:r>
            <a:endParaRPr lang="en-US" dirty="0"/>
          </a:p>
        </p:txBody>
      </p:sp>
      <p:sp>
        <p:nvSpPr>
          <p:cNvPr id="368" name="TextBox 367"/>
          <p:cNvSpPr txBox="1"/>
          <p:nvPr/>
        </p:nvSpPr>
        <p:spPr>
          <a:xfrm>
            <a:off x="6117972" y="4263595"/>
            <a:ext cx="185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Rumble Strip Bars</a:t>
            </a:r>
            <a:endParaRPr lang="en-US" dirty="0"/>
          </a:p>
        </p:txBody>
      </p:sp>
      <p:sp>
        <p:nvSpPr>
          <p:cNvPr id="369" name="TextBox 368"/>
          <p:cNvSpPr txBox="1"/>
          <p:nvPr/>
        </p:nvSpPr>
        <p:spPr>
          <a:xfrm>
            <a:off x="6117972" y="4615106"/>
            <a:ext cx="160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Ball Start Holes</a:t>
            </a:r>
            <a:endParaRPr lang="en-US" dirty="0"/>
          </a:p>
        </p:txBody>
      </p:sp>
      <p:sp>
        <p:nvSpPr>
          <p:cNvPr id="351" name="Rectangle 350"/>
          <p:cNvSpPr/>
          <p:nvPr/>
        </p:nvSpPr>
        <p:spPr>
          <a:xfrm>
            <a:off x="302205" y="301560"/>
            <a:ext cx="4763376" cy="4922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302205" y="301560"/>
            <a:ext cx="297711" cy="4922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b="21528"/>
          <a:stretch/>
        </p:blipFill>
        <p:spPr>
          <a:xfrm>
            <a:off x="0" y="0"/>
            <a:ext cx="6670964" cy="3057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8333" r="25625" b="7500"/>
          <a:stretch/>
        </p:blipFill>
        <p:spPr>
          <a:xfrm>
            <a:off x="3724275" y="1857375"/>
            <a:ext cx="5105400" cy="48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Straight Connector 262"/>
          <p:cNvCxnSpPr/>
          <p:nvPr/>
        </p:nvCxnSpPr>
        <p:spPr>
          <a:xfrm>
            <a:off x="3577026" y="4928446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3279315" y="4618802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2981604" y="4309158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283"/>
          <p:cNvGrpSpPr/>
          <p:nvPr/>
        </p:nvGrpSpPr>
        <p:grpSpPr>
          <a:xfrm>
            <a:off x="1790760" y="2315498"/>
            <a:ext cx="1786266" cy="925029"/>
            <a:chOff x="3498108" y="2511928"/>
            <a:chExt cx="1786266" cy="925029"/>
          </a:xfrm>
        </p:grpSpPr>
        <p:sp>
          <p:nvSpPr>
            <p:cNvPr id="266" name="Rectangle 265"/>
            <p:cNvSpPr/>
            <p:nvPr/>
          </p:nvSpPr>
          <p:spPr>
            <a:xfrm>
              <a:off x="3498108" y="2511928"/>
              <a:ext cx="595422" cy="92502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093530" y="2511928"/>
              <a:ext cx="595422" cy="92502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688952" y="2511928"/>
              <a:ext cx="595422" cy="92502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0" name="Straight Connector 269"/>
          <p:cNvCxnSpPr/>
          <p:nvPr/>
        </p:nvCxnSpPr>
        <p:spPr>
          <a:xfrm>
            <a:off x="1790760" y="320580"/>
            <a:ext cx="1786266" cy="26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790760" y="1215040"/>
            <a:ext cx="1786266" cy="26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2683893" y="4928446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2386182" y="4618802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1790760" y="4309158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2088471" y="4928446"/>
            <a:ext cx="0" cy="2977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134597" y="717975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134597" y="2720460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4134597" y="4722945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/>
          <p:cNvCxnSpPr>
            <a:stCxn id="20" idx="0"/>
          </p:cNvCxnSpPr>
          <p:nvPr/>
        </p:nvCxnSpPr>
        <p:spPr>
          <a:xfrm>
            <a:off x="4916726" y="301560"/>
            <a:ext cx="0" cy="1376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4916725" y="1899138"/>
            <a:ext cx="0" cy="17199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stCxn id="260" idx="2"/>
          </p:cNvCxnSpPr>
          <p:nvPr/>
        </p:nvCxnSpPr>
        <p:spPr>
          <a:xfrm flipV="1">
            <a:off x="4916726" y="3829235"/>
            <a:ext cx="0" cy="13951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4842089" y="1710152"/>
            <a:ext cx="150625" cy="150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4842088" y="3648905"/>
            <a:ext cx="150625" cy="150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7" name="Straight Connector 446"/>
          <p:cNvCxnSpPr/>
          <p:nvPr/>
        </p:nvCxnSpPr>
        <p:spPr>
          <a:xfrm>
            <a:off x="2367757" y="320580"/>
            <a:ext cx="0" cy="16830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2995425" y="320580"/>
            <a:ext cx="0" cy="16830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>
            <a:off x="2376810" y="1028627"/>
            <a:ext cx="0" cy="16830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>
            <a:off x="3004478" y="1028627"/>
            <a:ext cx="0" cy="16830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599917" y="5353826"/>
            <a:ext cx="416795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Course Base is White. </a:t>
            </a:r>
            <a:endParaRPr lang="en-US" sz="1200" dirty="0" smtClean="0"/>
          </a:p>
          <a:p>
            <a:r>
              <a:rPr lang="en-US" sz="1200" dirty="0" smtClean="0"/>
              <a:t>Obstacles </a:t>
            </a:r>
            <a:r>
              <a:rPr lang="en-US" sz="1200" dirty="0"/>
              <a:t>are Red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Start Stripe is Green.</a:t>
            </a:r>
            <a:endParaRPr lang="en-US" sz="1200" dirty="0"/>
          </a:p>
        </p:txBody>
      </p:sp>
      <p:sp>
        <p:nvSpPr>
          <p:cNvPr id="351" name="Rectangle 350"/>
          <p:cNvSpPr/>
          <p:nvPr/>
        </p:nvSpPr>
        <p:spPr>
          <a:xfrm>
            <a:off x="302205" y="301560"/>
            <a:ext cx="4763376" cy="49228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310914" y="301560"/>
            <a:ext cx="297711" cy="4922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396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GKN Aerospace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Brill, Randy</dc:creator>
  <cp:lastModifiedBy>Brill, Randy</cp:lastModifiedBy>
  <cp:revision>27</cp:revision>
  <dcterms:created xsi:type="dcterms:W3CDTF">2023-11-28T13:30:57Z</dcterms:created>
  <dcterms:modified xsi:type="dcterms:W3CDTF">2023-12-01T10:37:04Z</dcterms:modified>
</cp:coreProperties>
</file>