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223"/>
    <a:srgbClr val="FED307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4B07CA-8286-E44C-B9A3-DE8C541B22CB}" v="76" dt="2022-10-24T15:48:21.757"/>
    <p1510:client id="{DFF21A4F-B295-7332-7A6B-B9E97B4EDA30}" v="2" dt="2022-10-24T16:08:26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John" userId="S::a328z737@wichita.edu::1ac0faa1-b188-4a82-9b6f-e8bc2824c2b9" providerId="AD" clId="Web-{DFF21A4F-B295-7332-7A6B-B9E97B4EDA30}"/>
    <pc:docChg chg="modSld">
      <pc:chgData name="Jones, John" userId="S::a328z737@wichita.edu::1ac0faa1-b188-4a82-9b6f-e8bc2824c2b9" providerId="AD" clId="Web-{DFF21A4F-B295-7332-7A6B-B9E97B4EDA30}" dt="2022-10-24T16:08:26.047" v="0" actId="20577"/>
      <pc:docMkLst>
        <pc:docMk/>
      </pc:docMkLst>
      <pc:sldChg chg="modSp">
        <pc:chgData name="Jones, John" userId="S::a328z737@wichita.edu::1ac0faa1-b188-4a82-9b6f-e8bc2824c2b9" providerId="AD" clId="Web-{DFF21A4F-B295-7332-7A6B-B9E97B4EDA30}" dt="2022-10-24T16:08:26.047" v="0" actId="20577"/>
        <pc:sldMkLst>
          <pc:docMk/>
          <pc:sldMk cId="1602011827" sldId="260"/>
        </pc:sldMkLst>
        <pc:spChg chg="mod">
          <ac:chgData name="Jones, John" userId="S::a328z737@wichita.edu::1ac0faa1-b188-4a82-9b6f-e8bc2824c2b9" providerId="AD" clId="Web-{DFF21A4F-B295-7332-7A6B-B9E97B4EDA30}" dt="2022-10-24T16:08:26.047" v="0" actId="20577"/>
          <ac:spMkLst>
            <pc:docMk/>
            <pc:sldMk cId="1602011827" sldId="260"/>
            <ac:spMk id="3" creationId="{A9009840-7A69-E643-92DF-D5C387FA49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84A6C-E55C-7B48-A54B-4B35884301A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DBE8-F425-0C45-B9B0-8A7D76D9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C6C038-2352-5D4E-8D1C-AD3FA8654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0E03E0-3135-8F43-9F3D-1CEA024F1E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4" y="-7144"/>
            <a:ext cx="12273280" cy="6903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731DB-9EFD-BF45-AA72-2F7B80F6B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173" y="2029984"/>
            <a:ext cx="8064843" cy="2387600"/>
          </a:xfrm>
          <a:prstGeom prst="rect">
            <a:avLst/>
          </a:prstGeom>
        </p:spPr>
        <p:txBody>
          <a:bodyPr anchor="b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7425F-D6C1-4048-A194-B7C5FB31C0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5172" y="4614341"/>
            <a:ext cx="6878595" cy="424732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rgbClr val="FED3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9F3CDB-A3EA-7249-AB85-4BD33D5D32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423" y="668216"/>
            <a:ext cx="3027248" cy="66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5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14A994-59A5-5940-9C81-F192D1C5DD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104" y="-37433"/>
            <a:ext cx="12271248" cy="6902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7856FE-92E9-CB44-A4CF-4902D3BD62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79F124-31BC-1D4D-B977-305FE162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656"/>
            <a:ext cx="7236385" cy="2852737"/>
          </a:xfrm>
          <a:prstGeom prst="rect">
            <a:avLst/>
          </a:prstGeom>
        </p:spPr>
        <p:txBody>
          <a:bodyPr anchor="b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2DB79-11FC-954D-8167-5992F13E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4381"/>
            <a:ext cx="10515600" cy="42473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AED7FB-4D0A-544A-BD45-803D8F53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Content - White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D35C36-67D5-9C4C-9FF9-A8E09890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267" r="27156"/>
          <a:stretch/>
        </p:blipFill>
        <p:spPr>
          <a:xfrm>
            <a:off x="5416063" y="0"/>
            <a:ext cx="677593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1333F-7192-8946-BDCE-ECFA21DDB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3380"/>
          <a:stretch/>
        </p:blipFill>
        <p:spPr>
          <a:xfrm>
            <a:off x="0" y="0"/>
            <a:ext cx="12192000" cy="1825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ECA4A4-5991-1643-98F2-E3A58DB028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0B4AA-3D09-C846-84C5-DE75B74B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1D06A-A79E-2447-961E-0A8245B87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4872366" cy="453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5D55F45-E9C7-8842-B7BF-9F8E778A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3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White Yel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FBE88B-0420-4D48-8AED-D0B136C8E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0871C-4D26-3246-8C92-26C19244D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5000"/>
          <a:stretch/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9B769-2A4A-5A40-A24E-885C9D9013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B0295B-2371-E042-98B4-5A0860D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E24412-9723-064C-B3C1-ECA1FF2D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FA009E-C952-B444-923F-1C777F41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9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Bl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310748-0609-C44F-9879-A3D48D7E17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156"/>
          <a:stretch/>
        </p:blipFill>
        <p:spPr>
          <a:xfrm>
            <a:off x="3310890" y="0"/>
            <a:ext cx="888111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EDAEE2-AF4C-FF42-8B74-7D4BA213D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999"/>
          <a:stretch/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23E7B-C8EE-D44F-BC51-64A2E1601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0B4AA-3D09-C846-84C5-DE75B74B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59B8BB-915B-8148-8C84-6ED999BD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4872366" cy="453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D35958-C5B6-3542-85E4-FF775A64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3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Blac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0BF1B6-0614-D146-8FA9-4832D1361540}"/>
              </a:ext>
            </a:extLst>
          </p:cNvPr>
          <p:cNvSpPr/>
          <p:nvPr userDrawn="1"/>
        </p:nvSpPr>
        <p:spPr>
          <a:xfrm>
            <a:off x="0" y="0"/>
            <a:ext cx="12192000" cy="6919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3D898-DB08-2345-95F0-0D64A3A38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3518"/>
          <a:stretch/>
        </p:blipFill>
        <p:spPr>
          <a:xfrm>
            <a:off x="0" y="0"/>
            <a:ext cx="12192000" cy="1816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7DD46E-7F83-EF48-AB47-92247CE636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B0295B-2371-E042-98B4-5A0860D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83F15-FF95-1B48-A07E-8A4B8BC24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4081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EF3BE5-D08C-4443-AC5C-3B1E146B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E6408F-ED0D-9D41-BD0C-9D9CC273E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5741"/>
          <a:stretch/>
        </p:blipFill>
        <p:spPr>
          <a:xfrm>
            <a:off x="0" y="0"/>
            <a:ext cx="12192000" cy="166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522566-7FB5-2C45-85D5-2AEED9D5F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241738-B5CC-8949-B72A-2C6029C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CE2F85-C568-AF42-9135-FF487DAA4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CE0065-578C-984D-ACC3-6205C04B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6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1359E0-42EC-C14F-AC64-EBA04A9E3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5185"/>
          <a:stretch/>
        </p:blipFill>
        <p:spPr>
          <a:xfrm>
            <a:off x="0" y="0"/>
            <a:ext cx="12192000" cy="1701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241738-B5CC-8949-B72A-2C6029C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F6849-98DB-FF49-AFD8-04A6400FE0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FD0A5F-4F6C-6A44-A06E-841A8AA42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7C9B51-7B8F-8742-8ACF-61E62904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2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32E56-D825-8343-A674-05F30A1D3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7242C72E-8D77-774D-B003-4281FE07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20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1" r:id="rId3"/>
    <p:sldLayoutId id="2147483654" r:id="rId4"/>
    <p:sldLayoutId id="2147483664" r:id="rId5"/>
    <p:sldLayoutId id="2147483658" r:id="rId6"/>
    <p:sldLayoutId id="2147483662" r:id="rId7"/>
    <p:sldLayoutId id="214748367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ichita.edu/TTOctober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wsuoir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OIR@Wichita.edu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3C07-48D9-8842-8E07-7F07A6EEE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Instructional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0BE12-5717-A346-A738-64730A2BCE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Carolyn Speer, Ph.D., CPTM</a:t>
            </a:r>
          </a:p>
        </p:txBody>
      </p:sp>
    </p:spTree>
    <p:extLst>
      <p:ext uri="{BB962C8B-B14F-4D97-AF65-F5344CB8AC3E}">
        <p14:creationId xmlns:p14="http://schemas.microsoft.com/office/powerpoint/2010/main" val="337042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E6F83-1673-2C4F-8340-71698766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09840-7A69-E643-92DF-D5C387FA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186249"/>
            <a:ext cx="5323703" cy="5655394"/>
          </a:xfr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/>
              <a:t>Provide resources and support for all Wichita State instructors, </a:t>
            </a:r>
            <a:r>
              <a:rPr lang="en-US" b="1"/>
              <a:t>regardless of rank, </a:t>
            </a:r>
            <a:r>
              <a:rPr lang="en-US"/>
              <a:t>and all student-facing staff</a:t>
            </a:r>
          </a:p>
          <a:p>
            <a:r>
              <a:rPr lang="en-US"/>
              <a:t>Core services:</a:t>
            </a:r>
          </a:p>
          <a:p>
            <a:pPr lvl="1"/>
            <a:r>
              <a:rPr lang="en-US"/>
              <a:t>Instructional design for all class modalities</a:t>
            </a:r>
          </a:p>
          <a:p>
            <a:pPr lvl="1"/>
            <a:r>
              <a:rPr lang="en-US"/>
              <a:t>Educational technology support</a:t>
            </a:r>
          </a:p>
          <a:p>
            <a:pPr lvl="1"/>
            <a:r>
              <a:rPr lang="en-US"/>
              <a:t>Instructor professional development and support</a:t>
            </a:r>
          </a:p>
          <a:p>
            <a:pPr lvl="1"/>
            <a:r>
              <a:rPr lang="en-US"/>
              <a:t>Instructional research assistance</a:t>
            </a:r>
          </a:p>
          <a:p>
            <a:pPr lvl="1"/>
            <a:r>
              <a:rPr lang="en-US"/>
              <a:t>Maintain 400+ training pages on the WSU website: </a:t>
            </a:r>
            <a:r>
              <a:rPr lang="en-US" err="1"/>
              <a:t>Wichita.edu</a:t>
            </a:r>
            <a:r>
              <a:rPr lang="en-US"/>
              <a:t>/OIR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80FA4-6BE3-D141-B11E-66338AE8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1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7EF0-531E-C314-E8E6-4909279B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Academic Resources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AA6CC-824E-6383-464E-0DA98B354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288226"/>
            <a:ext cx="5726474" cy="5690276"/>
          </a:xfrm>
        </p:spPr>
        <p:txBody>
          <a:bodyPr/>
          <a:lstStyle/>
          <a:p>
            <a:r>
              <a:rPr lang="en-US" sz="2400"/>
              <a:t>Who? All interested people, and it’s free!</a:t>
            </a:r>
          </a:p>
          <a:p>
            <a:r>
              <a:rPr lang="en-US" sz="2400"/>
              <a:t>Offered </a:t>
            </a:r>
            <a:r>
              <a:rPr lang="en-US" sz="2400" b="1"/>
              <a:t>three</a:t>
            </a:r>
            <a:r>
              <a:rPr lang="en-US" sz="2400"/>
              <a:t> times a year</a:t>
            </a:r>
          </a:p>
          <a:p>
            <a:pPr lvl="1"/>
            <a:r>
              <a:rPr lang="en-US" sz="2000"/>
              <a:t>Week before January classes (1/9-1/13 in 2023)</a:t>
            </a:r>
          </a:p>
          <a:p>
            <a:pPr lvl="1"/>
            <a:r>
              <a:rPr lang="en-US" sz="2000"/>
              <a:t>Last full week in May (5/22-5/26 in 2023)</a:t>
            </a:r>
          </a:p>
          <a:p>
            <a:pPr lvl="1"/>
            <a:r>
              <a:rPr lang="en-US" sz="2000"/>
              <a:t>Week before August classes (8/14-8/18 in 2023)</a:t>
            </a:r>
          </a:p>
          <a:p>
            <a:r>
              <a:rPr lang="en-US" sz="2400" b="1"/>
              <a:t>Dozens</a:t>
            </a:r>
            <a:r>
              <a:rPr lang="en-US" sz="2400"/>
              <a:t> of topics attended by hundreds of instructors and staff</a:t>
            </a:r>
          </a:p>
          <a:p>
            <a:pPr lvl="1"/>
            <a:r>
              <a:rPr lang="en-US" sz="2000"/>
              <a:t>Technical training</a:t>
            </a:r>
          </a:p>
          <a:p>
            <a:pPr lvl="1"/>
            <a:r>
              <a:rPr lang="en-US" sz="2000"/>
              <a:t>Pedagogy and learning theory</a:t>
            </a:r>
          </a:p>
          <a:p>
            <a:pPr lvl="1"/>
            <a:r>
              <a:rPr lang="en-US" sz="2000"/>
              <a:t>Discussions</a:t>
            </a:r>
          </a:p>
          <a:p>
            <a:pPr lvl="1"/>
            <a:r>
              <a:rPr lang="en-US" sz="2000"/>
              <a:t>Panels</a:t>
            </a:r>
          </a:p>
          <a:p>
            <a:r>
              <a:rPr lang="en-US" sz="2400"/>
              <a:t>It’s all recorded too!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9F005-F54F-C2F1-48ED-333F6DDA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1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B3A55-ED02-C7DD-B82B-8C73E4A8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Accessing ARC recordings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2A542-270D-14E6-B6ED-14F4C05EF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4872366" cy="4943918"/>
          </a:xfrm>
        </p:spPr>
        <p:txBody>
          <a:bodyPr/>
          <a:lstStyle/>
          <a:p>
            <a:r>
              <a:rPr lang="en-US"/>
              <a:t>All sessions have the same URL format: </a:t>
            </a:r>
          </a:p>
          <a:p>
            <a:pPr lvl="1"/>
            <a:r>
              <a:rPr lang="en-US" err="1"/>
              <a:t>Wichita.edu</a:t>
            </a:r>
            <a:r>
              <a:rPr lang="en-US"/>
              <a:t>/ARC22Jan</a:t>
            </a:r>
          </a:p>
          <a:p>
            <a:pPr lvl="1"/>
            <a:r>
              <a:rPr lang="en-US" err="1"/>
              <a:t>Wichita.edu</a:t>
            </a:r>
            <a:r>
              <a:rPr lang="en-US"/>
              <a:t>/ARC22May</a:t>
            </a:r>
          </a:p>
          <a:p>
            <a:pPr lvl="1"/>
            <a:r>
              <a:rPr lang="en-US" err="1"/>
              <a:t>Wichita.edu</a:t>
            </a:r>
            <a:r>
              <a:rPr lang="en-US"/>
              <a:t>/ARC22Aug</a:t>
            </a:r>
          </a:p>
          <a:p>
            <a:pPr lvl="1"/>
            <a:r>
              <a:rPr lang="en-US" err="1"/>
              <a:t>Wichita.edu</a:t>
            </a:r>
            <a:r>
              <a:rPr lang="en-US"/>
              <a:t>/ARC23Jan</a:t>
            </a:r>
          </a:p>
          <a:p>
            <a:pPr lvl="1"/>
            <a:r>
              <a:rPr lang="en-US"/>
              <a:t>Session recordings and handouts indexed there forever!</a:t>
            </a:r>
          </a:p>
          <a:p>
            <a:r>
              <a:rPr lang="en-US"/>
              <a:t>Main ARC webpage:</a:t>
            </a:r>
          </a:p>
          <a:p>
            <a:pPr lvl="1"/>
            <a:r>
              <a:rPr lang="en-US" err="1"/>
              <a:t>Wichita.edu</a:t>
            </a:r>
            <a:r>
              <a:rPr lang="en-US"/>
              <a:t>/ARC</a:t>
            </a:r>
          </a:p>
          <a:p>
            <a:r>
              <a:rPr lang="en-US"/>
              <a:t>Want to present?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5E273-8485-EA92-2E6F-5A8D51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4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0259-7C22-BCE0-C4E6-B1C3ECB1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Teaching Today: OIR’s newsletter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ECA43-B41A-FBCB-5B08-EEB6D2EC2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Monthly newsletter with a little of everything</a:t>
            </a:r>
          </a:p>
          <a:p>
            <a:pPr lvl="1"/>
            <a:r>
              <a:rPr lang="en-US"/>
              <a:t>Upcoming training opportunities</a:t>
            </a:r>
          </a:p>
          <a:p>
            <a:pPr lvl="1"/>
            <a:r>
              <a:rPr lang="en-US"/>
              <a:t>Interesting ideas from other faculty</a:t>
            </a:r>
          </a:p>
          <a:p>
            <a:pPr lvl="1"/>
            <a:r>
              <a:rPr lang="en-US"/>
              <a:t>Opportunities to participate in focus groups</a:t>
            </a:r>
          </a:p>
          <a:p>
            <a:pPr lvl="1"/>
            <a:r>
              <a:rPr lang="en-US"/>
              <a:t>Special “themed” issues with extra content</a:t>
            </a:r>
          </a:p>
          <a:p>
            <a:pPr lvl="1"/>
            <a:r>
              <a:rPr lang="en-US" err="1">
                <a:hlinkClick r:id="rId2"/>
              </a:rPr>
              <a:t>Wichita.edu</a:t>
            </a:r>
            <a:r>
              <a:rPr lang="en-US">
                <a:hlinkClick r:id="rId2"/>
              </a:rPr>
              <a:t>/</a:t>
            </a:r>
            <a:r>
              <a:rPr lang="en-US" err="1">
                <a:hlinkClick r:id="rId2"/>
              </a:rPr>
              <a:t>TTOctober</a:t>
            </a:r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8169A-AD54-ECAA-7033-C0617E5A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9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465A-3A4E-140A-62AA-DF99DD7A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 our vibrant Facebook group!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3F428-1C58-0558-7028-6449FEA70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5465217" cy="4355038"/>
          </a:xfrm>
        </p:spPr>
        <p:txBody>
          <a:bodyPr/>
          <a:lstStyle/>
          <a:p>
            <a:r>
              <a:rPr lang="en-US"/>
              <a:t>The OIR Facebook group has over </a:t>
            </a:r>
            <a:r>
              <a:rPr lang="en-US" b="1"/>
              <a:t>500 members </a:t>
            </a:r>
            <a:r>
              <a:rPr lang="en-US"/>
              <a:t>who form a Community of Practice around university teaching</a:t>
            </a:r>
          </a:p>
          <a:p>
            <a:r>
              <a:rPr lang="en-US"/>
              <a:t>Main avenue for OIR’s event and service promotion</a:t>
            </a:r>
          </a:p>
          <a:p>
            <a:r>
              <a:rPr lang="en-US"/>
              <a:t>Also promote WSU Tech training events and other free training</a:t>
            </a:r>
          </a:p>
          <a:p>
            <a:r>
              <a:rPr lang="en-US"/>
              <a:t>Join us at: </a:t>
            </a:r>
            <a:r>
              <a:rPr lang="en-US" err="1">
                <a:hlinkClick r:id="rId2"/>
              </a:rPr>
              <a:t>facebook.com</a:t>
            </a:r>
            <a:r>
              <a:rPr lang="en-US">
                <a:hlinkClick r:id="rId2"/>
              </a:rPr>
              <a:t>/groups/</a:t>
            </a:r>
            <a:r>
              <a:rPr lang="en-US" err="1">
                <a:hlinkClick r:id="rId2"/>
              </a:rPr>
              <a:t>wsuoir</a:t>
            </a:r>
            <a:r>
              <a:rPr lang="en-US">
                <a:hlinkClick r:id="rId2"/>
              </a:rPr>
              <a:t>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2937A-770C-E016-899D-AE6508D1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6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95AD-67E1-C34B-600A-5573CDD7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OIR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9F909-7C31-7A65-499D-54539108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249285"/>
            <a:ext cx="4872366" cy="5608715"/>
          </a:xfrm>
        </p:spPr>
        <p:txBody>
          <a:bodyPr/>
          <a:lstStyle/>
          <a:p>
            <a:r>
              <a:rPr lang="en-US"/>
              <a:t>You can reach us directly through email: </a:t>
            </a:r>
            <a:r>
              <a:rPr lang="en-US">
                <a:hlinkClick r:id="rId2"/>
              </a:rPr>
              <a:t>OIR@Wichita.edu</a:t>
            </a:r>
            <a:endParaRPr lang="en-US"/>
          </a:p>
          <a:p>
            <a:pPr lvl="1"/>
            <a:r>
              <a:rPr lang="en-US"/>
              <a:t>Problems</a:t>
            </a:r>
          </a:p>
          <a:p>
            <a:pPr lvl="1"/>
            <a:r>
              <a:rPr lang="en-US"/>
              <a:t>Questions</a:t>
            </a:r>
          </a:p>
          <a:p>
            <a:pPr lvl="1"/>
            <a:r>
              <a:rPr lang="en-US"/>
              <a:t>Ideas</a:t>
            </a:r>
          </a:p>
          <a:p>
            <a:pPr lvl="1"/>
            <a:r>
              <a:rPr lang="en-US"/>
              <a:t>We’re small (4 people!), so don’t call!</a:t>
            </a:r>
          </a:p>
          <a:p>
            <a:r>
              <a:rPr lang="en-US"/>
              <a:t>Come to Labs!</a:t>
            </a:r>
          </a:p>
          <a:p>
            <a:pPr lvl="1"/>
            <a:r>
              <a:rPr lang="en-US"/>
              <a:t>Zoom-based, come-and-go</a:t>
            </a:r>
          </a:p>
          <a:p>
            <a:pPr lvl="1"/>
            <a:r>
              <a:rPr lang="en-US"/>
              <a:t>EVERY Tuesday and Wednesday 1:00-3:00pm</a:t>
            </a:r>
          </a:p>
          <a:p>
            <a:pPr lvl="1"/>
            <a:r>
              <a:rPr lang="en-US" err="1"/>
              <a:t>Wichita.edu</a:t>
            </a:r>
            <a:r>
              <a:rPr lang="en-US"/>
              <a:t>/</a:t>
            </a:r>
            <a:r>
              <a:rPr lang="en-US" err="1"/>
              <a:t>OIRLabs</a:t>
            </a:r>
            <a:r>
              <a:rPr lang="en-US"/>
              <a:t> </a:t>
            </a:r>
          </a:p>
          <a:p>
            <a:pPr lvl="1"/>
            <a:r>
              <a:rPr lang="en-US"/>
              <a:t>Bring any questions you have!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435FF-7BC0-C94E-42D0-169AC42C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04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Instructional Resources</vt:lpstr>
      <vt:lpstr>What do we do?</vt:lpstr>
      <vt:lpstr>Academic Resources Conference</vt:lpstr>
      <vt:lpstr>Accessing ARC recordings</vt:lpstr>
      <vt:lpstr>Teaching Today: OIR’s newsletter</vt:lpstr>
      <vt:lpstr>Join our vibrant Facebook group!</vt:lpstr>
      <vt:lpstr>Contact OIR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revision>1</cp:revision>
  <cp:lastPrinted>2020-08-27T17:23:42Z</cp:lastPrinted>
  <dcterms:created xsi:type="dcterms:W3CDTF">2020-08-03T13:38:43Z</dcterms:created>
  <dcterms:modified xsi:type="dcterms:W3CDTF">2022-10-24T16:08:49Z</dcterms:modified>
  <cp:category/>
</cp:coreProperties>
</file>