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media/image41.jpg" ContentType="image/png"/>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4"/>
  </p:notesMasterIdLst>
  <p:sldIdLst>
    <p:sldId id="256" r:id="rId2"/>
    <p:sldId id="267" r:id="rId3"/>
    <p:sldId id="273" r:id="rId4"/>
    <p:sldId id="270" r:id="rId5"/>
    <p:sldId id="356" r:id="rId6"/>
    <p:sldId id="271" r:id="rId7"/>
    <p:sldId id="269" r:id="rId8"/>
    <p:sldId id="305" r:id="rId9"/>
    <p:sldId id="280" r:id="rId10"/>
    <p:sldId id="274" r:id="rId11"/>
    <p:sldId id="259" r:id="rId12"/>
    <p:sldId id="260" r:id="rId13"/>
    <p:sldId id="261" r:id="rId14"/>
    <p:sldId id="278" r:id="rId15"/>
    <p:sldId id="263" r:id="rId16"/>
    <p:sldId id="264" r:id="rId17"/>
    <p:sldId id="266" r:id="rId18"/>
    <p:sldId id="327" r:id="rId19"/>
    <p:sldId id="323" r:id="rId20"/>
    <p:sldId id="275" r:id="rId21"/>
    <p:sldId id="262" r:id="rId22"/>
    <p:sldId id="283" r:id="rId23"/>
    <p:sldId id="317" r:id="rId24"/>
    <p:sldId id="276" r:id="rId25"/>
    <p:sldId id="285" r:id="rId26"/>
    <p:sldId id="297" r:id="rId27"/>
    <p:sldId id="298" r:id="rId28"/>
    <p:sldId id="337" r:id="rId29"/>
    <p:sldId id="338" r:id="rId30"/>
    <p:sldId id="288" r:id="rId31"/>
    <p:sldId id="290" r:id="rId32"/>
    <p:sldId id="324" r:id="rId33"/>
    <p:sldId id="325" r:id="rId34"/>
    <p:sldId id="314" r:id="rId35"/>
    <p:sldId id="292" r:id="rId36"/>
    <p:sldId id="291" r:id="rId37"/>
    <p:sldId id="295" r:id="rId38"/>
    <p:sldId id="296" r:id="rId39"/>
    <p:sldId id="294" r:id="rId40"/>
    <p:sldId id="300" r:id="rId41"/>
    <p:sldId id="313" r:id="rId42"/>
    <p:sldId id="315" r:id="rId43"/>
    <p:sldId id="306" r:id="rId44"/>
    <p:sldId id="339" r:id="rId45"/>
    <p:sldId id="340" r:id="rId46"/>
    <p:sldId id="341" r:id="rId47"/>
    <p:sldId id="342" r:id="rId48"/>
    <p:sldId id="343" r:id="rId49"/>
    <p:sldId id="344" r:id="rId50"/>
    <p:sldId id="345" r:id="rId51"/>
    <p:sldId id="346" r:id="rId52"/>
    <p:sldId id="355" r:id="rId53"/>
  </p:sldIdLst>
  <p:sldSz cx="12192000" cy="6858000"/>
  <p:notesSz cx="7010400" cy="9296400"/>
  <p:custDataLst>
    <p:tags r:id="rId5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BFECEF"/>
    <a:srgbClr val="268E96"/>
    <a:srgbClr val="2476B7"/>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8563" autoAdjust="0"/>
    <p:restoredTop sz="72569" autoAdjust="0"/>
  </p:normalViewPr>
  <p:slideViewPr>
    <p:cSldViewPr snapToGrid="0">
      <p:cViewPr varScale="1">
        <p:scale>
          <a:sx n="80" d="100"/>
          <a:sy n="80" d="100"/>
        </p:scale>
        <p:origin x="996" y="9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3C3D0D6-B398-4BA5-83C7-C75ACFD4379C}" type="datetimeFigureOut">
              <a:rPr lang="en-US" smtClean="0"/>
              <a:t>12/1/2023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C911F01-4DF8-4054-B268-38A1030BF701}" type="slidenum">
              <a:rPr lang="en-US" smtClean="0"/>
              <a:t>‹#›</a:t>
            </a:fld>
            <a:endParaRPr lang="en-US"/>
          </a:p>
        </p:txBody>
      </p:sp>
    </p:spTree>
    <p:extLst>
      <p:ext uri="{BB962C8B-B14F-4D97-AF65-F5344CB8AC3E}">
        <p14:creationId xmlns:p14="http://schemas.microsoft.com/office/powerpoint/2010/main" val="2834160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1</a:t>
            </a:fld>
            <a:endParaRPr lang="en-US"/>
          </a:p>
        </p:txBody>
      </p:sp>
    </p:spTree>
    <p:extLst>
      <p:ext uri="{BB962C8B-B14F-4D97-AF65-F5344CB8AC3E}">
        <p14:creationId xmlns:p14="http://schemas.microsoft.com/office/powerpoint/2010/main" val="701552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Insert</a:t>
            </a:r>
            <a:r>
              <a:rPr lang="en-US" baseline="0" dirty="0"/>
              <a:t> information about your drinking water source. </a:t>
            </a:r>
          </a:p>
          <a:p>
            <a:br>
              <a:rPr lang="en-US" baseline="0" dirty="0"/>
            </a:br>
            <a:r>
              <a:rPr lang="en-US" baseline="0" dirty="0"/>
              <a:t>Example:  </a:t>
            </a:r>
            <a:r>
              <a:rPr lang="en-US" dirty="0"/>
              <a:t>El Dorado gets its drinking water from El Dorado Reservoir. A reservoir is a man-made lake to hold water for a water supply.  El Dorado Reservoir was built in 1981. It is 8,400-acres and can store 50 billion gallons of water. </a:t>
            </a:r>
          </a:p>
          <a:p>
            <a:endParaRPr lang="en-US" dirty="0"/>
          </a:p>
          <a:p>
            <a:r>
              <a:rPr lang="en-US" dirty="0"/>
              <a:t>The water from El Dorado lake is transported through large water mains (pipes) to the water treatment plant. </a:t>
            </a:r>
          </a:p>
          <a:p>
            <a:endParaRPr lang="en-US" dirty="0"/>
          </a:p>
          <a:p>
            <a:r>
              <a:rPr lang="en-US" dirty="0"/>
              <a:t>Raw water is water found in streams, rivers, lakes and aquifers.  Think of raw water as “uncooked”.  Raw water has not been treated, and is considered non-potable – meaning it is not fit to drink.  Raw water can have microorganisms that can make humans sick, plus there are tiny particles of dirt and sediment in the water.  Therefore we need to treat the water before we drink it.</a:t>
            </a:r>
          </a:p>
        </p:txBody>
      </p:sp>
      <p:sp>
        <p:nvSpPr>
          <p:cNvPr id="4" name="Slide Number Placeholder 3"/>
          <p:cNvSpPr>
            <a:spLocks noGrp="1"/>
          </p:cNvSpPr>
          <p:nvPr>
            <p:ph type="sldNum" sz="quarter" idx="10"/>
          </p:nvPr>
        </p:nvSpPr>
        <p:spPr/>
        <p:txBody>
          <a:bodyPr/>
          <a:lstStyle/>
          <a:p>
            <a:fld id="{CC911F01-4DF8-4054-B268-38A1030BF701}" type="slidenum">
              <a:rPr lang="en-US" smtClean="0"/>
              <a:t>10</a:t>
            </a:fld>
            <a:endParaRPr lang="en-US"/>
          </a:p>
        </p:txBody>
      </p:sp>
    </p:spTree>
    <p:extLst>
      <p:ext uri="{BB962C8B-B14F-4D97-AF65-F5344CB8AC3E}">
        <p14:creationId xmlns:p14="http://schemas.microsoft.com/office/powerpoint/2010/main" val="9987515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 US has some of the safest water in the world thanks to strict regulations.  However, other countries are not as fortunate as we are.  Take a look at worldwide water quality. </a:t>
            </a:r>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11</a:t>
            </a:fld>
            <a:endParaRPr lang="en-US"/>
          </a:p>
        </p:txBody>
      </p:sp>
    </p:spTree>
    <p:extLst>
      <p:ext uri="{BB962C8B-B14F-4D97-AF65-F5344CB8AC3E}">
        <p14:creationId xmlns:p14="http://schemas.microsoft.com/office/powerpoint/2010/main" val="1315751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Altogether 3.4 million people die every year because of water related disease.  That’s would be as if the entire population of Denver died, twice a year!  In developing countries nearly 1 out of 8 people don’t have access to clean water.  And many of them have to spend most of their day walking far distances to collect this water that may not be safe to use.  We really are lucky to live here where our water quality is monitored, safe, and readily available at the turn of a faucet handle.  </a:t>
            </a:r>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12</a:t>
            </a:fld>
            <a:endParaRPr lang="en-US"/>
          </a:p>
        </p:txBody>
      </p:sp>
    </p:spTree>
    <p:extLst>
      <p:ext uri="{BB962C8B-B14F-4D97-AF65-F5344CB8AC3E}">
        <p14:creationId xmlns:p14="http://schemas.microsoft.com/office/powerpoint/2010/main" val="36486656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Perhaps you will consider a future career as a water professional. Maybe you can help design an affordable system to bring clean water to developing countries like the </a:t>
            </a:r>
            <a:r>
              <a:rPr lang="en-US" dirty="0" err="1"/>
              <a:t>Omniprocessor</a:t>
            </a:r>
            <a:r>
              <a:rPr lang="en-US" dirty="0"/>
              <a:t>.  This unit was designed by students at several universities through funding by Bill Gates.  The </a:t>
            </a:r>
            <a:r>
              <a:rPr lang="en-US" dirty="0" err="1"/>
              <a:t>Omniprocessor</a:t>
            </a:r>
            <a:r>
              <a:rPr lang="en-US" dirty="0"/>
              <a:t> takes sewage, separates the solids and incinerates them into ash that can be used to make bricks.  The liquid is distilled back into pure water that can be used for drinking or irrigation.  Pretty cool!</a:t>
            </a:r>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13</a:t>
            </a:fld>
            <a:endParaRPr lang="en-US"/>
          </a:p>
        </p:txBody>
      </p:sp>
    </p:spTree>
    <p:extLst>
      <p:ext uri="{BB962C8B-B14F-4D97-AF65-F5344CB8AC3E}">
        <p14:creationId xmlns:p14="http://schemas.microsoft.com/office/powerpoint/2010/main" val="32237220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DRINKING</a:t>
            </a:r>
            <a:r>
              <a:rPr lang="en-US" baseline="0" dirty="0"/>
              <a:t> WATER ACTIVITY</a:t>
            </a:r>
          </a:p>
          <a:p>
            <a:r>
              <a:rPr lang="en-US" dirty="0"/>
              <a:t>Water is treated using 4 steps.  And we are going to “act out those steps with our “Lake Water.”</a:t>
            </a:r>
          </a:p>
          <a:p>
            <a:pPr marL="698830" lvl="1" indent="-232943">
              <a:buFont typeface="+mj-lt"/>
              <a:buAutoNum type="arabicPeriod"/>
            </a:pPr>
            <a:r>
              <a:rPr lang="en-US" dirty="0"/>
              <a:t>Give each group of students a cup with the lake water, a </a:t>
            </a:r>
            <a:r>
              <a:rPr lang="en-US" dirty="0" err="1"/>
              <a:t>styrofoam</a:t>
            </a:r>
            <a:r>
              <a:rPr lang="en-US" dirty="0"/>
              <a:t> cup, and another clear plastic cup.</a:t>
            </a:r>
          </a:p>
          <a:p>
            <a:r>
              <a:rPr lang="en-US" dirty="0"/>
              <a:t>First, the water is pumped from the reservoirs to the treatment plant where a chemical like alum (aluminum sulfate) is added to it to make the dirt and particles stick together to make big heavy particles.  The water is mixed in large holding tanks with a “propeller” type mixing device.  This is called coagulation and flocculation, which is a fancy way of saying “stick together and make bigger pieces. “ </a:t>
            </a:r>
          </a:p>
          <a:p>
            <a:endParaRPr lang="en-US" dirty="0"/>
          </a:p>
          <a:p>
            <a:r>
              <a:rPr lang="en-US" dirty="0"/>
              <a:t>2. Sprinkle 1/8 tsp. alum over the surface of the water. The soil particles will stick together and form “floc” this is called </a:t>
            </a:r>
            <a:r>
              <a:rPr lang="en-US" dirty="0" err="1"/>
              <a:t>flocation</a:t>
            </a:r>
            <a:r>
              <a:rPr lang="en-US" dirty="0"/>
              <a:t> or coagulation. </a:t>
            </a:r>
          </a:p>
          <a:p>
            <a:endParaRPr lang="en-US" dirty="0"/>
          </a:p>
          <a:p>
            <a:r>
              <a:rPr lang="en-US" dirty="0"/>
              <a:t>Next the water is allowed to settle the heavy particles to the bottom of the sedimentation tank, while the clarified (clear) water flows off the top to the next step.  This second step is called sedimentation.</a:t>
            </a:r>
          </a:p>
          <a:p>
            <a:pPr lvl="0"/>
            <a:r>
              <a:rPr lang="en-US" dirty="0"/>
              <a:t>3.  Let samples sit for 5-ish minutes - sedimentation</a:t>
            </a:r>
          </a:p>
          <a:p>
            <a:endParaRPr lang="en-US" dirty="0"/>
          </a:p>
          <a:p>
            <a:r>
              <a:rPr lang="en-US" dirty="0"/>
              <a:t>The third step is called filtration, and leads the water through filters made of materials with varying densities and pore space.  Filters are made of anthracite coal on top, followed by fine, medium, coarse sand, and finally gravel on the bottom.  </a:t>
            </a:r>
            <a:r>
              <a:rPr lang="en-US" i="1" dirty="0"/>
              <a:t>Walk around the room to show the filter samples while talking.</a:t>
            </a:r>
            <a:r>
              <a:rPr lang="en-US" dirty="0"/>
              <a:t>  The water filters trap any remaining suspended solids such as particles including clays and silts, natural organic matter, precipitates from the alum, iron and manganese, and microorganisms.  The filters get cleaned about every other day because they get full of particles.  </a:t>
            </a:r>
          </a:p>
          <a:p>
            <a:pPr lvl="0"/>
            <a:r>
              <a:rPr lang="en-US" dirty="0"/>
              <a:t>4.   Poke 10 small holes in the bottom of a Styrofoam cup</a:t>
            </a:r>
          </a:p>
          <a:p>
            <a:pPr marL="232943" indent="-232943">
              <a:buAutoNum type="arabicPeriod" startAt="5"/>
            </a:pPr>
            <a:r>
              <a:rPr lang="en-US" dirty="0"/>
              <a:t>Place a small piece of paper towel in the bottom of the cup to act as a filter. Next, add a layer of gravel then a layer </a:t>
            </a:r>
            <a:r>
              <a:rPr lang="en-US"/>
              <a:t>of sand. </a:t>
            </a:r>
            <a:r>
              <a:rPr lang="en-US" dirty="0"/>
              <a:t>Pour the water through the filter and catch the water that </a:t>
            </a:r>
            <a:r>
              <a:rPr lang="en-US" dirty="0" err="1"/>
              <a:t>scomes</a:t>
            </a:r>
            <a:r>
              <a:rPr lang="en-US" dirty="0"/>
              <a:t> through with the other clear cup.</a:t>
            </a:r>
          </a:p>
          <a:p>
            <a:endParaRPr lang="en-US" dirty="0"/>
          </a:p>
          <a:p>
            <a:r>
              <a:rPr lang="en-US" dirty="0"/>
              <a:t>The final step in our water treatment process is disinfection. Chlorine is added to the water to kill any remaining harmful microbes, and then it is stored in water storage tanks from where it travels to your house through pipes underground.  </a:t>
            </a:r>
          </a:p>
          <a:p>
            <a:pPr lvl="0"/>
            <a:r>
              <a:rPr lang="en-US" dirty="0"/>
              <a:t>6.  Add a drop of yellow food coloring to represent chlorine.</a:t>
            </a:r>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14</a:t>
            </a:fld>
            <a:endParaRPr lang="en-US"/>
          </a:p>
        </p:txBody>
      </p:sp>
    </p:spTree>
    <p:extLst>
      <p:ext uri="{BB962C8B-B14F-4D97-AF65-F5344CB8AC3E}">
        <p14:creationId xmlns:p14="http://schemas.microsoft.com/office/powerpoint/2010/main" val="1969900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t>
            </a:r>
            <a:r>
              <a:rPr lang="en-US" sz="1200" kern="1200" dirty="0">
                <a:solidFill>
                  <a:schemeClr val="tx1"/>
                </a:solidFill>
                <a:effectLst/>
                <a:latin typeface="+mn-lt"/>
                <a:ea typeface="+mn-ea"/>
                <a:cs typeface="+mn-cs"/>
              </a:rPr>
              <a:t>he EPA (Environmental Protection Agency) oversees the Safe Drinking Water Act, which is a federal law that requires a certain level of cleanliness before water can be used for drinking. In NE, the NE Department of Environment and Energy oversees that all NE drinking water plants are sending out water that meets the Safe Drinking Water Act requirements. </a:t>
            </a:r>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15</a:t>
            </a:fld>
            <a:endParaRPr lang="en-US"/>
          </a:p>
        </p:txBody>
      </p:sp>
    </p:spTree>
    <p:extLst>
      <p:ext uri="{BB962C8B-B14F-4D97-AF65-F5344CB8AC3E}">
        <p14:creationId xmlns:p14="http://schemas.microsoft.com/office/powerpoint/2010/main" val="4094771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EPA has set limits on over 90 contaminants in drinking water. Primary standards are limits on contaminants that pose a health risk to people if they are in our drinking water. Secondary standards are suggested limits on contaminants that could make the water smell, taste or look unappealing, but will not cause health problems. Drinking water utilities must test for these contaminants and compare them to EPA’s Maximum Contaminant Levels or MCLs. When testing the water, the lab wants to see levels below the MCL. </a:t>
            </a:r>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16</a:t>
            </a:fld>
            <a:endParaRPr lang="en-US"/>
          </a:p>
        </p:txBody>
      </p:sp>
    </p:spTree>
    <p:extLst>
      <p:ext uri="{BB962C8B-B14F-4D97-AF65-F5344CB8AC3E}">
        <p14:creationId xmlns:p14="http://schemas.microsoft.com/office/powerpoint/2010/main" val="16881031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 ACTIVITY - Pass out the latest Consumer Confidence Report. </a:t>
            </a:r>
            <a:r>
              <a:rPr lang="en-US" dirty="0"/>
              <a:t> Our utility tests the water 2,500 each month to make sure it meets the standards, and is as clean or cleaner than required by law.  If you like chemistry, consider working in our laboratory after you finish college.  </a:t>
            </a:r>
          </a:p>
        </p:txBody>
      </p:sp>
      <p:sp>
        <p:nvSpPr>
          <p:cNvPr id="4" name="Slide Number Placeholder 3"/>
          <p:cNvSpPr>
            <a:spLocks noGrp="1"/>
          </p:cNvSpPr>
          <p:nvPr>
            <p:ph type="sldNum" sz="quarter" idx="10"/>
          </p:nvPr>
        </p:nvSpPr>
        <p:spPr/>
        <p:txBody>
          <a:bodyPr/>
          <a:lstStyle/>
          <a:p>
            <a:fld id="{CC911F01-4DF8-4054-B268-38A1030BF701}" type="slidenum">
              <a:rPr lang="en-US" smtClean="0"/>
              <a:t>17</a:t>
            </a:fld>
            <a:endParaRPr lang="en-US"/>
          </a:p>
        </p:txBody>
      </p:sp>
    </p:spTree>
    <p:extLst>
      <p:ext uri="{BB962C8B-B14F-4D97-AF65-F5344CB8AC3E}">
        <p14:creationId xmlns:p14="http://schemas.microsoft.com/office/powerpoint/2010/main" val="1883802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Here is just one of the 95 contaminants that your water utility tests for. How many samples each month does your system take for total coliform?</a:t>
            </a:r>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18</a:t>
            </a:fld>
            <a:endParaRPr lang="en-US"/>
          </a:p>
        </p:txBody>
      </p:sp>
    </p:spTree>
    <p:extLst>
      <p:ext uri="{BB962C8B-B14F-4D97-AF65-F5344CB8AC3E}">
        <p14:creationId xmlns:p14="http://schemas.microsoft.com/office/powerpoint/2010/main" val="5347215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water treatment, water has to get from the treatment plant to your house. The distribution system includes finished water storage tanks, miles of pipes (HOW MANY FOR YOUR SYSTEM?), pressure reducing valves and pump stations. Gravity is used to move the water through the pipes to your house. But, when gravity isn’t enough lift stations are installed to pump and push water through. </a:t>
            </a:r>
          </a:p>
        </p:txBody>
      </p:sp>
      <p:sp>
        <p:nvSpPr>
          <p:cNvPr id="4" name="Slide Number Placeholder 3"/>
          <p:cNvSpPr>
            <a:spLocks noGrp="1"/>
          </p:cNvSpPr>
          <p:nvPr>
            <p:ph type="sldNum" sz="quarter" idx="10"/>
          </p:nvPr>
        </p:nvSpPr>
        <p:spPr/>
        <p:txBody>
          <a:bodyPr/>
          <a:lstStyle/>
          <a:p>
            <a:fld id="{CC911F01-4DF8-4054-B268-38A1030BF701}" type="slidenum">
              <a:rPr lang="en-US" smtClean="0"/>
              <a:t>20</a:t>
            </a:fld>
            <a:endParaRPr lang="en-US"/>
          </a:p>
        </p:txBody>
      </p:sp>
    </p:spTree>
    <p:extLst>
      <p:ext uri="{BB962C8B-B14F-4D97-AF65-F5344CB8AC3E}">
        <p14:creationId xmlns:p14="http://schemas.microsoft.com/office/powerpoint/2010/main" val="830809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 same amount of water exists on Earth now as it did when the Earth began.  How can that be?  Because water is constantly cycling from salty ocean water into clouds, into fresh water as rain, which flows back to the oceans.  This is called the Water Cycle (Water Cycle slide - point out the five main parts).  The water cycle has five parts: evaporation &amp; transpiration, condensation, precipitation, infiltration and surface run-off.  The water cycle is powered by the energy of the sun.  The sun heats the Earth and changes water into a gas called water vapor, which is called Evaporation.  Plants also release water vapor from their leaves, and this is called Transpiration.  This water vapor rises into the sky where it clings to dust particles.  The colder air up high turns the gas back into liquid water droplets that group together to make clouds.  This is called Condensation.  Air currents move the clouds around the Earth. Eventually the clouds gather more water than they can hold, and the water falls back to earth as rain or snow.  This is called Precipitation.  The precipitation either infiltrates (soaks) into the ground, or runs off the surface into streams, rivers, and lakes which eventually flow back to the ocean where the process starts over again.</a:t>
            </a:r>
          </a:p>
        </p:txBody>
      </p:sp>
      <p:sp>
        <p:nvSpPr>
          <p:cNvPr id="4" name="Slide Number Placeholder 3"/>
          <p:cNvSpPr>
            <a:spLocks noGrp="1"/>
          </p:cNvSpPr>
          <p:nvPr>
            <p:ph type="sldNum" sz="quarter" idx="10"/>
          </p:nvPr>
        </p:nvSpPr>
        <p:spPr/>
        <p:txBody>
          <a:bodyPr/>
          <a:lstStyle/>
          <a:p>
            <a:fld id="{CC911F01-4DF8-4054-B268-38A1030BF701}" type="slidenum">
              <a:rPr lang="en-US" smtClean="0"/>
              <a:t>2</a:t>
            </a:fld>
            <a:endParaRPr lang="en-US"/>
          </a:p>
        </p:txBody>
      </p:sp>
    </p:spTree>
    <p:extLst>
      <p:ext uri="{BB962C8B-B14F-4D97-AF65-F5344CB8AC3E}">
        <p14:creationId xmlns:p14="http://schemas.microsoft.com/office/powerpoint/2010/main" val="14953525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Chemistry is still important when the water is in the distribution system. It’s a big job to keep the distribution pipes in good shape and to ensure that the water delivered to your house is excellent quality.  We continuously monitor general water quality parameters within the distribution system.  </a:t>
            </a:r>
          </a:p>
          <a:p>
            <a:endParaRPr lang="en-US" dirty="0"/>
          </a:p>
          <a:p>
            <a:r>
              <a:rPr lang="en-US" dirty="0"/>
              <a:t>Balancing pH in drinking water is a necessity for all water utilities to control water quality and pipe corrosion or scaling. If pH is too high, we’ll get more scaling. However, if pH is low, then the pipes will corrode faster.</a:t>
            </a:r>
          </a:p>
          <a:p>
            <a:pPr lvl="0"/>
            <a:endParaRPr lang="en-US" dirty="0"/>
          </a:p>
          <a:p>
            <a:pPr lvl="0"/>
            <a:r>
              <a:rPr lang="en-US" dirty="0"/>
              <a:t>****ACTIVITY - </a:t>
            </a:r>
          </a:p>
          <a:p>
            <a:pPr lvl="0"/>
            <a:r>
              <a:rPr lang="en-US" dirty="0"/>
              <a:t>7. Use pH test strips to test the water sample each group made in the drinking water treatment simulation</a:t>
            </a:r>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21</a:t>
            </a:fld>
            <a:endParaRPr lang="en-US"/>
          </a:p>
        </p:txBody>
      </p:sp>
    </p:spTree>
    <p:extLst>
      <p:ext uri="{BB962C8B-B14F-4D97-AF65-F5344CB8AC3E}">
        <p14:creationId xmlns:p14="http://schemas.microsoft.com/office/powerpoint/2010/main" val="1175334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All water treatment plants use chlorine to kill bacteria. Chlorine disinfection is required by the Safe Drinking Water Act.  The law says that the furthest tap must have a “trace” of chlorine (this trace level will be defined in 2016 as 0.2 mg/L. Too much chlorine in the water is dangerous, but too little chlorine is also dangerous because then disease causing pathogens can be an issue. The primary chlorine MCL = 4 mg/L.  We need to “load” water at the water treatment plant with enough chlorine to still show a trace amount (0.2 mg/L) at the furthest tap, however we cannot exceed 4 mg/L. Larger systems have chlorine booster systems throughout of the distribution system to help maintain chlorine levels in the parts of the system farther away from the treatment plant.</a:t>
            </a:r>
          </a:p>
          <a:p>
            <a:endParaRPr lang="en-US" dirty="0"/>
          </a:p>
          <a:p>
            <a:r>
              <a:rPr lang="en-US" dirty="0"/>
              <a:t>**** CHLORINE</a:t>
            </a:r>
            <a:r>
              <a:rPr lang="en-US" baseline="0" dirty="0"/>
              <a:t> ACTIVITY</a:t>
            </a:r>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22</a:t>
            </a:fld>
            <a:endParaRPr lang="en-US"/>
          </a:p>
        </p:txBody>
      </p:sp>
    </p:spTree>
    <p:extLst>
      <p:ext uri="{BB962C8B-B14F-4D97-AF65-F5344CB8AC3E}">
        <p14:creationId xmlns:p14="http://schemas.microsoft.com/office/powerpoint/2010/main" val="20650913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when rules and procedures aren’t followed the public’s health is threatened. You have seen an example of this recently in Flint, Michigan. Let’s watch this video to see what they problems were.</a:t>
            </a:r>
          </a:p>
          <a:p>
            <a:endParaRPr lang="en-US" dirty="0"/>
          </a:p>
          <a:p>
            <a:pPr marL="174708" indent="-174708">
              <a:buFont typeface="Arial" panose="020B0604020202020204" pitchFamily="34" charset="0"/>
              <a:buChar char="•"/>
            </a:pPr>
            <a:r>
              <a:rPr lang="en-US" dirty="0"/>
              <a:t>What was the problem here? </a:t>
            </a:r>
          </a:p>
          <a:p>
            <a:pPr marL="174708" indent="-174708">
              <a:buFont typeface="Arial" panose="020B0604020202020204" pitchFamily="34" charset="0"/>
              <a:buChar char="•"/>
            </a:pPr>
            <a:r>
              <a:rPr lang="en-US" dirty="0"/>
              <a:t>Who’s fault is it? </a:t>
            </a:r>
          </a:p>
          <a:p>
            <a:pPr marL="174708" indent="-174708">
              <a:buFont typeface="Arial" panose="020B0604020202020204" pitchFamily="34" charset="0"/>
              <a:buChar char="•"/>
            </a:pPr>
            <a:r>
              <a:rPr lang="en-US" dirty="0"/>
              <a:t>Who’s responsibility is it to fix? </a:t>
            </a:r>
          </a:p>
          <a:p>
            <a:pPr marL="174708" indent="-174708">
              <a:buFont typeface="Arial" panose="020B0604020202020204" pitchFamily="34" charset="0"/>
              <a:buChar char="•"/>
            </a:pPr>
            <a:r>
              <a:rPr lang="en-US" dirty="0"/>
              <a:t>If it was your job to fix it, what would you do?</a:t>
            </a:r>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23</a:t>
            </a:fld>
            <a:endParaRPr lang="en-US"/>
          </a:p>
        </p:txBody>
      </p:sp>
    </p:spTree>
    <p:extLst>
      <p:ext uri="{BB962C8B-B14F-4D97-AF65-F5344CB8AC3E}">
        <p14:creationId xmlns:p14="http://schemas.microsoft.com/office/powerpoint/2010/main" val="35094630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A water meter measures the amount of water coming into your home or business. Your water meter may be located in your basement or outside in a pit or hole. A meter reader reads the water meter on a regular basis. The utility bills you for the amount of water used. The bill covers the costs of treating and distributing the water. Sometimes, a utility must buy water. All of these costs and the wages for the utility’s staff must be met. Water is a bargain. The average price of water in the United States is less than $4.00 for 1,000 gallons. At that price, a gallon of water costs less than one penny. How does that compare with one can of soft drink? - See more at: http://www.drinktap.org/kids-place/is-water-free.aspx#sthash.GZ5TQWxS.dpuf</a:t>
            </a:r>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24</a:t>
            </a:fld>
            <a:endParaRPr lang="en-US"/>
          </a:p>
        </p:txBody>
      </p:sp>
    </p:spTree>
    <p:extLst>
      <p:ext uri="{BB962C8B-B14F-4D97-AF65-F5344CB8AC3E}">
        <p14:creationId xmlns:p14="http://schemas.microsoft.com/office/powerpoint/2010/main" val="6398942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can guess how many gallons of water are used on average per person every day? </a:t>
            </a:r>
            <a:r>
              <a:rPr lang="en-US" i="1" dirty="0"/>
              <a:t>Take guesses and then click slide to show the answer – 88 gallons. </a:t>
            </a:r>
            <a:r>
              <a:rPr lang="en-US" dirty="0"/>
              <a:t>Think of all the things you do in a day that use water – have students name those things. </a:t>
            </a:r>
          </a:p>
          <a:p>
            <a:endParaRPr lang="en-US" dirty="0"/>
          </a:p>
          <a:p>
            <a:r>
              <a:rPr lang="en-US" dirty="0"/>
              <a:t>Why do you think that poorer countries use so much less water? </a:t>
            </a:r>
            <a:r>
              <a:rPr lang="en-US" i="1" dirty="0"/>
              <a:t>Take answers. Discuss no need to water the lawns, fewer clothes, no dishwashers, no access, have to carry water, etc.</a:t>
            </a:r>
            <a:r>
              <a:rPr lang="en-US" dirty="0"/>
              <a:t> </a:t>
            </a:r>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25</a:t>
            </a:fld>
            <a:endParaRPr lang="en-US"/>
          </a:p>
        </p:txBody>
      </p:sp>
    </p:spTree>
    <p:extLst>
      <p:ext uri="{BB962C8B-B14F-4D97-AF65-F5344CB8AC3E}">
        <p14:creationId xmlns:p14="http://schemas.microsoft.com/office/powerpoint/2010/main" val="36002748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So how do you use the water?  </a:t>
            </a:r>
            <a:r>
              <a:rPr lang="en-US" i="1" dirty="0"/>
              <a:t>Show Water Use slide and have students identify the highest water use. Outdoors =  landscaping. Discuss water use inside the house and have them tell you where the most water is used indoors (it is a tie between the toilet and the clothes washer).</a:t>
            </a:r>
            <a:r>
              <a:rPr lang="en-US" dirty="0"/>
              <a:t>   </a:t>
            </a:r>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26</a:t>
            </a:fld>
            <a:endParaRPr lang="en-US"/>
          </a:p>
        </p:txBody>
      </p:sp>
    </p:spTree>
    <p:extLst>
      <p:ext uri="{BB962C8B-B14F-4D97-AF65-F5344CB8AC3E}">
        <p14:creationId xmlns:p14="http://schemas.microsoft.com/office/powerpoint/2010/main" val="38922429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baseline="0" dirty="0"/>
              <a:t> WATER FOOTPRINT ACTIVITY</a:t>
            </a:r>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27</a:t>
            </a:fld>
            <a:endParaRPr lang="en-US"/>
          </a:p>
        </p:txBody>
      </p:sp>
    </p:spTree>
    <p:extLst>
      <p:ext uri="{BB962C8B-B14F-4D97-AF65-F5344CB8AC3E}">
        <p14:creationId xmlns:p14="http://schemas.microsoft.com/office/powerpoint/2010/main" val="2018779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water inside your house from your toilet, sinks, dishwasher, clothes washer, </a:t>
            </a:r>
            <a:r>
              <a:rPr lang="en-US" dirty="0" err="1"/>
              <a:t>etc</a:t>
            </a:r>
            <a:r>
              <a:rPr lang="en-US" dirty="0"/>
              <a:t> goes through a sewer pipe (called a Main) to a wastewater treatment plant. </a:t>
            </a:r>
          </a:p>
        </p:txBody>
      </p:sp>
      <p:sp>
        <p:nvSpPr>
          <p:cNvPr id="4" name="Slide Number Placeholder 3"/>
          <p:cNvSpPr>
            <a:spLocks noGrp="1"/>
          </p:cNvSpPr>
          <p:nvPr>
            <p:ph type="sldNum" sz="quarter" idx="5"/>
          </p:nvPr>
        </p:nvSpPr>
        <p:spPr/>
        <p:txBody>
          <a:bodyPr/>
          <a:lstStyle/>
          <a:p>
            <a:fld id="{CC911F01-4DF8-4054-B268-38A1030BF701}" type="slidenum">
              <a:rPr lang="en-US" smtClean="0"/>
              <a:t>28</a:t>
            </a:fld>
            <a:endParaRPr lang="en-US"/>
          </a:p>
        </p:txBody>
      </p:sp>
    </p:spTree>
    <p:extLst>
      <p:ext uri="{BB962C8B-B14F-4D97-AF65-F5344CB8AC3E}">
        <p14:creationId xmlns:p14="http://schemas.microsoft.com/office/powerpoint/2010/main" val="15958423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treatment the water is usually put back in to local streams, rivers or held in ponds to evaporate.</a:t>
            </a:r>
          </a:p>
          <a:p>
            <a:endParaRPr lang="en-US" dirty="0"/>
          </a:p>
        </p:txBody>
      </p:sp>
      <p:sp>
        <p:nvSpPr>
          <p:cNvPr id="4" name="Slide Number Placeholder 3"/>
          <p:cNvSpPr>
            <a:spLocks noGrp="1"/>
          </p:cNvSpPr>
          <p:nvPr>
            <p:ph type="sldNum" sz="quarter" idx="5"/>
          </p:nvPr>
        </p:nvSpPr>
        <p:spPr/>
        <p:txBody>
          <a:bodyPr/>
          <a:lstStyle/>
          <a:p>
            <a:fld id="{CC911F01-4DF8-4054-B268-38A1030BF701}" type="slidenum">
              <a:rPr lang="en-US" smtClean="0"/>
              <a:t>29</a:t>
            </a:fld>
            <a:endParaRPr lang="en-US"/>
          </a:p>
        </p:txBody>
      </p:sp>
    </p:spTree>
    <p:extLst>
      <p:ext uri="{BB962C8B-B14F-4D97-AF65-F5344CB8AC3E}">
        <p14:creationId xmlns:p14="http://schemas.microsoft.com/office/powerpoint/2010/main" val="34180640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Outside water flows into storm water drains that dump directly into streams in town.  That’s why it is important not to wash spilled oil, soapy carwash water or trash into the gutter.</a:t>
            </a:r>
          </a:p>
        </p:txBody>
      </p:sp>
      <p:sp>
        <p:nvSpPr>
          <p:cNvPr id="4" name="Slide Number Placeholder 3"/>
          <p:cNvSpPr>
            <a:spLocks noGrp="1"/>
          </p:cNvSpPr>
          <p:nvPr>
            <p:ph type="sldNum" sz="quarter" idx="10"/>
          </p:nvPr>
        </p:nvSpPr>
        <p:spPr/>
        <p:txBody>
          <a:bodyPr/>
          <a:lstStyle/>
          <a:p>
            <a:fld id="{CC911F01-4DF8-4054-B268-38A1030BF701}" type="slidenum">
              <a:rPr lang="en-US" smtClean="0"/>
              <a:t>30</a:t>
            </a:fld>
            <a:endParaRPr lang="en-US"/>
          </a:p>
        </p:txBody>
      </p:sp>
    </p:spTree>
    <p:extLst>
      <p:ext uri="{BB962C8B-B14F-4D97-AF65-F5344CB8AC3E}">
        <p14:creationId xmlns:p14="http://schemas.microsoft.com/office/powerpoint/2010/main" val="3923096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where does the water we use for drinking here come from?  Drinking water sources come from either </a:t>
            </a:r>
            <a:r>
              <a:rPr lang="en-US" b="1" dirty="0"/>
              <a:t>surface water</a:t>
            </a:r>
            <a:r>
              <a:rPr lang="en-US" dirty="0"/>
              <a:t> or </a:t>
            </a:r>
            <a:r>
              <a:rPr lang="en-US" b="1" dirty="0"/>
              <a:t>groundwater</a:t>
            </a:r>
            <a:r>
              <a:rPr lang="en-US" dirty="0"/>
              <a:t>. Surface water is water you can see that sits on the surface of the Earth - streams, lakes, rivers, ponds, etc. Groundwater is found underground in the cracks and spaces made by the soil, sand and rock. </a:t>
            </a:r>
          </a:p>
        </p:txBody>
      </p:sp>
      <p:sp>
        <p:nvSpPr>
          <p:cNvPr id="4" name="Slide Number Placeholder 3"/>
          <p:cNvSpPr>
            <a:spLocks noGrp="1"/>
          </p:cNvSpPr>
          <p:nvPr>
            <p:ph type="sldNum" sz="quarter" idx="10"/>
          </p:nvPr>
        </p:nvSpPr>
        <p:spPr/>
        <p:txBody>
          <a:bodyPr/>
          <a:lstStyle/>
          <a:p>
            <a:fld id="{CC911F01-4DF8-4054-B268-38A1030BF701}" type="slidenum">
              <a:rPr lang="en-US" smtClean="0"/>
              <a:t>3</a:t>
            </a:fld>
            <a:endParaRPr lang="en-US"/>
          </a:p>
        </p:txBody>
      </p:sp>
    </p:spTree>
    <p:extLst>
      <p:ext uri="{BB962C8B-B14F-4D97-AF65-F5344CB8AC3E}">
        <p14:creationId xmlns:p14="http://schemas.microsoft.com/office/powerpoint/2010/main" val="30323411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Wastewater flows from your house through pipes in your yard, to the city’s sewer main where it is combined with all your neighbors wastewater and is taken to the wastewater treatment plant. </a:t>
            </a:r>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31</a:t>
            </a:fld>
            <a:endParaRPr lang="en-US"/>
          </a:p>
        </p:txBody>
      </p:sp>
    </p:spTree>
    <p:extLst>
      <p:ext uri="{BB962C8B-B14F-4D97-AF65-F5344CB8AC3E}">
        <p14:creationId xmlns:p14="http://schemas.microsoft.com/office/powerpoint/2010/main" val="31182128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critical to keep wastewater sewer mains flowing smoothly. But there are many things working against that smooth flow: natural clogs, tree roots, clogs caused by flushing things you shouldn’t. Sewer line maintenance crews often use TV cameras to inspect sewer lines and identify trouble spots so that they can be fixed before they become a problem. Cameras are attached to crawlers that are remotely controlled by a worker. </a:t>
            </a:r>
          </a:p>
        </p:txBody>
      </p:sp>
      <p:sp>
        <p:nvSpPr>
          <p:cNvPr id="4" name="Slide Number Placeholder 3"/>
          <p:cNvSpPr>
            <a:spLocks noGrp="1"/>
          </p:cNvSpPr>
          <p:nvPr>
            <p:ph type="sldNum" sz="quarter" idx="10"/>
          </p:nvPr>
        </p:nvSpPr>
        <p:spPr/>
        <p:txBody>
          <a:bodyPr/>
          <a:lstStyle/>
          <a:p>
            <a:fld id="{CC911F01-4DF8-4054-B268-38A1030BF701}" type="slidenum">
              <a:rPr lang="en-US" smtClean="0"/>
              <a:t>32</a:t>
            </a:fld>
            <a:endParaRPr lang="en-US"/>
          </a:p>
        </p:txBody>
      </p:sp>
    </p:spTree>
    <p:extLst>
      <p:ext uri="{BB962C8B-B14F-4D97-AF65-F5344CB8AC3E}">
        <p14:creationId xmlns:p14="http://schemas.microsoft.com/office/powerpoint/2010/main" val="33735090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When clogs or leaks are found crews note the problem and rate it to determine how critical the problem is; that is how quickly do they need to fix it. How would you determine that? (Cost, number of people impacted, </a:t>
            </a:r>
            <a:r>
              <a:rPr lang="en-US" dirty="0" err="1"/>
              <a:t>etc</a:t>
            </a:r>
            <a:r>
              <a:rPr lang="en-US" dirty="0"/>
              <a:t>). It is water system managers’ job to set up a plan to tackle these sorts of questions.</a:t>
            </a:r>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33</a:t>
            </a:fld>
            <a:endParaRPr lang="en-US"/>
          </a:p>
        </p:txBody>
      </p:sp>
    </p:spTree>
    <p:extLst>
      <p:ext uri="{BB962C8B-B14F-4D97-AF65-F5344CB8AC3E}">
        <p14:creationId xmlns:p14="http://schemas.microsoft.com/office/powerpoint/2010/main" val="31762514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Pee, poo, paper – that’s it!</a:t>
            </a:r>
          </a:p>
          <a:p>
            <a:endParaRPr lang="en-US" dirty="0"/>
          </a:p>
          <a:p>
            <a:r>
              <a:rPr lang="en-US" dirty="0"/>
              <a:t>Do not flush: paper towels, diapers, feminine hygiene products, Kleenex, FLUSHABLE wipes, pharmaceuticals, </a:t>
            </a:r>
            <a:r>
              <a:rPr lang="en-US" dirty="0" err="1"/>
              <a:t>q-tips</a:t>
            </a:r>
            <a:r>
              <a:rPr lang="en-US" dirty="0"/>
              <a:t>, cigarettes, condoms, </a:t>
            </a:r>
            <a:r>
              <a:rPr lang="en-US" dirty="0" err="1"/>
              <a:t>bandaids</a:t>
            </a:r>
            <a:r>
              <a:rPr lang="en-US" dirty="0"/>
              <a:t>, anything besides toilet paper and what came </a:t>
            </a:r>
            <a:r>
              <a:rPr lang="en-US" dirty="0" err="1"/>
              <a:t>outta</a:t>
            </a:r>
            <a:r>
              <a:rPr lang="en-US" dirty="0"/>
              <a:t> you.</a:t>
            </a:r>
          </a:p>
        </p:txBody>
      </p:sp>
      <p:sp>
        <p:nvSpPr>
          <p:cNvPr id="4" name="Slide Number Placeholder 3"/>
          <p:cNvSpPr>
            <a:spLocks noGrp="1"/>
          </p:cNvSpPr>
          <p:nvPr>
            <p:ph type="sldNum" sz="quarter" idx="10"/>
          </p:nvPr>
        </p:nvSpPr>
        <p:spPr/>
        <p:txBody>
          <a:bodyPr/>
          <a:lstStyle/>
          <a:p>
            <a:fld id="{CC911F01-4DF8-4054-B268-38A1030BF701}" type="slidenum">
              <a:rPr lang="en-US" smtClean="0"/>
              <a:t>34</a:t>
            </a:fld>
            <a:endParaRPr lang="en-US"/>
          </a:p>
        </p:txBody>
      </p:sp>
    </p:spTree>
    <p:extLst>
      <p:ext uri="{BB962C8B-B14F-4D97-AF65-F5344CB8AC3E}">
        <p14:creationId xmlns:p14="http://schemas.microsoft.com/office/powerpoint/2010/main" val="7379728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do they clean-up the water enough to put it back into the environment? Wastewater is just a large mixture of water from your sinks, toilet, shower, dishwasher, etc.  The idea is to separate the solids from the liquids, and clean the liquid back into clear, clean water.  </a:t>
            </a:r>
          </a:p>
          <a:p>
            <a:r>
              <a:rPr lang="en-US" dirty="0"/>
              <a:t>There are 4 steps to the wastewater treatment process (</a:t>
            </a:r>
            <a:r>
              <a:rPr lang="en-US" i="1" dirty="0"/>
              <a:t>show wastewater treatment slide</a:t>
            </a:r>
            <a:r>
              <a:rPr lang="en-US" dirty="0"/>
              <a:t>).  The steps are called </a:t>
            </a:r>
            <a:r>
              <a:rPr lang="en-US" b="1" dirty="0"/>
              <a:t>Preliminary, Primary, Secondary, and Advanced/Tertiary</a:t>
            </a:r>
            <a:r>
              <a:rPr lang="en-US" dirty="0"/>
              <a:t>. </a:t>
            </a:r>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35</a:t>
            </a:fld>
            <a:endParaRPr lang="en-US"/>
          </a:p>
        </p:txBody>
      </p:sp>
    </p:spTree>
    <p:extLst>
      <p:ext uri="{BB962C8B-B14F-4D97-AF65-F5344CB8AC3E}">
        <p14:creationId xmlns:p14="http://schemas.microsoft.com/office/powerpoint/2010/main" val="22567219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First, during </a:t>
            </a:r>
            <a:r>
              <a:rPr lang="en-US" b="1" dirty="0"/>
              <a:t>preliminary</a:t>
            </a:r>
            <a:r>
              <a:rPr lang="en-US" dirty="0"/>
              <a:t>, the wastewater flows through screens that trap inorganic material like trash, diapers, rags, branches, coffee grounds, etc.  This material eventually gets hauled to the landfill. </a:t>
            </a:r>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36</a:t>
            </a:fld>
            <a:endParaRPr lang="en-US"/>
          </a:p>
        </p:txBody>
      </p:sp>
    </p:spTree>
    <p:extLst>
      <p:ext uri="{BB962C8B-B14F-4D97-AF65-F5344CB8AC3E}">
        <p14:creationId xmlns:p14="http://schemas.microsoft.com/office/powerpoint/2010/main" val="20798056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water is slowed in the </a:t>
            </a:r>
            <a:r>
              <a:rPr lang="en-US" b="1" dirty="0"/>
              <a:t>Primary</a:t>
            </a:r>
            <a:r>
              <a:rPr lang="en-US" dirty="0"/>
              <a:t> treatment step so that the lighter particles like kitchen grease float to the top, and the heavier particles sink to the bottom (bio-solids, also known as “</a:t>
            </a:r>
            <a:r>
              <a:rPr lang="en-US" dirty="0" err="1"/>
              <a:t>potty</a:t>
            </a:r>
            <a:r>
              <a:rPr lang="en-US" dirty="0"/>
              <a:t> bits”). </a:t>
            </a:r>
          </a:p>
          <a:p>
            <a:endParaRPr lang="en-US" dirty="0"/>
          </a:p>
          <a:p>
            <a:r>
              <a:rPr lang="en-US" dirty="0"/>
              <a:t>In this step the solids are removed from the water. </a:t>
            </a:r>
          </a:p>
        </p:txBody>
      </p:sp>
      <p:sp>
        <p:nvSpPr>
          <p:cNvPr id="4" name="Slide Number Placeholder 3"/>
          <p:cNvSpPr>
            <a:spLocks noGrp="1"/>
          </p:cNvSpPr>
          <p:nvPr>
            <p:ph type="sldNum" sz="quarter" idx="10"/>
          </p:nvPr>
        </p:nvSpPr>
        <p:spPr/>
        <p:txBody>
          <a:bodyPr/>
          <a:lstStyle/>
          <a:p>
            <a:fld id="{CC911F01-4DF8-4054-B268-38A1030BF701}" type="slidenum">
              <a:rPr lang="en-US" smtClean="0"/>
              <a:t>37</a:t>
            </a:fld>
            <a:endParaRPr lang="en-US"/>
          </a:p>
        </p:txBody>
      </p:sp>
    </p:spTree>
    <p:extLst>
      <p:ext uri="{BB962C8B-B14F-4D97-AF65-F5344CB8AC3E}">
        <p14:creationId xmlns:p14="http://schemas.microsoft.com/office/powerpoint/2010/main" val="380722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Now we are left with the liquid.  How do we turn the brown, smelly water into clean and clear water like one of the vials?  The third step is called </a:t>
            </a:r>
            <a:r>
              <a:rPr lang="en-US" b="1" dirty="0"/>
              <a:t>Secondary </a:t>
            </a:r>
            <a:r>
              <a:rPr lang="en-US" dirty="0"/>
              <a:t>Treatment, and in this step </a:t>
            </a:r>
            <a:r>
              <a:rPr lang="en-US" dirty="0" err="1"/>
              <a:t>microogranisms</a:t>
            </a:r>
            <a:r>
              <a:rPr lang="en-US" dirty="0"/>
              <a:t> (mostly bacteria) </a:t>
            </a:r>
            <a:r>
              <a:rPr lang="en-US" b="1" dirty="0"/>
              <a:t>snack</a:t>
            </a:r>
            <a:r>
              <a:rPr lang="en-US" dirty="0"/>
              <a:t> on the organic matter in the wastewater. The mass of bacteria that does the work in this step is called </a:t>
            </a:r>
            <a:r>
              <a:rPr lang="en-US" b="1" dirty="0"/>
              <a:t>Activated Sludge</a:t>
            </a:r>
            <a:r>
              <a:rPr lang="en-US" dirty="0"/>
              <a:t>. This process occurs in aeration tanks because the microbes need different amounts of oxygen to eat the organics, phosphorous, ammonia, and nitrates in the water.  </a:t>
            </a:r>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38</a:t>
            </a:fld>
            <a:endParaRPr lang="en-US"/>
          </a:p>
        </p:txBody>
      </p:sp>
    </p:spTree>
    <p:extLst>
      <p:ext uri="{BB962C8B-B14F-4D97-AF65-F5344CB8AC3E}">
        <p14:creationId xmlns:p14="http://schemas.microsoft.com/office/powerpoint/2010/main" val="31306080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I have a video that shows microbes at work.  Over 50 of these “critters” live in one drop of wastewater.  Once the microbes have done their job (usually within 10 hours), they get full and heavy and fall to the bottom leaving the cleaner water to rise to the surface (clarification). The top </a:t>
            </a:r>
            <a:r>
              <a:rPr lang="en-US" dirty="0" err="1"/>
              <a:t>top</a:t>
            </a:r>
            <a:r>
              <a:rPr lang="en-US" dirty="0"/>
              <a:t> is poured off for the final step.  </a:t>
            </a:r>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39</a:t>
            </a:fld>
            <a:endParaRPr lang="en-US"/>
          </a:p>
        </p:txBody>
      </p:sp>
    </p:spTree>
    <p:extLst>
      <p:ext uri="{BB962C8B-B14F-4D97-AF65-F5344CB8AC3E}">
        <p14:creationId xmlns:p14="http://schemas.microsoft.com/office/powerpoint/2010/main" val="19596606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 fourth step is known as </a:t>
            </a:r>
            <a:r>
              <a:rPr lang="en-US" b="1" dirty="0"/>
              <a:t>Tertiary or Advanced</a:t>
            </a:r>
            <a:r>
              <a:rPr lang="en-US" dirty="0"/>
              <a:t> </a:t>
            </a:r>
            <a:r>
              <a:rPr lang="en-US" b="1" dirty="0"/>
              <a:t>treatment</a:t>
            </a:r>
            <a:r>
              <a:rPr lang="en-US" dirty="0"/>
              <a:t>. It’s the last step and may include disinfection with either chlorine or other chemicals, ultraviolet light tubes or ozone that make any remaining microbes inert (changes the DNA of any remaining bugs so that they cannot reproduce).  </a:t>
            </a:r>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40</a:t>
            </a:fld>
            <a:endParaRPr lang="en-US"/>
          </a:p>
        </p:txBody>
      </p:sp>
    </p:spTree>
    <p:extLst>
      <p:ext uri="{BB962C8B-B14F-4D97-AF65-F5344CB8AC3E}">
        <p14:creationId xmlns:p14="http://schemas.microsoft.com/office/powerpoint/2010/main" val="4029583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To understand where your drinking water comes from, we first have to learn about watersheds.  Who can tell me what a watershed is?   </a:t>
            </a:r>
            <a:r>
              <a:rPr lang="en-US" i="1" dirty="0"/>
              <a:t>Take an answer, then show slide.</a:t>
            </a:r>
            <a:r>
              <a:rPr lang="en-US" dirty="0"/>
              <a:t>  A watershed is an area of land that drains water towards a downhill point. The point can be a stream segment, river, lake or pond. Movement of water is directed by gravity, so a watershed is separated from other watersheds by land with higher points of elevation. </a:t>
            </a:r>
          </a:p>
          <a:p>
            <a:pPr defTabSz="931774">
              <a:defRPr/>
            </a:pPr>
            <a:endParaRPr lang="en-US" dirty="0"/>
          </a:p>
          <a:p>
            <a:pPr defTabSz="931774">
              <a:defRPr/>
            </a:pPr>
            <a:r>
              <a:rPr lang="en-US" dirty="0"/>
              <a:t>***WATERSHED ACTIVITY</a:t>
            </a:r>
          </a:p>
        </p:txBody>
      </p:sp>
      <p:sp>
        <p:nvSpPr>
          <p:cNvPr id="4" name="Slide Number Placeholder 3"/>
          <p:cNvSpPr>
            <a:spLocks noGrp="1"/>
          </p:cNvSpPr>
          <p:nvPr>
            <p:ph type="sldNum" sz="quarter" idx="10"/>
          </p:nvPr>
        </p:nvSpPr>
        <p:spPr/>
        <p:txBody>
          <a:bodyPr/>
          <a:lstStyle/>
          <a:p>
            <a:fld id="{CC911F01-4DF8-4054-B268-38A1030BF701}" type="slidenum">
              <a:rPr lang="en-US" smtClean="0"/>
              <a:t>4</a:t>
            </a:fld>
            <a:endParaRPr lang="en-US"/>
          </a:p>
        </p:txBody>
      </p:sp>
    </p:spTree>
    <p:extLst>
      <p:ext uri="{BB962C8B-B14F-4D97-AF65-F5344CB8AC3E}">
        <p14:creationId xmlns:p14="http://schemas.microsoft.com/office/powerpoint/2010/main" val="40053821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Water then is released in to ponds, creeks, rivers or the ocean, depending on where you live. Or sometimes water is reused to water golf courses or in industrial process. There are some communities who are turning wastewater directly into drinking water. What do you think about that?</a:t>
            </a:r>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41</a:t>
            </a:fld>
            <a:endParaRPr lang="en-US"/>
          </a:p>
        </p:txBody>
      </p:sp>
    </p:spTree>
    <p:extLst>
      <p:ext uri="{BB962C8B-B14F-4D97-AF65-F5344CB8AC3E}">
        <p14:creationId xmlns:p14="http://schemas.microsoft.com/office/powerpoint/2010/main" val="17110004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Where does the water go when it leaves the wastewater treatment plant? Does it join the larger watershed? Do you see all the cities along the journey of the water to the Gulf of Mexico?  Where do they get their water from?  The water is used by people in cities downstream who need the water after it’s already been through our houses and wastewater treatment process.  Then the people downstream from them use it after it’s been through their systems, and so on.  In fact, our water travels from NE to Missouri, then Arkansas before it joins with the Mississippi River and flows through Louisiana before reaching the Gulf of Mexico.  The water passes through hundreds of cities along its way to the Gulf – those are a lot of downstream users!</a:t>
            </a:r>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42</a:t>
            </a:fld>
            <a:endParaRPr lang="en-US"/>
          </a:p>
        </p:txBody>
      </p:sp>
    </p:spTree>
    <p:extLst>
      <p:ext uri="{BB962C8B-B14F-4D97-AF65-F5344CB8AC3E}">
        <p14:creationId xmlns:p14="http://schemas.microsoft.com/office/powerpoint/2010/main" val="25333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i="1" dirty="0"/>
              <a:t>Go through the careers and quotes. Take a poll to see what students are attracted to. </a:t>
            </a:r>
            <a:endParaRPr lang="en-US" dirty="0"/>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43</a:t>
            </a:fld>
            <a:endParaRPr lang="en-US"/>
          </a:p>
        </p:txBody>
      </p:sp>
    </p:spTree>
    <p:extLst>
      <p:ext uri="{BB962C8B-B14F-4D97-AF65-F5344CB8AC3E}">
        <p14:creationId xmlns:p14="http://schemas.microsoft.com/office/powerpoint/2010/main" val="4486796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44</a:t>
            </a:fld>
            <a:endParaRPr lang="en-US"/>
          </a:p>
        </p:txBody>
      </p:sp>
    </p:spTree>
    <p:extLst>
      <p:ext uri="{BB962C8B-B14F-4D97-AF65-F5344CB8AC3E}">
        <p14:creationId xmlns:p14="http://schemas.microsoft.com/office/powerpoint/2010/main" val="17415128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45</a:t>
            </a:fld>
            <a:endParaRPr lang="en-US"/>
          </a:p>
        </p:txBody>
      </p:sp>
    </p:spTree>
    <p:extLst>
      <p:ext uri="{BB962C8B-B14F-4D97-AF65-F5344CB8AC3E}">
        <p14:creationId xmlns:p14="http://schemas.microsoft.com/office/powerpoint/2010/main" val="26152270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48</a:t>
            </a:fld>
            <a:endParaRPr lang="en-US"/>
          </a:p>
        </p:txBody>
      </p:sp>
    </p:spTree>
    <p:extLst>
      <p:ext uri="{BB962C8B-B14F-4D97-AF65-F5344CB8AC3E}">
        <p14:creationId xmlns:p14="http://schemas.microsoft.com/office/powerpoint/2010/main" val="11430527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Daniel Buller, Attorney, </a:t>
            </a:r>
            <a:r>
              <a:rPr lang="en-US" dirty="0" err="1"/>
              <a:t>Foulston</a:t>
            </a:r>
            <a:r>
              <a:rPr lang="en-US" dirty="0"/>
              <a:t> </a:t>
            </a:r>
            <a:r>
              <a:rPr lang="en-US" dirty="0" err="1"/>
              <a:t>Siefkin</a:t>
            </a:r>
            <a:r>
              <a:rPr lang="en-US" dirty="0"/>
              <a:t>, LLP</a:t>
            </a:r>
          </a:p>
          <a:p>
            <a:pPr defTabSz="931774">
              <a:defRPr/>
            </a:pPr>
            <a:r>
              <a:rPr lang="en-US" dirty="0"/>
              <a:t>In Kansas, water is essential to the growth of communities, industries, and agricultural operations.  At the same time, the complexity and competition involved in obtaining and keeping water rights is more acute than ever before.  Having grown up on a farm in Southwestern Kansas, obtaining and preserving adequate water has always been important to me, and attorneys practicing in the area of water law are at the forefront of these fascinating challenges.  The positive development of water law is critical to the future of our State, and the need for attorneys practicing in this field will become greater as our resources are depleted.  Water attorneys help people comply with state law and regulations, handle complex transactions involving water issues, deal with administrative enforcement actions, and handle litigation between competing water users.  This broad diversity keeps my water-law practice interesting and rewarding. </a:t>
            </a:r>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50</a:t>
            </a:fld>
            <a:endParaRPr lang="en-US"/>
          </a:p>
        </p:txBody>
      </p:sp>
    </p:spTree>
    <p:extLst>
      <p:ext uri="{BB962C8B-B14F-4D97-AF65-F5344CB8AC3E}">
        <p14:creationId xmlns:p14="http://schemas.microsoft.com/office/powerpoint/2010/main" val="26889932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51</a:t>
            </a:fld>
            <a:endParaRPr lang="en-US"/>
          </a:p>
        </p:txBody>
      </p:sp>
    </p:spTree>
    <p:extLst>
      <p:ext uri="{BB962C8B-B14F-4D97-AF65-F5344CB8AC3E}">
        <p14:creationId xmlns:p14="http://schemas.microsoft.com/office/powerpoint/2010/main" val="396659958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52</a:t>
            </a:fld>
            <a:endParaRPr lang="en-US"/>
          </a:p>
        </p:txBody>
      </p:sp>
    </p:spTree>
    <p:extLst>
      <p:ext uri="{BB962C8B-B14F-4D97-AF65-F5344CB8AC3E}">
        <p14:creationId xmlns:p14="http://schemas.microsoft.com/office/powerpoint/2010/main" val="197456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Which watershed are you in? What ocean does water from your house end up?</a:t>
            </a:r>
          </a:p>
        </p:txBody>
      </p:sp>
      <p:sp>
        <p:nvSpPr>
          <p:cNvPr id="4" name="Slide Number Placeholder 3"/>
          <p:cNvSpPr>
            <a:spLocks noGrp="1"/>
          </p:cNvSpPr>
          <p:nvPr>
            <p:ph type="sldNum" sz="quarter" idx="5"/>
          </p:nvPr>
        </p:nvSpPr>
        <p:spPr/>
        <p:txBody>
          <a:bodyPr/>
          <a:lstStyle/>
          <a:p>
            <a:fld id="{CC911F01-4DF8-4054-B268-38A1030BF701}" type="slidenum">
              <a:rPr lang="en-US" smtClean="0"/>
              <a:t>5</a:t>
            </a:fld>
            <a:endParaRPr lang="en-US"/>
          </a:p>
        </p:txBody>
      </p:sp>
    </p:spTree>
    <p:extLst>
      <p:ext uri="{BB962C8B-B14F-4D97-AF65-F5344CB8AC3E}">
        <p14:creationId xmlns:p14="http://schemas.microsoft.com/office/powerpoint/2010/main" val="2228981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 Mississippi River Basin, the largest watershed in the US. (</a:t>
            </a:r>
            <a:r>
              <a:rPr lang="en-US" i="1" dirty="0"/>
              <a:t>Point out watersheds on slide and direction of flow.</a:t>
            </a:r>
            <a:r>
              <a:rPr lang="en-US" dirty="0"/>
              <a:t>) The water that flows across the land flows into the streams, creeks, then rivers that then empty into the Mississippi River and then in to the Gulf of Mexico.</a:t>
            </a:r>
          </a:p>
          <a:p>
            <a:endParaRPr lang="en-US" dirty="0"/>
          </a:p>
          <a:p>
            <a:pPr marL="174708" indent="-174708">
              <a:buFont typeface="Arial" panose="020B0604020202020204" pitchFamily="34" charset="0"/>
              <a:buChar char="•"/>
            </a:pPr>
            <a:r>
              <a:rPr lang="en-US" dirty="0"/>
              <a:t>Which watershed path does the water that falls at your house take?</a:t>
            </a:r>
          </a:p>
        </p:txBody>
      </p:sp>
      <p:sp>
        <p:nvSpPr>
          <p:cNvPr id="4" name="Slide Number Placeholder 3"/>
          <p:cNvSpPr>
            <a:spLocks noGrp="1"/>
          </p:cNvSpPr>
          <p:nvPr>
            <p:ph type="sldNum" sz="quarter" idx="10"/>
          </p:nvPr>
        </p:nvSpPr>
        <p:spPr/>
        <p:txBody>
          <a:bodyPr/>
          <a:lstStyle/>
          <a:p>
            <a:fld id="{CC911F01-4DF8-4054-B268-38A1030BF701}" type="slidenum">
              <a:rPr lang="en-US" smtClean="0"/>
              <a:t>6</a:t>
            </a:fld>
            <a:endParaRPr lang="en-US"/>
          </a:p>
        </p:txBody>
      </p:sp>
    </p:spTree>
    <p:extLst>
      <p:ext uri="{BB962C8B-B14F-4D97-AF65-F5344CB8AC3E}">
        <p14:creationId xmlns:p14="http://schemas.microsoft.com/office/powerpoint/2010/main" val="3713670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small watersheds inside each state, ex: Nebraska. </a:t>
            </a:r>
          </a:p>
          <a:p>
            <a:endParaRPr lang="en-US" dirty="0"/>
          </a:p>
          <a:p>
            <a:r>
              <a:rPr lang="en-US" dirty="0"/>
              <a:t>The trouble with watersheds is that as water flows across the surface of the land it picks up things and carries them along. Where does the runoff eventually get to? Right. Streams, lakes, ponds, ocean. We call this type of pollution nonpoint source pollution because we can’t just “point” to the source, it comes from all of us over a wide area.</a:t>
            </a:r>
          </a:p>
          <a:p>
            <a:endParaRPr lang="en-US" dirty="0"/>
          </a:p>
          <a:p>
            <a:pPr marL="174708" indent="-174708">
              <a:buFont typeface="Arial" panose="020B0604020202020204" pitchFamily="34" charset="0"/>
              <a:buChar char="•"/>
            </a:pPr>
            <a:r>
              <a:rPr lang="en-US" dirty="0"/>
              <a:t>Think about the types of things that could get picked up and carried along during a rain storm in your neighborhood and carried along to the nearest stream.  (soil, gravel, oil, road salt, pesticides, dog </a:t>
            </a:r>
            <a:r>
              <a:rPr lang="en-US" sz="1200" dirty="0">
                <a:latin typeface="+mn-lt"/>
              </a:rPr>
              <a:t>poop (bacteria), </a:t>
            </a:r>
            <a:r>
              <a:rPr lang="en-US" sz="1200" dirty="0" err="1">
                <a:latin typeface="+mn-lt"/>
              </a:rPr>
              <a:t>etc</a:t>
            </a:r>
            <a:r>
              <a:rPr lang="en-US" sz="1200" dirty="0">
                <a:latin typeface="+mn-lt"/>
              </a:rPr>
              <a:t>) </a:t>
            </a:r>
          </a:p>
          <a:p>
            <a:endParaRPr lang="en-US" sz="1200" dirty="0">
              <a:latin typeface="+mn-lt"/>
            </a:endParaRPr>
          </a:p>
          <a:p>
            <a:pPr marL="0" marR="0">
              <a:lnSpc>
                <a:spcPct val="115000"/>
              </a:lnSpc>
              <a:spcBef>
                <a:spcPts val="0"/>
              </a:spcBef>
              <a:spcAft>
                <a:spcPts val="1000"/>
              </a:spcAft>
            </a:pPr>
            <a:r>
              <a:rPr lang="en-US" sz="1200" b="1" dirty="0">
                <a:effectLst/>
                <a:latin typeface="+mn-lt"/>
                <a:ea typeface="Calibri" panose="020F0502020204030204" pitchFamily="34" charset="0"/>
                <a:cs typeface="Times New Roman" panose="02020603050405020304" pitchFamily="18" charset="0"/>
              </a:rPr>
              <a:t>**ACTIVITY: Nonpoint Source Pollution</a:t>
            </a:r>
            <a:endParaRPr lang="en-US" sz="1200" dirty="0">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1200" dirty="0">
                <a:effectLst/>
                <a:latin typeface="+mn-lt"/>
                <a:ea typeface="Calibri" panose="020F0502020204030204" pitchFamily="34" charset="0"/>
                <a:cs typeface="Times New Roman" panose="02020603050405020304" pitchFamily="18" charset="0"/>
              </a:rPr>
              <a:t>Have students dry or shake off their watersheds a bit if they are too wet.</a:t>
            </a:r>
          </a:p>
          <a:p>
            <a:pPr marL="342900" marR="0" lvl="0" indent="-342900">
              <a:lnSpc>
                <a:spcPct val="115000"/>
              </a:lnSpc>
              <a:spcBef>
                <a:spcPts val="0"/>
              </a:spcBef>
              <a:spcAft>
                <a:spcPts val="0"/>
              </a:spcAft>
              <a:buFont typeface="+mj-lt"/>
              <a:buAutoNum type="arabicPeriod"/>
            </a:pPr>
            <a:r>
              <a:rPr lang="en-US" sz="1200" dirty="0">
                <a:effectLst/>
                <a:latin typeface="+mn-lt"/>
                <a:ea typeface="Calibri" panose="020F0502020204030204" pitchFamily="34" charset="0"/>
                <a:cs typeface="Times New Roman" panose="02020603050405020304" pitchFamily="18" charset="0"/>
              </a:rPr>
              <a:t>Have students place a drop of food coloring representing a type of nonpoint source pollution of their choice. </a:t>
            </a:r>
          </a:p>
          <a:p>
            <a:pPr marL="342900" marR="0" lvl="0" indent="-342900">
              <a:lnSpc>
                <a:spcPct val="115000"/>
              </a:lnSpc>
              <a:spcBef>
                <a:spcPts val="0"/>
              </a:spcBef>
              <a:spcAft>
                <a:spcPts val="0"/>
              </a:spcAft>
              <a:buFont typeface="+mj-lt"/>
              <a:buAutoNum type="arabicPeriod"/>
            </a:pPr>
            <a:r>
              <a:rPr lang="en-US" sz="1200" dirty="0">
                <a:effectLst/>
                <a:latin typeface="+mn-lt"/>
                <a:ea typeface="Calibri" panose="020F0502020204030204" pitchFamily="34" charset="0"/>
                <a:cs typeface="Times New Roman" panose="02020603050405020304" pitchFamily="18" charset="0"/>
              </a:rPr>
              <a:t>“Rain” again on the watershed. What happens to the pollution?</a:t>
            </a:r>
          </a:p>
          <a:p>
            <a:pPr marL="342900" marR="0" lvl="0" indent="-342900">
              <a:lnSpc>
                <a:spcPct val="115000"/>
              </a:lnSpc>
              <a:spcBef>
                <a:spcPts val="0"/>
              </a:spcBef>
              <a:spcAft>
                <a:spcPts val="0"/>
              </a:spcAft>
              <a:buFont typeface="+mj-lt"/>
              <a:buAutoNum type="arabicPeriod"/>
            </a:pPr>
            <a:r>
              <a:rPr lang="en-US" sz="1200" dirty="0">
                <a:effectLst/>
                <a:latin typeface="+mn-lt"/>
                <a:ea typeface="Calibri" panose="020F0502020204030204" pitchFamily="34" charset="0"/>
                <a:cs typeface="Times New Roman" panose="02020603050405020304" pitchFamily="18" charset="0"/>
              </a:rPr>
              <a:t>How could they have stopped the pollution?</a:t>
            </a:r>
          </a:p>
          <a:p>
            <a:pPr marL="342900" marR="0" lvl="0" indent="-342900">
              <a:lnSpc>
                <a:spcPct val="115000"/>
              </a:lnSpc>
              <a:spcBef>
                <a:spcPts val="0"/>
              </a:spcBef>
              <a:spcAft>
                <a:spcPts val="0"/>
              </a:spcAft>
              <a:buFont typeface="+mj-lt"/>
              <a:buAutoNum type="arabicPeriod"/>
            </a:pPr>
            <a:r>
              <a:rPr lang="en-US" sz="1200" dirty="0">
                <a:effectLst/>
                <a:latin typeface="+mn-lt"/>
                <a:ea typeface="Calibri" panose="020F0502020204030204" pitchFamily="34" charset="0"/>
                <a:cs typeface="Times New Roman" panose="02020603050405020304" pitchFamily="18" charset="0"/>
              </a:rPr>
              <a:t>What do they do now if the lake or river that now has the pollutant in it is where they get their drinking water?</a:t>
            </a:r>
          </a:p>
          <a:p>
            <a:pPr marL="342900" marR="0" lvl="0" indent="-342900">
              <a:lnSpc>
                <a:spcPct val="115000"/>
              </a:lnSpc>
              <a:spcBef>
                <a:spcPts val="0"/>
              </a:spcBef>
              <a:spcAft>
                <a:spcPts val="1000"/>
              </a:spcAft>
              <a:buFont typeface="+mj-lt"/>
              <a:buAutoNum type="arabicPeriod"/>
            </a:pPr>
            <a:r>
              <a:rPr lang="en-US" sz="1200" dirty="0">
                <a:effectLst/>
                <a:latin typeface="+mn-lt"/>
                <a:ea typeface="Calibri" panose="020F0502020204030204" pitchFamily="34" charset="0"/>
                <a:cs typeface="Times New Roman" panose="02020603050405020304" pitchFamily="18" charset="0"/>
              </a:rPr>
              <a:t>Give students pieces of sponge and have them see if that stops some of the pollution. Natural buffers like grass swales, etc. make good pollution sponges. </a:t>
            </a:r>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7</a:t>
            </a:fld>
            <a:endParaRPr lang="en-US"/>
          </a:p>
        </p:txBody>
      </p:sp>
    </p:spTree>
    <p:extLst>
      <p:ext uri="{BB962C8B-B14F-4D97-AF65-F5344CB8AC3E}">
        <p14:creationId xmlns:p14="http://schemas.microsoft.com/office/powerpoint/2010/main" val="1839963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200" dirty="0">
                <a:latin typeface="+mn-lt"/>
              </a:rPr>
              <a:t>The other source of water available to Nebraskans is water from under the ground. Groundwater is held in aquifers. Let’s do a short demonstration about how aquifers work.</a:t>
            </a:r>
          </a:p>
          <a:p>
            <a:endParaRPr lang="en-US" sz="1200" dirty="0">
              <a:latin typeface="+mn-lt"/>
            </a:endParaRPr>
          </a:p>
          <a:p>
            <a:pPr marL="0" marR="0">
              <a:lnSpc>
                <a:spcPct val="115000"/>
              </a:lnSpc>
              <a:spcBef>
                <a:spcPts val="0"/>
              </a:spcBef>
              <a:spcAft>
                <a:spcPts val="1000"/>
              </a:spcAft>
            </a:pPr>
            <a:r>
              <a:rPr lang="en-US" sz="1200" b="1" dirty="0">
                <a:effectLst/>
                <a:latin typeface="+mn-lt"/>
                <a:ea typeface="Calibri" panose="020F0502020204030204" pitchFamily="34" charset="0"/>
                <a:cs typeface="Times New Roman" panose="02020603050405020304" pitchFamily="18" charset="0"/>
              </a:rPr>
              <a:t>**ACTIVITY: Groundwater Demonstration</a:t>
            </a:r>
            <a:endParaRPr lang="en-US" sz="1200" dirty="0">
              <a:effectLst/>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1200" dirty="0">
                <a:effectLst/>
                <a:latin typeface="+mn-lt"/>
                <a:ea typeface="Calibri" panose="020F0502020204030204" pitchFamily="34" charset="0"/>
                <a:cs typeface="Times New Roman" panose="02020603050405020304" pitchFamily="18" charset="0"/>
              </a:rPr>
              <a:t>Hold up a clear cup or container up filled with ice.</a:t>
            </a:r>
          </a:p>
          <a:p>
            <a:pPr marL="342900" marR="0" lvl="0" indent="-342900">
              <a:lnSpc>
                <a:spcPct val="115000"/>
              </a:lnSpc>
              <a:spcBef>
                <a:spcPts val="0"/>
              </a:spcBef>
              <a:spcAft>
                <a:spcPts val="0"/>
              </a:spcAft>
              <a:buFont typeface="+mj-lt"/>
              <a:buAutoNum type="arabicPeriod"/>
            </a:pPr>
            <a:r>
              <a:rPr lang="en-US" sz="1200" dirty="0">
                <a:effectLst/>
                <a:latin typeface="+mn-lt"/>
                <a:ea typeface="Calibri" panose="020F0502020204030204" pitchFamily="34" charset="0"/>
                <a:cs typeface="Times New Roman" panose="02020603050405020304" pitchFamily="18" charset="0"/>
              </a:rPr>
              <a:t>Show students the concept of how water sits in the spaces between the ice cubes (small spaces or large).</a:t>
            </a:r>
          </a:p>
          <a:p>
            <a:pPr marL="342900" marR="0" lvl="0" indent="-342900">
              <a:lnSpc>
                <a:spcPct val="115000"/>
              </a:lnSpc>
              <a:spcBef>
                <a:spcPts val="0"/>
              </a:spcBef>
              <a:spcAft>
                <a:spcPts val="1000"/>
              </a:spcAft>
              <a:buFont typeface="+mj-lt"/>
              <a:buAutoNum type="arabicPeriod"/>
            </a:pPr>
            <a:r>
              <a:rPr lang="en-US" sz="1200" dirty="0">
                <a:effectLst/>
                <a:latin typeface="+mn-lt"/>
                <a:ea typeface="Calibri" panose="020F0502020204030204" pitchFamily="34" charset="0"/>
                <a:cs typeface="Times New Roman" panose="02020603050405020304" pitchFamily="18" charset="0"/>
              </a:rPr>
              <a:t>Water can then be drawn out of there with a well (straw).</a:t>
            </a:r>
          </a:p>
        </p:txBody>
      </p:sp>
      <p:sp>
        <p:nvSpPr>
          <p:cNvPr id="4" name="Slide Number Placeholder 3"/>
          <p:cNvSpPr>
            <a:spLocks noGrp="1"/>
          </p:cNvSpPr>
          <p:nvPr>
            <p:ph type="sldNum" sz="quarter" idx="10"/>
          </p:nvPr>
        </p:nvSpPr>
        <p:spPr/>
        <p:txBody>
          <a:bodyPr/>
          <a:lstStyle/>
          <a:p>
            <a:fld id="{CC911F01-4DF8-4054-B268-38A1030BF701}" type="slidenum">
              <a:rPr lang="en-US" smtClean="0"/>
              <a:t>8</a:t>
            </a:fld>
            <a:endParaRPr lang="en-US"/>
          </a:p>
        </p:txBody>
      </p:sp>
    </p:spTree>
    <p:extLst>
      <p:ext uri="{BB962C8B-B14F-4D97-AF65-F5344CB8AC3E}">
        <p14:creationId xmlns:p14="http://schemas.microsoft.com/office/powerpoint/2010/main" val="601123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Underground there are areas that are not permeable, or hold no water, and then areas that hold a great deal of water. Some aquifers are close to the surface and are actually connected to streams and rivers. Those are called Alluvial Aquifers. </a:t>
            </a:r>
            <a:r>
              <a:rPr lang="en-US" i="1" dirty="0"/>
              <a:t>Show the Alluvial Aquifers map on the slide</a:t>
            </a:r>
            <a:r>
              <a:rPr lang="en-US" dirty="0"/>
              <a:t>. Other aquifers are deep underground, and we drill deep wells to find that water to use for irrigation, drinking or industry. Many communities get their drinking water from this underground water source. </a:t>
            </a:r>
          </a:p>
          <a:p>
            <a:endParaRPr lang="en-US" dirty="0"/>
          </a:p>
          <a:p>
            <a:r>
              <a:rPr lang="en-US" dirty="0"/>
              <a:t>When communities get water from aquifers they often have to do less water treatment before sending the water out to their customers. As water infiltrates down from the land’s surface through the soils, sand and gravel it can filter out bacteria and other nutrients and chemicals that the water picked up as it ran across the land. Groundwater is not 100% purified or cleaned up, but it usually needs less treatment to get it to drinking water quality than surface water. </a:t>
            </a:r>
          </a:p>
          <a:p>
            <a:pPr marL="174708" indent="-174708">
              <a:buFont typeface="Arial" panose="020B0604020202020204" pitchFamily="34" charset="0"/>
              <a:buChar char="•"/>
            </a:pPr>
            <a:r>
              <a:rPr lang="en-US" i="1" dirty="0"/>
              <a:t>Why do you think that is?</a:t>
            </a:r>
            <a:endParaRPr lang="en-US" dirty="0"/>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9</a:t>
            </a:fld>
            <a:endParaRPr lang="en-US"/>
          </a:p>
        </p:txBody>
      </p:sp>
    </p:spTree>
    <p:extLst>
      <p:ext uri="{BB962C8B-B14F-4D97-AF65-F5344CB8AC3E}">
        <p14:creationId xmlns:p14="http://schemas.microsoft.com/office/powerpoint/2010/main" val="465388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marL="365760" indent="-22860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5D3794B-289A-4A80-97D7-111025398D45}" type="datetimeFigureOut">
              <a:rPr lang="en-US" dirty="0"/>
              <a:t>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12/1/2023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86014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12/1/2023</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0" r:id="rId1"/>
    <p:sldLayoutId id="2147483655" r:id="rId2"/>
    <p:sldLayoutId id="2147483662" r:id="rId3"/>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hyperlink" Target="https://www.epa.gov/dwstandardsregulations/secondary-drinking-water-standards-guidance-nuisance-chemicals" TargetMode="External"/><Relationship Id="rId4" Type="http://schemas.openxmlformats.org/officeDocument/2006/relationships/hyperlink" Target="https://www.epa.gov/your-drinking-water/table-regulated-drinking-water-contaminant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video" Target="https://www.youtube.com/embed/u8-406BLWiY?feature=oembed" TargetMode="External"/><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7.jpeg"/></Relationships>
</file>

<file path=ppt/slides/_rels/slide2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42.jpeg"/><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49.jpg"/><Relationship Id="rId4" Type="http://schemas.openxmlformats.org/officeDocument/2006/relationships/image" Target="../media/image48.jpeg"/></Relationships>
</file>

<file path=ppt/slides/_rels/slide33.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3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3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xml"/><Relationship Id="rId1" Type="http://schemas.openxmlformats.org/officeDocument/2006/relationships/video" Target="https://www.youtube.com/embed/XUCTif22IwQ?feature=oembed" TargetMode="External"/><Relationship Id="rId4" Type="http://schemas.openxmlformats.org/officeDocument/2006/relationships/image" Target="../media/image60.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65.png"/></Relationships>
</file>

<file path=ppt/slides/_rels/slide4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68.png"/><Relationship Id="rId4" Type="http://schemas.openxmlformats.org/officeDocument/2006/relationships/image" Target="../media/image67.jpeg"/></Relationships>
</file>

<file path=ppt/slides/_rels/slide45.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68.png"/></Relationships>
</file>

<file path=ppt/slides/_rels/slide4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70.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71.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68.png"/></Relationships>
</file>

<file path=ppt/slides/_rels/slide4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7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68.png"/></Relationships>
</file>

<file path=ppt/slides/_rels/slide51.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4959350"/>
            <a:ext cx="12192000" cy="1463675"/>
          </a:xfrm>
          <a:prstGeom prst="rect">
            <a:avLst/>
          </a:prstGeom>
        </p:spPr>
        <p:txBody>
          <a:bodyPr/>
          <a:lstStyle/>
          <a:p>
            <a:pPr algn="ctr"/>
            <a:r>
              <a:rPr lang="en-US" dirty="0"/>
              <a:t>Water Workshop</a:t>
            </a: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4123912" y="-4"/>
            <a:ext cx="4114802" cy="4690874"/>
          </a:xfrm>
          <a:prstGeom prst="rect">
            <a:avLst/>
          </a:prstGeom>
        </p:spPr>
      </p:pic>
      <p:pic>
        <p:nvPicPr>
          <p:cNvPr id="4" name="Picture 3"/>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3" y="-3"/>
            <a:ext cx="4122440" cy="4653643"/>
          </a:xfrm>
          <a:prstGeom prst="rect">
            <a:avLst/>
          </a:prstGeom>
        </p:spPr>
      </p:pic>
      <p:pic>
        <p:nvPicPr>
          <p:cNvPr id="6" name="Picture 5"/>
          <p:cNvPicPr>
            <a:picLocks noChangeAspect="1"/>
          </p:cNvPicPr>
          <p:nvPr/>
        </p:nvPicPr>
        <p:blipFill rotWithShape="1">
          <a:blip r:embed="rId5" cstate="email">
            <a:extLst>
              <a:ext uri="{28A0092B-C50C-407E-A947-70E740481C1C}">
                <a14:useLocalDpi xmlns:a14="http://schemas.microsoft.com/office/drawing/2010/main" val="0"/>
              </a:ext>
            </a:extLst>
          </a:blip>
          <a:srcRect l="28538" t="868" r="24955"/>
          <a:stretch/>
        </p:blipFill>
        <p:spPr>
          <a:xfrm>
            <a:off x="8238714" y="0"/>
            <a:ext cx="4167971" cy="4690870"/>
          </a:xfrm>
          <a:prstGeom prst="rect">
            <a:avLst/>
          </a:prstGeom>
        </p:spPr>
      </p:pic>
      <p:cxnSp>
        <p:nvCxnSpPr>
          <p:cNvPr id="8" name="Straight Connector 7"/>
          <p:cNvCxnSpPr/>
          <p:nvPr/>
        </p:nvCxnSpPr>
        <p:spPr>
          <a:xfrm>
            <a:off x="4122437" y="-4"/>
            <a:ext cx="0" cy="4690874"/>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8238714" y="0"/>
            <a:ext cx="45737" cy="469087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3" y="-32658"/>
            <a:ext cx="3" cy="4686298"/>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2139766" y="-16329"/>
            <a:ext cx="52234" cy="4707199"/>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9823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1989" y="1461878"/>
            <a:ext cx="8728021" cy="3580385"/>
          </a:xfrm>
        </p:spPr>
        <p:txBody>
          <a:bodyPr/>
          <a:lstStyle/>
          <a:p>
            <a:pPr algn="r"/>
            <a:r>
              <a:rPr lang="en-US" dirty="0"/>
              <a:t>What is your Drinking water Source?</a:t>
            </a:r>
          </a:p>
        </p:txBody>
      </p:sp>
    </p:spTree>
    <p:extLst>
      <p:ext uri="{BB962C8B-B14F-4D97-AF65-F5344CB8AC3E}">
        <p14:creationId xmlns:p14="http://schemas.microsoft.com/office/powerpoint/2010/main" val="3312180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Worldwide Water Quality</a:t>
            </a:r>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60400" y="1475630"/>
            <a:ext cx="10845461" cy="5382370"/>
          </a:xfrm>
          <a:prstGeom prst="rect">
            <a:avLst/>
          </a:prstGeom>
        </p:spPr>
      </p:pic>
      <p:sp>
        <p:nvSpPr>
          <p:cNvPr id="6" name="TextBox 5"/>
          <p:cNvSpPr txBox="1"/>
          <p:nvPr/>
        </p:nvSpPr>
        <p:spPr>
          <a:xfrm>
            <a:off x="9347200" y="6488668"/>
            <a:ext cx="2794000" cy="369332"/>
          </a:xfrm>
          <a:prstGeom prst="rect">
            <a:avLst/>
          </a:prstGeom>
          <a:noFill/>
        </p:spPr>
        <p:txBody>
          <a:bodyPr wrap="square" rtlCol="0">
            <a:spAutoFit/>
          </a:bodyPr>
          <a:lstStyle/>
          <a:p>
            <a:pPr algn="ctr"/>
            <a:r>
              <a:rPr lang="en-US" dirty="0"/>
              <a:t>UNDP as of 2006</a:t>
            </a:r>
          </a:p>
        </p:txBody>
      </p:sp>
    </p:spTree>
    <p:extLst>
      <p:ext uri="{BB962C8B-B14F-4D97-AF65-F5344CB8AC3E}">
        <p14:creationId xmlns:p14="http://schemas.microsoft.com/office/powerpoint/2010/main" val="3630689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Water health challenges</a:t>
            </a:r>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24128" y="1776834"/>
            <a:ext cx="4629655" cy="2806055"/>
          </a:xfrm>
          <a:prstGeom prst="rect">
            <a:avLst/>
          </a:prstGeom>
        </p:spPr>
      </p:pic>
      <p:sp>
        <p:nvSpPr>
          <p:cNvPr id="3" name="Content Placeholder 2"/>
          <p:cNvSpPr>
            <a:spLocks noGrp="1"/>
          </p:cNvSpPr>
          <p:nvPr>
            <p:ph idx="1"/>
          </p:nvPr>
        </p:nvSpPr>
        <p:spPr>
          <a:xfrm>
            <a:off x="5771914" y="1646202"/>
            <a:ext cx="5035988" cy="4515112"/>
          </a:xfrm>
        </p:spPr>
        <p:txBody>
          <a:bodyPr>
            <a:noAutofit/>
          </a:bodyPr>
          <a:lstStyle/>
          <a:p>
            <a:r>
              <a:rPr lang="en-US" sz="3200" dirty="0">
                <a:solidFill>
                  <a:schemeClr val="tx1">
                    <a:lumMod val="95000"/>
                    <a:lumOff val="5000"/>
                  </a:schemeClr>
                </a:solidFill>
              </a:rPr>
              <a:t>Half of all hospital beds in the world are full of people who are sick from dirty water</a:t>
            </a:r>
          </a:p>
          <a:p>
            <a:r>
              <a:rPr lang="en-US" sz="3200" dirty="0">
                <a:solidFill>
                  <a:schemeClr val="tx1">
                    <a:lumMod val="95000"/>
                    <a:lumOff val="5000"/>
                  </a:schemeClr>
                </a:solidFill>
              </a:rPr>
              <a:t>The average distance women travel to collect water in Africa &amp; Asia is ~4 miles</a:t>
            </a:r>
          </a:p>
          <a:p>
            <a:r>
              <a:rPr lang="en-US" sz="3200" dirty="0">
                <a:solidFill>
                  <a:schemeClr val="tx1">
                    <a:lumMod val="95000"/>
                    <a:lumOff val="5000"/>
                  </a:schemeClr>
                </a:solidFill>
              </a:rPr>
              <a:t>3.4 million people die each year from a water-related disease</a:t>
            </a:r>
          </a:p>
        </p:txBody>
      </p:sp>
      <p:sp>
        <p:nvSpPr>
          <p:cNvPr id="5" name="Content Placeholder 2"/>
          <p:cNvSpPr txBox="1">
            <a:spLocks/>
          </p:cNvSpPr>
          <p:nvPr/>
        </p:nvSpPr>
        <p:spPr>
          <a:xfrm>
            <a:off x="960426" y="4582889"/>
            <a:ext cx="4757058" cy="892629"/>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3000" dirty="0">
                <a:solidFill>
                  <a:schemeClr val="tx1">
                    <a:lumMod val="95000"/>
                    <a:lumOff val="5000"/>
                  </a:schemeClr>
                </a:solidFill>
              </a:rPr>
              <a:t>1 in 8 people lack a safe source of water</a:t>
            </a:r>
          </a:p>
        </p:txBody>
      </p:sp>
      <p:sp>
        <p:nvSpPr>
          <p:cNvPr id="6" name="Content Placeholder 2"/>
          <p:cNvSpPr txBox="1">
            <a:spLocks/>
          </p:cNvSpPr>
          <p:nvPr/>
        </p:nvSpPr>
        <p:spPr>
          <a:xfrm>
            <a:off x="755210" y="5998029"/>
            <a:ext cx="4757058" cy="500743"/>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2000" i="1" dirty="0">
                <a:solidFill>
                  <a:schemeClr val="accent1">
                    <a:lumMod val="75000"/>
                  </a:schemeClr>
                </a:solidFill>
              </a:rPr>
              <a:t>Water facts from United Nations water.org</a:t>
            </a:r>
          </a:p>
        </p:txBody>
      </p:sp>
    </p:spTree>
    <p:extLst>
      <p:ext uri="{BB962C8B-B14F-4D97-AF65-F5344CB8AC3E}">
        <p14:creationId xmlns:p14="http://schemas.microsoft.com/office/powerpoint/2010/main" val="1420042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291301"/>
            <a:ext cx="9720072" cy="1499616"/>
          </a:xfrm>
        </p:spPr>
        <p:txBody>
          <a:bodyPr/>
          <a:lstStyle/>
          <a:p>
            <a:r>
              <a:rPr lang="en-US" dirty="0"/>
              <a:t>Innovation – you are the future</a:t>
            </a:r>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4937599" y="1790917"/>
            <a:ext cx="6965986" cy="3920600"/>
          </a:xfrm>
        </p:spPr>
      </p:pic>
      <p:sp>
        <p:nvSpPr>
          <p:cNvPr id="5" name="TextBox 4"/>
          <p:cNvSpPr txBox="1"/>
          <p:nvPr/>
        </p:nvSpPr>
        <p:spPr>
          <a:xfrm>
            <a:off x="4937600" y="5674342"/>
            <a:ext cx="6748272" cy="646331"/>
          </a:xfrm>
          <a:prstGeom prst="rect">
            <a:avLst/>
          </a:prstGeom>
          <a:noFill/>
        </p:spPr>
        <p:txBody>
          <a:bodyPr wrap="square" rtlCol="0">
            <a:spAutoFit/>
          </a:bodyPr>
          <a:lstStyle/>
          <a:p>
            <a:r>
              <a:rPr lang="en-US" dirty="0"/>
              <a:t>A worker in Dakar, Senegal, irrigates crops using water produced by the Omni Processor.</a:t>
            </a:r>
          </a:p>
        </p:txBody>
      </p:sp>
      <p:pic>
        <p:nvPicPr>
          <p:cNvPr id="6" name="Picture 5"/>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565508" y="2542118"/>
            <a:ext cx="2747282" cy="2286000"/>
          </a:xfrm>
          <a:prstGeom prst="rect">
            <a:avLst/>
          </a:prstGeom>
        </p:spPr>
      </p:pic>
      <p:pic>
        <p:nvPicPr>
          <p:cNvPr id="7" name="Picture 6"/>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2803072" y="2089535"/>
            <a:ext cx="1574606" cy="1883229"/>
          </a:xfrm>
          <a:prstGeom prst="rect">
            <a:avLst/>
          </a:prstGeom>
        </p:spPr>
      </p:pic>
      <p:sp>
        <p:nvSpPr>
          <p:cNvPr id="8" name="TextBox 7"/>
          <p:cNvSpPr txBox="1"/>
          <p:nvPr/>
        </p:nvSpPr>
        <p:spPr>
          <a:xfrm>
            <a:off x="506128" y="4864320"/>
            <a:ext cx="3031180" cy="1200329"/>
          </a:xfrm>
          <a:prstGeom prst="rect">
            <a:avLst/>
          </a:prstGeom>
          <a:noFill/>
        </p:spPr>
        <p:txBody>
          <a:bodyPr wrap="square" rtlCol="0">
            <a:spAutoFit/>
          </a:bodyPr>
          <a:lstStyle/>
          <a:p>
            <a:r>
              <a:rPr lang="en-US" dirty="0"/>
              <a:t>The </a:t>
            </a:r>
            <a:r>
              <a:rPr lang="en-US" b="1" dirty="0"/>
              <a:t>Omni Processor </a:t>
            </a:r>
            <a:r>
              <a:rPr lang="en-US" dirty="0"/>
              <a:t>turns sewage in to bricks and water safe enough to drink and irrigate crops.</a:t>
            </a:r>
          </a:p>
        </p:txBody>
      </p:sp>
    </p:spTree>
    <p:extLst>
      <p:ext uri="{BB962C8B-B14F-4D97-AF65-F5344CB8AC3E}">
        <p14:creationId xmlns:p14="http://schemas.microsoft.com/office/powerpoint/2010/main" val="1338996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1413760" y="401357"/>
            <a:ext cx="10076615" cy="6456643"/>
          </a:xfrm>
        </p:spPr>
      </p:pic>
    </p:spTree>
    <p:extLst>
      <p:ext uri="{BB962C8B-B14F-4D97-AF65-F5344CB8AC3E}">
        <p14:creationId xmlns:p14="http://schemas.microsoft.com/office/powerpoint/2010/main" val="3897207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Water quality standards</a:t>
            </a:r>
          </a:p>
        </p:txBody>
      </p:sp>
      <p:sp>
        <p:nvSpPr>
          <p:cNvPr id="3" name="Content Placeholder 2"/>
          <p:cNvSpPr>
            <a:spLocks noGrp="1"/>
          </p:cNvSpPr>
          <p:nvPr>
            <p:ph idx="1"/>
          </p:nvPr>
        </p:nvSpPr>
        <p:spPr>
          <a:xfrm>
            <a:off x="1024128" y="1933448"/>
            <a:ext cx="6291072" cy="4433486"/>
          </a:xfrm>
        </p:spPr>
        <p:txBody>
          <a:bodyPr>
            <a:normAutofit/>
          </a:bodyPr>
          <a:lstStyle/>
          <a:p>
            <a:r>
              <a:rPr lang="en-US" sz="3600" dirty="0"/>
              <a:t>Drinking water must meet State and Federal regulations before it goes into the distribution system</a:t>
            </a:r>
          </a:p>
          <a:p>
            <a:pPr>
              <a:buFont typeface="Arial" panose="020B0604020202020204" pitchFamily="34" charset="0"/>
              <a:buChar char="•"/>
            </a:pPr>
            <a:r>
              <a:rPr lang="en-US" sz="3600" b="1" dirty="0"/>
              <a:t>Federal</a:t>
            </a:r>
            <a:r>
              <a:rPr lang="en-US" sz="3600" dirty="0"/>
              <a:t> – Environmental Protection Agency (EPA)</a:t>
            </a:r>
            <a:br>
              <a:rPr lang="en-US" sz="3600" dirty="0"/>
            </a:br>
            <a:r>
              <a:rPr lang="en-US" sz="3400" dirty="0"/>
              <a:t>1974 Safe Drinking Water Act</a:t>
            </a:r>
          </a:p>
          <a:p>
            <a:pPr>
              <a:buFont typeface="Arial" panose="020B0604020202020204" pitchFamily="34" charset="0"/>
              <a:buChar char="•"/>
            </a:pPr>
            <a:r>
              <a:rPr lang="en-US" sz="3600" b="1" dirty="0"/>
              <a:t>State</a:t>
            </a:r>
            <a:r>
              <a:rPr lang="en-US" sz="3600" dirty="0"/>
              <a:t> – Nebraska Department of Environment and Energy</a:t>
            </a:r>
          </a:p>
          <a:p>
            <a:pPr>
              <a:buFont typeface="Arial" panose="020B0604020202020204" pitchFamily="34" charset="0"/>
              <a:buChar char="•"/>
            </a:pPr>
            <a:endParaRPr lang="en-US" sz="3600" dirty="0"/>
          </a:p>
          <a:p>
            <a:pPr marL="0" indent="0">
              <a:buNone/>
            </a:pPr>
            <a:endParaRPr lang="en-US" dirty="0"/>
          </a:p>
        </p:txBody>
      </p:sp>
      <p:pic>
        <p:nvPicPr>
          <p:cNvPr id="4" name="Picture 3"/>
          <p:cNvPicPr>
            <a:picLocks noChangeAspect="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4756874" y="2091319"/>
            <a:ext cx="8545653" cy="4766681"/>
          </a:xfrm>
          <a:prstGeom prst="rect">
            <a:avLst/>
          </a:prstGeom>
        </p:spPr>
      </p:pic>
    </p:spTree>
    <p:extLst>
      <p:ext uri="{BB962C8B-B14F-4D97-AF65-F5344CB8AC3E}">
        <p14:creationId xmlns:p14="http://schemas.microsoft.com/office/powerpoint/2010/main" val="1307188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Maximum Contaminant Level</a:t>
            </a:r>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4281091" y="1335024"/>
            <a:ext cx="7177352" cy="5383015"/>
          </a:xfrm>
        </p:spPr>
      </p:pic>
      <p:sp>
        <p:nvSpPr>
          <p:cNvPr id="6" name="Content Placeholder 2"/>
          <p:cNvSpPr txBox="1">
            <a:spLocks/>
          </p:cNvSpPr>
          <p:nvPr/>
        </p:nvSpPr>
        <p:spPr>
          <a:xfrm>
            <a:off x="1024128" y="2084832"/>
            <a:ext cx="3971205" cy="4433486"/>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None/>
            </a:pPr>
            <a:r>
              <a:rPr lang="en-US" sz="3600" dirty="0">
                <a:hlinkClick r:id="rId4"/>
              </a:rPr>
              <a:t>Primary MCLs</a:t>
            </a:r>
            <a:endParaRPr lang="en-US" sz="3600" dirty="0"/>
          </a:p>
          <a:p>
            <a:pPr marL="402336" lvl="1" indent="-182880">
              <a:buFont typeface="Arial" panose="020B0604020202020204" pitchFamily="34" charset="0"/>
              <a:buChar char="•"/>
              <a:tabLst>
                <a:tab pos="228600" algn="l"/>
              </a:tabLst>
            </a:pPr>
            <a:r>
              <a:rPr lang="en-US" sz="3200" dirty="0"/>
              <a:t>Enforced by KDHE</a:t>
            </a:r>
          </a:p>
          <a:p>
            <a:pPr marL="402336" lvl="1" indent="-182880">
              <a:buFont typeface="Arial" panose="020B0604020202020204" pitchFamily="34" charset="0"/>
              <a:buChar char="•"/>
              <a:tabLst>
                <a:tab pos="228600" algn="l"/>
              </a:tabLst>
            </a:pPr>
            <a:r>
              <a:rPr lang="en-US" sz="3200" dirty="0"/>
              <a:t>Fined if exceed</a:t>
            </a:r>
          </a:p>
          <a:p>
            <a:pPr marL="45720" indent="0">
              <a:buNone/>
              <a:tabLst>
                <a:tab pos="228600" algn="l"/>
              </a:tabLst>
            </a:pPr>
            <a:r>
              <a:rPr lang="en-US" sz="3600" dirty="0">
                <a:hlinkClick r:id="rId5"/>
              </a:rPr>
              <a:t>Secondary MCL</a:t>
            </a:r>
            <a:endParaRPr lang="en-US" dirty="0"/>
          </a:p>
          <a:p>
            <a:pPr marL="402336" lvl="1">
              <a:buFont typeface="Arial" panose="020B0604020202020204" pitchFamily="34" charset="0"/>
              <a:buChar char="•"/>
            </a:pPr>
            <a:r>
              <a:rPr lang="en-US" sz="3200" dirty="0"/>
              <a:t>Not enforced</a:t>
            </a:r>
          </a:p>
          <a:p>
            <a:pPr marL="402336" lvl="1">
              <a:buFont typeface="Arial" panose="020B0604020202020204" pitchFamily="34" charset="0"/>
              <a:buChar char="•"/>
            </a:pPr>
            <a:r>
              <a:rPr lang="en-US" sz="3200" dirty="0"/>
              <a:t>This is the goal</a:t>
            </a:r>
          </a:p>
        </p:txBody>
      </p:sp>
    </p:spTree>
    <p:extLst>
      <p:ext uri="{BB962C8B-B14F-4D97-AF65-F5344CB8AC3E}">
        <p14:creationId xmlns:p14="http://schemas.microsoft.com/office/powerpoint/2010/main" val="2840371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Water Testing</a:t>
            </a:r>
          </a:p>
        </p:txBody>
      </p:sp>
      <p:sp>
        <p:nvSpPr>
          <p:cNvPr id="3" name="Content Placeholder 2"/>
          <p:cNvSpPr>
            <a:spLocks noGrp="1"/>
          </p:cNvSpPr>
          <p:nvPr>
            <p:ph idx="1"/>
          </p:nvPr>
        </p:nvSpPr>
        <p:spPr>
          <a:xfrm>
            <a:off x="6492357" y="715942"/>
            <a:ext cx="4251843" cy="2090251"/>
          </a:xfrm>
          <a:solidFill>
            <a:schemeClr val="accent1">
              <a:lumMod val="60000"/>
              <a:lumOff val="40000"/>
              <a:alpha val="84000"/>
            </a:schemeClr>
          </a:solidFill>
        </p:spPr>
        <p:txBody>
          <a:bodyPr>
            <a:normAutofit fontScale="85000" lnSpcReduction="20000"/>
          </a:bodyPr>
          <a:lstStyle/>
          <a:p>
            <a:pPr>
              <a:spcBef>
                <a:spcPts val="0"/>
              </a:spcBef>
              <a:spcAft>
                <a:spcPts val="0"/>
              </a:spcAft>
            </a:pPr>
            <a:r>
              <a:rPr lang="en-US" sz="3000" dirty="0"/>
              <a:t>Bacteria		Turbidity</a:t>
            </a:r>
          </a:p>
          <a:p>
            <a:pPr>
              <a:spcBef>
                <a:spcPts val="0"/>
              </a:spcBef>
              <a:spcAft>
                <a:spcPts val="0"/>
              </a:spcAft>
            </a:pPr>
            <a:r>
              <a:rPr lang="en-US" sz="3000" dirty="0"/>
              <a:t>pH			Organics</a:t>
            </a:r>
          </a:p>
          <a:p>
            <a:pPr>
              <a:spcBef>
                <a:spcPts val="0"/>
              </a:spcBef>
              <a:spcAft>
                <a:spcPts val="0"/>
              </a:spcAft>
            </a:pPr>
            <a:r>
              <a:rPr lang="en-US" sz="3000" dirty="0"/>
              <a:t>Alkalinity		Metals</a:t>
            </a:r>
          </a:p>
          <a:p>
            <a:pPr>
              <a:spcBef>
                <a:spcPts val="0"/>
              </a:spcBef>
              <a:spcAft>
                <a:spcPts val="0"/>
              </a:spcAft>
            </a:pPr>
            <a:r>
              <a:rPr lang="en-US" sz="3000" dirty="0"/>
              <a:t>Calcium		Chloride</a:t>
            </a:r>
          </a:p>
          <a:p>
            <a:pPr>
              <a:spcBef>
                <a:spcPts val="0"/>
              </a:spcBef>
              <a:spcAft>
                <a:spcPts val="0"/>
              </a:spcAft>
            </a:pPr>
            <a:r>
              <a:rPr lang="en-US" sz="3000" dirty="0"/>
              <a:t>Chlorine		Sulfate</a:t>
            </a:r>
          </a:p>
          <a:p>
            <a:pPr>
              <a:spcBef>
                <a:spcPts val="0"/>
              </a:spcBef>
              <a:spcAft>
                <a:spcPts val="0"/>
              </a:spcAft>
            </a:pPr>
            <a:r>
              <a:rPr lang="en-US" sz="3000" dirty="0"/>
              <a:t>Nitrate		Nitrite</a:t>
            </a:r>
          </a:p>
          <a:p>
            <a:pPr>
              <a:spcBef>
                <a:spcPts val="0"/>
              </a:spcBef>
              <a:spcAft>
                <a:spcPts val="0"/>
              </a:spcAft>
            </a:pPr>
            <a:r>
              <a:rPr lang="en-US" sz="3000" dirty="0"/>
              <a:t>Color</a:t>
            </a:r>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145224" y="2964349"/>
            <a:ext cx="5149309" cy="3527276"/>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99331" y="1761068"/>
            <a:ext cx="5044269" cy="3362846"/>
          </a:xfrm>
          <a:prstGeom prst="rect">
            <a:avLst/>
          </a:prstGeom>
        </p:spPr>
      </p:pic>
    </p:spTree>
    <p:extLst>
      <p:ext uri="{BB962C8B-B14F-4D97-AF65-F5344CB8AC3E}">
        <p14:creationId xmlns:p14="http://schemas.microsoft.com/office/powerpoint/2010/main" val="505660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2688" y="438912"/>
            <a:ext cx="9720072" cy="1499616"/>
          </a:xfrm>
        </p:spPr>
        <p:txBody>
          <a:bodyPr/>
          <a:lstStyle/>
          <a:p>
            <a:r>
              <a:rPr lang="en-US" dirty="0"/>
              <a:t>Water Testing Example</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9166" y="2376666"/>
            <a:ext cx="7447552" cy="4481334"/>
          </a:xfrm>
          <a:prstGeom prst="rect">
            <a:avLst/>
          </a:prstGeom>
        </p:spPr>
      </p:pic>
      <p:pic>
        <p:nvPicPr>
          <p:cNvPr id="10" name="Picture 9"/>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rot="18957788">
            <a:off x="-74441" y="3950088"/>
            <a:ext cx="4620698" cy="537871"/>
          </a:xfrm>
          <a:prstGeom prst="rect">
            <a:avLst/>
          </a:prstGeom>
        </p:spPr>
      </p:pic>
      <p:graphicFrame>
        <p:nvGraphicFramePr>
          <p:cNvPr id="3" name="Table 2"/>
          <p:cNvGraphicFramePr>
            <a:graphicFrameLocks noGrp="1"/>
          </p:cNvGraphicFramePr>
          <p:nvPr/>
        </p:nvGraphicFramePr>
        <p:xfrm>
          <a:off x="932687" y="1666980"/>
          <a:ext cx="10784031" cy="693999"/>
        </p:xfrm>
        <a:graphic>
          <a:graphicData uri="http://schemas.openxmlformats.org/drawingml/2006/table">
            <a:tbl>
              <a:tblPr firstRow="1" bandRow="1">
                <a:tableStyleId>{5C22544A-7EE6-4342-B048-85BDC9FD1C3A}</a:tableStyleId>
              </a:tblPr>
              <a:tblGrid>
                <a:gridCol w="1280410">
                  <a:extLst>
                    <a:ext uri="{9D8B030D-6E8A-4147-A177-3AD203B41FA5}">
                      <a16:colId xmlns:a16="http://schemas.microsoft.com/office/drawing/2014/main" val="1335134714"/>
                    </a:ext>
                  </a:extLst>
                </a:gridCol>
                <a:gridCol w="9503621">
                  <a:extLst>
                    <a:ext uri="{9D8B030D-6E8A-4147-A177-3AD203B41FA5}">
                      <a16:colId xmlns:a16="http://schemas.microsoft.com/office/drawing/2014/main" val="2462083874"/>
                    </a:ext>
                  </a:extLst>
                </a:gridCol>
              </a:tblGrid>
              <a:tr h="693999">
                <a:tc>
                  <a:txBody>
                    <a:bodyPr/>
                    <a:lstStyle/>
                    <a:p>
                      <a:r>
                        <a:rPr lang="en-US" b="0" dirty="0">
                          <a:solidFill>
                            <a:schemeClr val="tx1"/>
                          </a:solidFill>
                          <a:latin typeface="Arial" panose="020B0604020202020204" pitchFamily="34" charset="0"/>
                          <a:cs typeface="Arial" panose="020B0604020202020204" pitchFamily="34" charset="0"/>
                        </a:rPr>
                        <a:t>Purpose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a:solidFill>
                            <a:schemeClr val="tx1"/>
                          </a:solidFill>
                          <a:latin typeface="Arial" panose="020B0604020202020204" pitchFamily="34" charset="0"/>
                          <a:cs typeface="Arial" panose="020B0604020202020204" pitchFamily="34" charset="0"/>
                        </a:rPr>
                        <a:t>Improve public health protection by reducing fecal pathogens to minimal levels through control of total coliform bacteria, including fecal coliforms and Escherichia coli (E. coli).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6920107"/>
                  </a:ext>
                </a:extLst>
              </a:tr>
            </a:tbl>
          </a:graphicData>
        </a:graphic>
      </p:graphicFrame>
    </p:spTree>
    <p:extLst>
      <p:ext uri="{BB962C8B-B14F-4D97-AF65-F5344CB8AC3E}">
        <p14:creationId xmlns:p14="http://schemas.microsoft.com/office/powerpoint/2010/main" val="815783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 SCADA</a:t>
            </a:r>
          </a:p>
        </p:txBody>
      </p:sp>
      <p:pic>
        <p:nvPicPr>
          <p:cNvPr id="4" name="Content Placeholder 3"/>
          <p:cNvPicPr>
            <a:picLocks noGrp="1" noChangeAspect="1"/>
          </p:cNvPicPr>
          <p:nvPr>
            <p:ph idx="1"/>
          </p:nvPr>
        </p:nvPicPr>
        <p:blipFill rotWithShape="1">
          <a:blip r:embed="rId2" cstate="email">
            <a:extLst>
              <a:ext uri="{28A0092B-C50C-407E-A947-70E740481C1C}">
                <a14:useLocalDpi xmlns:a14="http://schemas.microsoft.com/office/drawing/2010/main" val="0"/>
              </a:ext>
            </a:extLst>
          </a:blip>
          <a:srcRect/>
          <a:stretch/>
        </p:blipFill>
        <p:spPr>
          <a:xfrm>
            <a:off x="7429500" y="148216"/>
            <a:ext cx="4102100" cy="6576438"/>
          </a:xfrm>
        </p:spPr>
      </p:pic>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10800000">
            <a:off x="1235964" y="1920877"/>
            <a:ext cx="5981701" cy="4486276"/>
          </a:xfrm>
          <a:prstGeom prst="rect">
            <a:avLst/>
          </a:prstGeom>
        </p:spPr>
      </p:pic>
    </p:spTree>
    <p:extLst>
      <p:ext uri="{BB962C8B-B14F-4D97-AF65-F5344CB8AC3E}">
        <p14:creationId xmlns:p14="http://schemas.microsoft.com/office/powerpoint/2010/main" val="348164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rotWithShape="1">
          <a:blip r:embed="rId3" cstate="email">
            <a:extLst>
              <a:ext uri="{28A0092B-C50C-407E-A947-70E740481C1C}">
                <a14:useLocalDpi xmlns:a14="http://schemas.microsoft.com/office/drawing/2010/main" val="0"/>
              </a:ext>
            </a:extLst>
          </a:blip>
          <a:srcRect b="-1"/>
          <a:stretch/>
        </p:blipFill>
        <p:spPr>
          <a:xfrm>
            <a:off x="545522" y="0"/>
            <a:ext cx="11036878" cy="6865774"/>
          </a:xfrm>
        </p:spPr>
      </p:pic>
    </p:spTree>
    <p:extLst>
      <p:ext uri="{BB962C8B-B14F-4D97-AF65-F5344CB8AC3E}">
        <p14:creationId xmlns:p14="http://schemas.microsoft.com/office/powerpoint/2010/main" val="5402366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Distribution System</a:t>
            </a:r>
          </a:p>
        </p:txBody>
      </p:sp>
      <p:pic>
        <p:nvPicPr>
          <p:cNvPr id="10" name="Content Placeholder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8634" y="1900308"/>
            <a:ext cx="7571188" cy="4201668"/>
          </a:xfrm>
        </p:spPr>
      </p:pic>
      <p:sp>
        <p:nvSpPr>
          <p:cNvPr id="12" name="Content Placeholder 2"/>
          <p:cNvSpPr txBox="1">
            <a:spLocks/>
          </p:cNvSpPr>
          <p:nvPr/>
        </p:nvSpPr>
        <p:spPr>
          <a:xfrm>
            <a:off x="8339822" y="1900307"/>
            <a:ext cx="3383735" cy="4513939"/>
          </a:xfrm>
          <a:prstGeom prst="rect">
            <a:avLst/>
          </a:prstGeom>
        </p:spPr>
        <p:txBody>
          <a:bodyPr vert="horz" lIns="45720" tIns="45720" rIns="4572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365760" indent="-22860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3000" dirty="0"/>
              <a:t>Water mains deliver water from the treatment plant to homes and businesses</a:t>
            </a:r>
          </a:p>
          <a:p>
            <a:endParaRPr lang="en-US" sz="1200" dirty="0"/>
          </a:p>
          <a:p>
            <a:r>
              <a:rPr lang="en-US" sz="3000" dirty="0"/>
              <a:t>Trace amounts of chlorine must be present even in the furthest part of the distribution system</a:t>
            </a:r>
          </a:p>
        </p:txBody>
      </p:sp>
    </p:spTree>
    <p:extLst>
      <p:ext uri="{BB962C8B-B14F-4D97-AF65-F5344CB8AC3E}">
        <p14:creationId xmlns:p14="http://schemas.microsoft.com/office/powerpoint/2010/main" val="2025074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Chemistry for Pipes</a:t>
            </a:r>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514293" y="2394114"/>
            <a:ext cx="3319271" cy="2489453"/>
          </a:xfrm>
        </p:spPr>
      </p:pic>
      <p:sp>
        <p:nvSpPr>
          <p:cNvPr id="5" name="TextBox 4"/>
          <p:cNvSpPr txBox="1"/>
          <p:nvPr/>
        </p:nvSpPr>
        <p:spPr>
          <a:xfrm>
            <a:off x="424032" y="4883567"/>
            <a:ext cx="3319271" cy="430887"/>
          </a:xfrm>
          <a:prstGeom prst="rect">
            <a:avLst/>
          </a:prstGeom>
          <a:noFill/>
        </p:spPr>
        <p:txBody>
          <a:bodyPr wrap="square" rtlCol="0">
            <a:spAutoFit/>
          </a:bodyPr>
          <a:lstStyle/>
          <a:p>
            <a:r>
              <a:rPr lang="en-US" sz="2200" dirty="0"/>
              <a:t>Cement lined steel pipe</a:t>
            </a:r>
          </a:p>
        </p:txBody>
      </p:sp>
      <p:grpSp>
        <p:nvGrpSpPr>
          <p:cNvPr id="13" name="Group 12"/>
          <p:cNvGrpSpPr/>
          <p:nvPr/>
        </p:nvGrpSpPr>
        <p:grpSpPr>
          <a:xfrm>
            <a:off x="4121457" y="2394114"/>
            <a:ext cx="3659834" cy="3470633"/>
            <a:chOff x="4752824" y="1267506"/>
            <a:chExt cx="3659834" cy="3470633"/>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0942" y="1267506"/>
              <a:ext cx="3571715" cy="2685930"/>
            </a:xfrm>
            <a:prstGeom prst="rect">
              <a:avLst/>
            </a:prstGeom>
          </p:spPr>
        </p:pic>
        <p:sp>
          <p:nvSpPr>
            <p:cNvPr id="7" name="TextBox 6"/>
            <p:cNvSpPr txBox="1"/>
            <p:nvPr/>
          </p:nvSpPr>
          <p:spPr>
            <a:xfrm>
              <a:off x="4752824" y="3968698"/>
              <a:ext cx="3659834" cy="769441"/>
            </a:xfrm>
            <a:prstGeom prst="rect">
              <a:avLst/>
            </a:prstGeom>
            <a:noFill/>
          </p:spPr>
          <p:txBody>
            <a:bodyPr wrap="square" rtlCol="0">
              <a:spAutoFit/>
            </a:bodyPr>
            <a:lstStyle/>
            <a:p>
              <a:r>
                <a:rPr lang="en-US" sz="2200" b="1" dirty="0"/>
                <a:t>Cast iron pipe with scaling</a:t>
              </a:r>
            </a:p>
            <a:p>
              <a:r>
                <a:rPr lang="en-US" sz="2200" dirty="0"/>
                <a:t>When pH is high scaling occurs</a:t>
              </a:r>
            </a:p>
          </p:txBody>
        </p:sp>
      </p:grpSp>
      <p:grpSp>
        <p:nvGrpSpPr>
          <p:cNvPr id="12" name="Group 11"/>
          <p:cNvGrpSpPr/>
          <p:nvPr/>
        </p:nvGrpSpPr>
        <p:grpSpPr>
          <a:xfrm>
            <a:off x="8133139" y="2394114"/>
            <a:ext cx="4193331" cy="2837973"/>
            <a:chOff x="6720870" y="3657600"/>
            <a:chExt cx="4193331" cy="2837973"/>
          </a:xfrm>
        </p:grpSpPr>
        <p:pic>
          <p:nvPicPr>
            <p:cNvPr id="8" name="Picture 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758521" y="3657600"/>
              <a:ext cx="3526046" cy="2100444"/>
            </a:xfrm>
            <a:prstGeom prst="rect">
              <a:avLst/>
            </a:prstGeom>
          </p:spPr>
        </p:pic>
        <p:sp>
          <p:nvSpPr>
            <p:cNvPr id="10" name="TextBox 9"/>
            <p:cNvSpPr txBox="1"/>
            <p:nvPr/>
          </p:nvSpPr>
          <p:spPr>
            <a:xfrm>
              <a:off x="6720870" y="5726132"/>
              <a:ext cx="4193331" cy="769441"/>
            </a:xfrm>
            <a:prstGeom prst="rect">
              <a:avLst/>
            </a:prstGeom>
            <a:noFill/>
          </p:spPr>
          <p:txBody>
            <a:bodyPr wrap="square" rtlCol="0">
              <a:spAutoFit/>
            </a:bodyPr>
            <a:lstStyle/>
            <a:p>
              <a:r>
                <a:rPr lang="en-US" sz="2200" b="1" dirty="0"/>
                <a:t>Pipe corrosion</a:t>
              </a:r>
            </a:p>
            <a:p>
              <a:r>
                <a:rPr lang="en-US" sz="2200" dirty="0"/>
                <a:t>When pH is low corrosion occurs</a:t>
              </a:r>
            </a:p>
          </p:txBody>
        </p:sp>
      </p:grpSp>
    </p:spTree>
    <p:extLst>
      <p:ext uri="{BB962C8B-B14F-4D97-AF65-F5344CB8AC3E}">
        <p14:creationId xmlns:p14="http://schemas.microsoft.com/office/powerpoint/2010/main" val="33674550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Chemistry for health</a:t>
            </a:r>
          </a:p>
        </p:txBody>
      </p:sp>
      <p:sp>
        <p:nvSpPr>
          <p:cNvPr id="3" name="Content Placeholder 2"/>
          <p:cNvSpPr>
            <a:spLocks noGrp="1"/>
          </p:cNvSpPr>
          <p:nvPr>
            <p:ph idx="1"/>
          </p:nvPr>
        </p:nvSpPr>
        <p:spPr>
          <a:xfrm>
            <a:off x="6571791" y="5254881"/>
            <a:ext cx="4932919" cy="839864"/>
          </a:xfrm>
        </p:spPr>
        <p:txBody>
          <a:bodyPr>
            <a:normAutofit/>
          </a:bodyPr>
          <a:lstStyle/>
          <a:p>
            <a:pPr marL="0" indent="0">
              <a:buNone/>
            </a:pPr>
            <a:r>
              <a:rPr lang="en-US" sz="2600" dirty="0"/>
              <a:t>Chlorine kills bacteria &amp; viruses,</a:t>
            </a:r>
            <a:br>
              <a:rPr lang="en-US" sz="2600" dirty="0"/>
            </a:br>
            <a:r>
              <a:rPr lang="en-US" sz="2600" dirty="0"/>
              <a:t>like this </a:t>
            </a:r>
            <a:r>
              <a:rPr lang="en-US" sz="2600" dirty="0" err="1"/>
              <a:t>E.Coli</a:t>
            </a:r>
            <a:r>
              <a:rPr lang="en-US" sz="2600" dirty="0"/>
              <a:t> bacteria</a:t>
            </a:r>
          </a:p>
        </p:txBody>
      </p:sp>
      <p:grpSp>
        <p:nvGrpSpPr>
          <p:cNvPr id="11" name="Group 10"/>
          <p:cNvGrpSpPr/>
          <p:nvPr/>
        </p:nvGrpSpPr>
        <p:grpSpPr>
          <a:xfrm>
            <a:off x="132967" y="2084832"/>
            <a:ext cx="6054942" cy="3778624"/>
            <a:chOff x="430574" y="2329568"/>
            <a:chExt cx="6054942" cy="3778624"/>
          </a:xfrm>
        </p:grpSpPr>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30574" y="2329568"/>
              <a:ext cx="1805671" cy="3778624"/>
            </a:xfrm>
            <a:prstGeom prst="rect">
              <a:avLst/>
            </a:prstGeom>
          </p:spPr>
        </p:pic>
        <p:sp>
          <p:nvSpPr>
            <p:cNvPr id="6" name="TextBox 5"/>
            <p:cNvSpPr txBox="1"/>
            <p:nvPr/>
          </p:nvSpPr>
          <p:spPr>
            <a:xfrm>
              <a:off x="1855694" y="2673468"/>
              <a:ext cx="3146611" cy="430887"/>
            </a:xfrm>
            <a:prstGeom prst="rect">
              <a:avLst/>
            </a:prstGeom>
            <a:noFill/>
          </p:spPr>
          <p:txBody>
            <a:bodyPr wrap="square" rtlCol="0">
              <a:spAutoFit/>
            </a:bodyPr>
            <a:lstStyle/>
            <a:p>
              <a:r>
                <a:rPr lang="en-US" sz="2200" dirty="0"/>
                <a:t>MCL for Cl is 4 mg/L</a:t>
              </a:r>
            </a:p>
          </p:txBody>
        </p:sp>
        <p:sp>
          <p:nvSpPr>
            <p:cNvPr id="7" name="TextBox 6"/>
            <p:cNvSpPr txBox="1"/>
            <p:nvPr/>
          </p:nvSpPr>
          <p:spPr>
            <a:xfrm>
              <a:off x="1832834" y="5188722"/>
              <a:ext cx="4652682" cy="769441"/>
            </a:xfrm>
            <a:prstGeom prst="rect">
              <a:avLst/>
            </a:prstGeom>
            <a:noFill/>
          </p:spPr>
          <p:txBody>
            <a:bodyPr wrap="square" rtlCol="0">
              <a:spAutoFit/>
            </a:bodyPr>
            <a:lstStyle/>
            <a:p>
              <a:r>
                <a:rPr lang="en-US" sz="2200" dirty="0"/>
                <a:t>A trace amount of Cl must be detectable in water at the farthest tap</a:t>
              </a:r>
            </a:p>
          </p:txBody>
        </p:sp>
        <p:sp>
          <p:nvSpPr>
            <p:cNvPr id="8" name="TextBox 7"/>
            <p:cNvSpPr txBox="1"/>
            <p:nvPr/>
          </p:nvSpPr>
          <p:spPr>
            <a:xfrm>
              <a:off x="1651636" y="3636777"/>
              <a:ext cx="4576706" cy="769441"/>
            </a:xfrm>
            <a:prstGeom prst="rect">
              <a:avLst/>
            </a:prstGeom>
            <a:noFill/>
          </p:spPr>
          <p:txBody>
            <a:bodyPr wrap="square" rtlCol="0">
              <a:spAutoFit/>
            </a:bodyPr>
            <a:lstStyle/>
            <a:p>
              <a:r>
                <a:rPr lang="en-US" sz="2200" dirty="0"/>
                <a:t>Treatment puts in Cl to keep the water disinfected throughout the system</a:t>
              </a:r>
            </a:p>
          </p:txBody>
        </p:sp>
      </p:grpSp>
      <p:pic>
        <p:nvPicPr>
          <p:cNvPr id="10" name="Picture 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441141" y="1313882"/>
            <a:ext cx="5194220" cy="3947921"/>
          </a:xfrm>
          <a:prstGeom prst="rect">
            <a:avLst/>
          </a:prstGeom>
        </p:spPr>
      </p:pic>
    </p:spTree>
    <p:extLst>
      <p:ext uri="{BB962C8B-B14F-4D97-AF65-F5344CB8AC3E}">
        <p14:creationId xmlns:p14="http://schemas.microsoft.com/office/powerpoint/2010/main" val="32750928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41513"/>
            <a:ext cx="9720072" cy="1499616"/>
          </a:xfrm>
        </p:spPr>
        <p:txBody>
          <a:bodyPr/>
          <a:lstStyle/>
          <a:p>
            <a:r>
              <a:rPr lang="en-US" dirty="0"/>
              <a:t>Importance of Water Chemistry: </a:t>
            </a:r>
            <a:br>
              <a:rPr lang="en-US" dirty="0"/>
            </a:br>
            <a:r>
              <a:rPr lang="en-US" dirty="0"/>
              <a:t>The Flint Michigan Story</a:t>
            </a:r>
          </a:p>
        </p:txBody>
      </p:sp>
      <p:pic>
        <p:nvPicPr>
          <p:cNvPr id="5" name="Online Media 4" title="Flint Michigan Story Video">
            <a:hlinkClick r:id="" action="ppaction://media"/>
            <a:extLst>
              <a:ext uri="{FF2B5EF4-FFF2-40B4-BE49-F238E27FC236}">
                <a16:creationId xmlns:a16="http://schemas.microsoft.com/office/drawing/2014/main" id="{88B22977-F725-86C9-D8F0-32200A3F65A2}"/>
              </a:ext>
            </a:extLst>
          </p:cNvPr>
          <p:cNvPicPr>
            <a:picLocks noRot="1" noChangeAspect="1"/>
          </p:cNvPicPr>
          <p:nvPr>
            <a:videoFile r:link="rId1"/>
          </p:nvPr>
        </p:nvPicPr>
        <p:blipFill>
          <a:blip r:embed="rId4"/>
          <a:stretch>
            <a:fillRect/>
          </a:stretch>
        </p:blipFill>
        <p:spPr>
          <a:xfrm>
            <a:off x="2408990" y="2150166"/>
            <a:ext cx="7374020" cy="4166321"/>
          </a:xfrm>
          <a:prstGeom prst="rect">
            <a:avLst/>
          </a:prstGeom>
        </p:spPr>
      </p:pic>
    </p:spTree>
    <p:extLst>
      <p:ext uri="{BB962C8B-B14F-4D97-AF65-F5344CB8AC3E}">
        <p14:creationId xmlns:p14="http://schemas.microsoft.com/office/powerpoint/2010/main" val="81216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Water meters</a:t>
            </a:r>
          </a:p>
        </p:txBody>
      </p:sp>
      <p:sp>
        <p:nvSpPr>
          <p:cNvPr id="3" name="Content Placeholder 2"/>
          <p:cNvSpPr>
            <a:spLocks noGrp="1"/>
          </p:cNvSpPr>
          <p:nvPr>
            <p:ph idx="1"/>
          </p:nvPr>
        </p:nvSpPr>
        <p:spPr>
          <a:xfrm>
            <a:off x="7360466" y="2286000"/>
            <a:ext cx="3383735" cy="4023360"/>
          </a:xfrm>
        </p:spPr>
        <p:txBody>
          <a:bodyPr>
            <a:normAutofit/>
          </a:bodyPr>
          <a:lstStyle/>
          <a:p>
            <a:r>
              <a:rPr lang="en-US" sz="3000" dirty="0"/>
              <a:t>Water meters calculate the water you use so that you can be charged</a:t>
            </a:r>
          </a:p>
          <a:p>
            <a:pPr algn="ctr"/>
            <a:endParaRPr lang="en-US" sz="3000" dirty="0"/>
          </a:p>
          <a:p>
            <a:r>
              <a:rPr lang="en-US" sz="3000" b="1" dirty="0"/>
              <a:t>How much water do you use?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128" y="2286000"/>
            <a:ext cx="6336338" cy="3760478"/>
          </a:xfrm>
          <a:prstGeom prst="rect">
            <a:avLst/>
          </a:prstGeom>
        </p:spPr>
      </p:pic>
    </p:spTree>
    <p:extLst>
      <p:ext uri="{BB962C8B-B14F-4D97-AF65-F5344CB8AC3E}">
        <p14:creationId xmlns:p14="http://schemas.microsoft.com/office/powerpoint/2010/main" val="287781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Water use in America</a:t>
            </a:r>
          </a:p>
        </p:txBody>
      </p:sp>
      <p:grpSp>
        <p:nvGrpSpPr>
          <p:cNvPr id="7" name="Group 6"/>
          <p:cNvGrpSpPr/>
          <p:nvPr/>
        </p:nvGrpSpPr>
        <p:grpSpPr>
          <a:xfrm>
            <a:off x="1929454" y="1711443"/>
            <a:ext cx="4854076" cy="4905626"/>
            <a:chOff x="941711" y="1702844"/>
            <a:chExt cx="4854076" cy="4905626"/>
          </a:xfrm>
        </p:grpSpPr>
        <p:pic>
          <p:nvPicPr>
            <p:cNvPr id="5" name="Picture 4"/>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41711" y="1702844"/>
              <a:ext cx="3151672" cy="4905626"/>
            </a:xfrm>
            <a:prstGeom prst="rect">
              <a:avLst/>
            </a:prstGeom>
          </p:spPr>
        </p:pic>
        <p:sp>
          <p:nvSpPr>
            <p:cNvPr id="6" name="TextBox 5"/>
            <p:cNvSpPr txBox="1"/>
            <p:nvPr/>
          </p:nvSpPr>
          <p:spPr>
            <a:xfrm>
              <a:off x="3846381" y="1847765"/>
              <a:ext cx="1949406" cy="4278094"/>
            </a:xfrm>
            <a:prstGeom prst="rect">
              <a:avLst/>
            </a:prstGeom>
            <a:noFill/>
          </p:spPr>
          <p:txBody>
            <a:bodyPr wrap="square" rtlCol="0">
              <a:spAutoFit/>
            </a:bodyPr>
            <a:lstStyle/>
            <a:p>
              <a:r>
                <a:rPr lang="en-US" sz="3400" dirty="0"/>
                <a:t>The average American uses 88 gallons of water every day</a:t>
              </a:r>
            </a:p>
          </p:txBody>
        </p:sp>
      </p:grpSp>
      <p:grpSp>
        <p:nvGrpSpPr>
          <p:cNvPr id="10" name="Group 9"/>
          <p:cNvGrpSpPr/>
          <p:nvPr/>
        </p:nvGrpSpPr>
        <p:grpSpPr>
          <a:xfrm>
            <a:off x="7985796" y="3099596"/>
            <a:ext cx="1636584" cy="1477328"/>
            <a:chOff x="4848883" y="5187540"/>
            <a:chExt cx="1636584" cy="1477328"/>
          </a:xfrm>
        </p:grpSpPr>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848883" y="5547040"/>
              <a:ext cx="520822" cy="810668"/>
            </a:xfrm>
            <a:prstGeom prst="rect">
              <a:avLst/>
            </a:prstGeom>
          </p:spPr>
        </p:pic>
        <p:sp>
          <p:nvSpPr>
            <p:cNvPr id="9" name="TextBox 8"/>
            <p:cNvSpPr txBox="1"/>
            <p:nvPr/>
          </p:nvSpPr>
          <p:spPr>
            <a:xfrm>
              <a:off x="5283201" y="5187540"/>
              <a:ext cx="1202266" cy="1477328"/>
            </a:xfrm>
            <a:prstGeom prst="rect">
              <a:avLst/>
            </a:prstGeom>
            <a:noFill/>
          </p:spPr>
          <p:txBody>
            <a:bodyPr wrap="square" rtlCol="0">
              <a:spAutoFit/>
            </a:bodyPr>
            <a:lstStyle/>
            <a:p>
              <a:r>
                <a:rPr lang="en-US" dirty="0"/>
                <a:t>The poorest countries use less than 5</a:t>
              </a:r>
            </a:p>
          </p:txBody>
        </p:sp>
      </p:grpSp>
    </p:spTree>
    <p:extLst>
      <p:ext uri="{BB962C8B-B14F-4D97-AF65-F5344CB8AC3E}">
        <p14:creationId xmlns:p14="http://schemas.microsoft.com/office/powerpoint/2010/main" val="1685637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86862" y="552938"/>
            <a:ext cx="1389184" cy="1187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9629" y="1200259"/>
            <a:ext cx="7260009" cy="4375366"/>
          </a:xfrm>
          <a:ln w="25400">
            <a:solidFill>
              <a:srgbClr val="2476B7"/>
            </a:solidFill>
          </a:ln>
        </p:spPr>
      </p:pic>
      <p:grpSp>
        <p:nvGrpSpPr>
          <p:cNvPr id="7" name="Group 6"/>
          <p:cNvGrpSpPr/>
          <p:nvPr/>
        </p:nvGrpSpPr>
        <p:grpSpPr>
          <a:xfrm>
            <a:off x="7642733" y="552938"/>
            <a:ext cx="4417165" cy="5837013"/>
            <a:chOff x="6764264" y="314282"/>
            <a:chExt cx="4923102" cy="6149265"/>
          </a:xfrm>
        </p:grpSpPr>
        <p:pic>
          <p:nvPicPr>
            <p:cNvPr id="5"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4264" y="314282"/>
              <a:ext cx="4923102" cy="5878331"/>
            </a:xfrm>
            <a:prstGeom prst="rect">
              <a:avLst/>
            </a:prstGeom>
          </p:spPr>
        </p:pic>
        <p:sp>
          <p:nvSpPr>
            <p:cNvPr id="6" name="TextBox 5"/>
            <p:cNvSpPr txBox="1"/>
            <p:nvPr/>
          </p:nvSpPr>
          <p:spPr>
            <a:xfrm>
              <a:off x="7729464" y="6094215"/>
              <a:ext cx="3717469" cy="369332"/>
            </a:xfrm>
            <a:prstGeom prst="rect">
              <a:avLst/>
            </a:prstGeom>
            <a:noFill/>
          </p:spPr>
          <p:txBody>
            <a:bodyPr wrap="square" rtlCol="0">
              <a:spAutoFit/>
            </a:bodyPr>
            <a:lstStyle/>
            <a:p>
              <a:r>
                <a:rPr lang="en-US" dirty="0"/>
                <a:t>East Bay Municipal Utility District</a:t>
              </a:r>
            </a:p>
          </p:txBody>
        </p:sp>
      </p:grpSp>
    </p:spTree>
    <p:extLst>
      <p:ext uri="{BB962C8B-B14F-4D97-AF65-F5344CB8AC3E}">
        <p14:creationId xmlns:p14="http://schemas.microsoft.com/office/powerpoint/2010/main" val="20548060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6519672" cy="1499616"/>
          </a:xfrm>
        </p:spPr>
        <p:txBody>
          <a:bodyPr/>
          <a:lstStyle/>
          <a:p>
            <a:r>
              <a:rPr lang="en-US" dirty="0"/>
              <a:t>Calculate Your Water Footprint</a:t>
            </a:r>
          </a:p>
        </p:txBody>
      </p:sp>
      <p:sp>
        <p:nvSpPr>
          <p:cNvPr id="3" name="Content Placeholder 2"/>
          <p:cNvSpPr>
            <a:spLocks noGrp="1"/>
          </p:cNvSpPr>
          <p:nvPr>
            <p:ph idx="1"/>
          </p:nvPr>
        </p:nvSpPr>
        <p:spPr>
          <a:xfrm>
            <a:off x="2577433" y="3363585"/>
            <a:ext cx="5250942" cy="3077307"/>
          </a:xfrm>
        </p:spPr>
        <p:txBody>
          <a:bodyPr>
            <a:normAutofit/>
          </a:bodyPr>
          <a:lstStyle/>
          <a:p>
            <a:pPr marL="0" indent="0">
              <a:buNone/>
            </a:pPr>
            <a:r>
              <a:rPr lang="en-US" sz="4000" dirty="0"/>
              <a:t>Southwest Florida Water Management District Water Use Calculator</a:t>
            </a:r>
          </a:p>
          <a:p>
            <a:r>
              <a:rPr lang="en-US" dirty="0"/>
              <a:t>https://www.swfwmd.state.fl.us/conservation/thepowerof10/</a:t>
            </a: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48281" y="2570156"/>
            <a:ext cx="1623645" cy="313586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8375" y="1"/>
            <a:ext cx="4363625" cy="6858000"/>
          </a:xfrm>
          <a:prstGeom prst="rect">
            <a:avLst/>
          </a:prstGeom>
        </p:spPr>
      </p:pic>
      <p:pic>
        <p:nvPicPr>
          <p:cNvPr id="8" name="Picture 7"/>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71926" y="2084832"/>
            <a:ext cx="3424793" cy="1925149"/>
          </a:xfrm>
          <a:prstGeom prst="rect">
            <a:avLst/>
          </a:prstGeom>
        </p:spPr>
      </p:pic>
    </p:spTree>
    <p:extLst>
      <p:ext uri="{BB962C8B-B14F-4D97-AF65-F5344CB8AC3E}">
        <p14:creationId xmlns:p14="http://schemas.microsoft.com/office/powerpoint/2010/main" val="21903312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6A14E01-DB4B-4C47-A2B0-A2D9110D8A3A}"/>
              </a:ext>
            </a:extLst>
          </p:cNvPr>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1131704" y="-162038"/>
            <a:ext cx="9815187" cy="7020038"/>
          </a:xfrm>
        </p:spPr>
      </p:pic>
      <p:sp>
        <p:nvSpPr>
          <p:cNvPr id="5" name="Title 1">
            <a:extLst>
              <a:ext uri="{FF2B5EF4-FFF2-40B4-BE49-F238E27FC236}">
                <a16:creationId xmlns:a16="http://schemas.microsoft.com/office/drawing/2014/main" id="{940AC5E2-ACD0-4451-A6EA-9344C0363B0B}"/>
              </a:ext>
            </a:extLst>
          </p:cNvPr>
          <p:cNvSpPr txBox="1">
            <a:spLocks/>
          </p:cNvSpPr>
          <p:nvPr/>
        </p:nvSpPr>
        <p:spPr>
          <a:xfrm>
            <a:off x="1331260" y="208698"/>
            <a:ext cx="4112109" cy="4632243"/>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6500" dirty="0"/>
              <a:t>After the Flush, </a:t>
            </a:r>
            <a:br>
              <a:rPr lang="en-US" sz="6500" dirty="0"/>
            </a:br>
            <a:r>
              <a:rPr lang="en-US" sz="6500" dirty="0"/>
              <a:t>Where does the water go?</a:t>
            </a:r>
          </a:p>
        </p:txBody>
      </p:sp>
    </p:spTree>
    <p:extLst>
      <p:ext uri="{BB962C8B-B14F-4D97-AF65-F5344CB8AC3E}">
        <p14:creationId xmlns:p14="http://schemas.microsoft.com/office/powerpoint/2010/main" val="19903256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Image result for wastewater treat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 y="0"/>
            <a:ext cx="12401550" cy="8271834"/>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209550" y="1"/>
            <a:ext cx="12401550" cy="1143000"/>
          </a:xfrm>
          <a:prstGeom prst="rect">
            <a:avLst/>
          </a:prstGeom>
          <a:solidFill>
            <a:srgbClr val="445E89"/>
          </a:solidFill>
        </p:spPr>
        <p:txBody>
          <a:bodyPr tIns="457200" bIns="0"/>
          <a:lstStyle>
            <a:lvl1pPr algn="l" defTabSz="914400" rtl="0" eaLnBrk="1" latinLnBrk="0" hangingPunct="1">
              <a:lnSpc>
                <a:spcPct val="90000"/>
              </a:lnSpc>
              <a:spcBef>
                <a:spcPct val="0"/>
              </a:spcBef>
              <a:buNone/>
              <a:defRPr sz="4400" b="1" kern="1200" cap="all" baseline="0">
                <a:solidFill>
                  <a:schemeClr val="tx1"/>
                </a:solidFill>
                <a:latin typeface="+mj-lt"/>
                <a:ea typeface="+mj-ea"/>
                <a:cs typeface="+mj-cs"/>
              </a:defRPr>
            </a:lvl1pPr>
          </a:lstStyle>
          <a:p>
            <a:pPr algn="ctr"/>
            <a:r>
              <a:rPr lang="en-US" dirty="0">
                <a:solidFill>
                  <a:schemeClr val="bg1"/>
                </a:solidFill>
              </a:rPr>
              <a:t>Wastewater Treatment</a:t>
            </a:r>
          </a:p>
        </p:txBody>
      </p:sp>
    </p:spTree>
    <p:extLst>
      <p:ext uri="{BB962C8B-B14F-4D97-AF65-F5344CB8AC3E}">
        <p14:creationId xmlns:p14="http://schemas.microsoft.com/office/powerpoint/2010/main" val="2382705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Drinking Water Sources</a:t>
            </a:r>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309133" y="2338747"/>
            <a:ext cx="5153791" cy="3852073"/>
          </a:xfrm>
        </p:spPr>
      </p:pic>
      <p:sp>
        <p:nvSpPr>
          <p:cNvPr id="5" name="TextBox 4"/>
          <p:cNvSpPr txBox="1"/>
          <p:nvPr/>
        </p:nvSpPr>
        <p:spPr>
          <a:xfrm>
            <a:off x="449813" y="5821488"/>
            <a:ext cx="1303866" cy="369332"/>
          </a:xfrm>
          <a:prstGeom prst="rect">
            <a:avLst/>
          </a:prstGeom>
          <a:noFill/>
        </p:spPr>
        <p:txBody>
          <a:bodyPr wrap="square" rtlCol="0">
            <a:spAutoFit/>
          </a:bodyPr>
          <a:lstStyle/>
          <a:p>
            <a:r>
              <a:rPr lang="en-US" dirty="0">
                <a:solidFill>
                  <a:schemeClr val="bg1"/>
                </a:solidFill>
              </a:rPr>
              <a:t>eldoks.com</a:t>
            </a:r>
          </a:p>
        </p:txBody>
      </p:sp>
      <p:sp>
        <p:nvSpPr>
          <p:cNvPr id="6" name="TextBox 5"/>
          <p:cNvSpPr txBox="1"/>
          <p:nvPr/>
        </p:nvSpPr>
        <p:spPr>
          <a:xfrm>
            <a:off x="133738" y="1792444"/>
            <a:ext cx="5382111" cy="584775"/>
          </a:xfrm>
          <a:prstGeom prst="rect">
            <a:avLst/>
          </a:prstGeom>
          <a:noFill/>
        </p:spPr>
        <p:txBody>
          <a:bodyPr wrap="square" rtlCol="0">
            <a:spAutoFit/>
          </a:bodyPr>
          <a:lstStyle/>
          <a:p>
            <a:pPr algn="ctr"/>
            <a:r>
              <a:rPr lang="en-US" sz="3200" dirty="0"/>
              <a:t>Surface Water</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7228" y="2358067"/>
            <a:ext cx="6418910" cy="3145266"/>
          </a:xfrm>
          <a:prstGeom prst="rect">
            <a:avLst/>
          </a:prstGeom>
        </p:spPr>
      </p:pic>
      <p:sp>
        <p:nvSpPr>
          <p:cNvPr id="8" name="TextBox 7"/>
          <p:cNvSpPr txBox="1"/>
          <p:nvPr/>
        </p:nvSpPr>
        <p:spPr>
          <a:xfrm>
            <a:off x="6054938" y="1811764"/>
            <a:ext cx="5382111" cy="584775"/>
          </a:xfrm>
          <a:prstGeom prst="rect">
            <a:avLst/>
          </a:prstGeom>
          <a:noFill/>
        </p:spPr>
        <p:txBody>
          <a:bodyPr wrap="square" rtlCol="0">
            <a:spAutoFit/>
          </a:bodyPr>
          <a:lstStyle/>
          <a:p>
            <a:pPr algn="ctr"/>
            <a:r>
              <a:rPr lang="en-US" sz="3200" dirty="0"/>
              <a:t>Groundwater</a:t>
            </a:r>
          </a:p>
        </p:txBody>
      </p:sp>
      <p:sp>
        <p:nvSpPr>
          <p:cNvPr id="10" name="TextBox 9"/>
          <p:cNvSpPr txBox="1"/>
          <p:nvPr/>
        </p:nvSpPr>
        <p:spPr>
          <a:xfrm>
            <a:off x="8745993" y="5503333"/>
            <a:ext cx="3640236" cy="323165"/>
          </a:xfrm>
          <a:prstGeom prst="rect">
            <a:avLst/>
          </a:prstGeom>
          <a:noFill/>
        </p:spPr>
        <p:txBody>
          <a:bodyPr wrap="square" rtlCol="0">
            <a:spAutoFit/>
          </a:bodyPr>
          <a:lstStyle/>
          <a:p>
            <a:r>
              <a:rPr lang="en-US" sz="1500" dirty="0"/>
              <a:t>CA State Water Resources Control Board</a:t>
            </a:r>
          </a:p>
        </p:txBody>
      </p:sp>
    </p:spTree>
    <p:extLst>
      <p:ext uri="{BB962C8B-B14F-4D97-AF65-F5344CB8AC3E}">
        <p14:creationId xmlns:p14="http://schemas.microsoft.com/office/powerpoint/2010/main" val="22049304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876384" y="-79133"/>
            <a:ext cx="10405698" cy="6937133"/>
          </a:xfrm>
        </p:spPr>
      </p:pic>
      <p:sp>
        <p:nvSpPr>
          <p:cNvPr id="7" name="Title 1"/>
          <p:cNvSpPr txBox="1">
            <a:spLocks/>
          </p:cNvSpPr>
          <p:nvPr/>
        </p:nvSpPr>
        <p:spPr>
          <a:xfrm>
            <a:off x="6790765" y="4706471"/>
            <a:ext cx="4491317" cy="2339788"/>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6500" dirty="0">
                <a:solidFill>
                  <a:schemeClr val="tx1"/>
                </a:solidFill>
              </a:rPr>
              <a:t>Where does the water go?</a:t>
            </a:r>
          </a:p>
        </p:txBody>
      </p:sp>
    </p:spTree>
    <p:extLst>
      <p:ext uri="{BB962C8B-B14F-4D97-AF65-F5344CB8AC3E}">
        <p14:creationId xmlns:p14="http://schemas.microsoft.com/office/powerpoint/2010/main" val="28875855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idx="1"/>
          </p:nvPr>
        </p:nvPicPr>
        <p:blipFill rotWithShape="1">
          <a:blip r:embed="rId3" cstate="email">
            <a:extLst>
              <a:ext uri="{28A0092B-C50C-407E-A947-70E740481C1C}">
                <a14:useLocalDpi xmlns:a14="http://schemas.microsoft.com/office/drawing/2010/main" val="0"/>
              </a:ext>
            </a:extLst>
          </a:blip>
          <a:srcRect/>
          <a:stretch/>
        </p:blipFill>
        <p:spPr>
          <a:xfrm>
            <a:off x="1201327" y="1335024"/>
            <a:ext cx="9886605" cy="4876801"/>
          </a:xfrm>
        </p:spPr>
      </p:pic>
      <p:sp>
        <p:nvSpPr>
          <p:cNvPr id="2" name="Title 1"/>
          <p:cNvSpPr>
            <a:spLocks noGrp="1"/>
          </p:cNvSpPr>
          <p:nvPr>
            <p:ph type="title"/>
          </p:nvPr>
        </p:nvSpPr>
        <p:spPr/>
        <p:txBody>
          <a:bodyPr/>
          <a:lstStyle/>
          <a:p>
            <a:r>
              <a:rPr lang="en-US" dirty="0"/>
              <a:t>Your home sewer plumbing</a:t>
            </a:r>
          </a:p>
        </p:txBody>
      </p:sp>
    </p:spTree>
    <p:extLst>
      <p:ext uri="{BB962C8B-B14F-4D97-AF65-F5344CB8AC3E}">
        <p14:creationId xmlns:p14="http://schemas.microsoft.com/office/powerpoint/2010/main" val="1315340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Wastewater Collection</a:t>
            </a:r>
            <a:br>
              <a:rPr lang="en-US" dirty="0"/>
            </a:br>
            <a:r>
              <a:rPr lang="en-US" dirty="0"/>
              <a:t>Keeping sewer mains Flowing</a:t>
            </a: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6244076" y="2197167"/>
            <a:ext cx="5615830" cy="3835144"/>
          </a:xfrm>
          <a:prstGeom prst="rect">
            <a:avLst/>
          </a:prstGeom>
        </p:spPr>
      </p:pic>
      <p:pic>
        <p:nvPicPr>
          <p:cNvPr id="6" name="Picture 5"/>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8096819" y="184539"/>
            <a:ext cx="2745904" cy="1845701"/>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9054" y="2207786"/>
            <a:ext cx="5742530" cy="3824525"/>
          </a:xfrm>
          <a:prstGeom prst="rect">
            <a:avLst/>
          </a:prstGeom>
        </p:spPr>
      </p:pic>
    </p:spTree>
    <p:extLst>
      <p:ext uri="{BB962C8B-B14F-4D97-AF65-F5344CB8AC3E}">
        <p14:creationId xmlns:p14="http://schemas.microsoft.com/office/powerpoint/2010/main" val="6337199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Sewer pipe Pictures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71497" y="3136543"/>
            <a:ext cx="4020393" cy="2836239"/>
          </a:xfrm>
        </p:spPr>
      </p:pic>
      <p:pic>
        <p:nvPicPr>
          <p:cNvPr id="9" name="Picture 8"/>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6905767" y="383251"/>
            <a:ext cx="2983774" cy="2195503"/>
          </a:xfrm>
          <a:prstGeom prst="rect">
            <a:avLst/>
          </a:prstGeom>
        </p:spPr>
      </p:pic>
      <p:grpSp>
        <p:nvGrpSpPr>
          <p:cNvPr id="12" name="Group 11"/>
          <p:cNvGrpSpPr/>
          <p:nvPr/>
        </p:nvGrpSpPr>
        <p:grpSpPr>
          <a:xfrm>
            <a:off x="122830" y="3136544"/>
            <a:ext cx="3739486" cy="3073186"/>
            <a:chOff x="245660" y="3240422"/>
            <a:chExt cx="4367852" cy="3559970"/>
          </a:xfrm>
        </p:grpSpPr>
        <p:pic>
          <p:nvPicPr>
            <p:cNvPr id="10" name="Picture 9"/>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45660" y="3240422"/>
              <a:ext cx="4367852" cy="3275889"/>
            </a:xfrm>
            <a:prstGeom prst="rect">
              <a:avLst/>
            </a:prstGeom>
          </p:spPr>
        </p:pic>
        <p:sp>
          <p:nvSpPr>
            <p:cNvPr id="11" name="TextBox 10"/>
            <p:cNvSpPr txBox="1"/>
            <p:nvPr/>
          </p:nvSpPr>
          <p:spPr>
            <a:xfrm>
              <a:off x="552837" y="6431060"/>
              <a:ext cx="3726407" cy="369332"/>
            </a:xfrm>
            <a:prstGeom prst="rect">
              <a:avLst/>
            </a:prstGeom>
            <a:noFill/>
          </p:spPr>
          <p:txBody>
            <a:bodyPr wrap="square" rtlCol="0">
              <a:spAutoFit/>
            </a:bodyPr>
            <a:lstStyle/>
            <a:p>
              <a:r>
                <a:rPr lang="en-US" dirty="0"/>
                <a:t>Grease can cause pipes to clog</a:t>
              </a:r>
            </a:p>
          </p:txBody>
        </p:sp>
      </p:grpSp>
      <p:sp>
        <p:nvSpPr>
          <p:cNvPr id="13" name="TextBox 12"/>
          <p:cNvSpPr txBox="1"/>
          <p:nvPr/>
        </p:nvSpPr>
        <p:spPr>
          <a:xfrm>
            <a:off x="4116664" y="5942617"/>
            <a:ext cx="3875226" cy="369332"/>
          </a:xfrm>
          <a:prstGeom prst="rect">
            <a:avLst/>
          </a:prstGeom>
          <a:noFill/>
        </p:spPr>
        <p:txBody>
          <a:bodyPr wrap="square" rtlCol="0">
            <a:spAutoFit/>
          </a:bodyPr>
          <a:lstStyle/>
          <a:p>
            <a:r>
              <a:rPr lang="en-US" dirty="0"/>
              <a:t>Tree roots can cause clogs and leaks</a:t>
            </a:r>
          </a:p>
        </p:txBody>
      </p:sp>
      <p:pic>
        <p:nvPicPr>
          <p:cNvPr id="5" name="Picture 4"/>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8205716" y="3140018"/>
            <a:ext cx="3777018" cy="2832764"/>
          </a:xfrm>
          <a:prstGeom prst="rect">
            <a:avLst/>
          </a:prstGeom>
        </p:spPr>
      </p:pic>
      <p:sp>
        <p:nvSpPr>
          <p:cNvPr id="14" name="TextBox 13"/>
          <p:cNvSpPr txBox="1"/>
          <p:nvPr/>
        </p:nvSpPr>
        <p:spPr>
          <a:xfrm>
            <a:off x="8205716" y="5901676"/>
            <a:ext cx="3875226" cy="369332"/>
          </a:xfrm>
          <a:prstGeom prst="rect">
            <a:avLst/>
          </a:prstGeom>
          <a:noFill/>
        </p:spPr>
        <p:txBody>
          <a:bodyPr wrap="square" rtlCol="0">
            <a:spAutoFit/>
          </a:bodyPr>
          <a:lstStyle/>
          <a:p>
            <a:r>
              <a:rPr lang="en-US" dirty="0"/>
              <a:t>Major clogs can cause major problems</a:t>
            </a:r>
          </a:p>
        </p:txBody>
      </p:sp>
    </p:spTree>
    <p:extLst>
      <p:ext uri="{BB962C8B-B14F-4D97-AF65-F5344CB8AC3E}">
        <p14:creationId xmlns:p14="http://schemas.microsoft.com/office/powerpoint/2010/main" val="30258069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eep trash out of pipes - King County">
            <a:extLst>
              <a:ext uri="{FF2B5EF4-FFF2-40B4-BE49-F238E27FC236}">
                <a16:creationId xmlns:a16="http://schemas.microsoft.com/office/drawing/2014/main" id="{6BA00169-19AB-42AB-B2E7-B701794576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5779" y="485119"/>
            <a:ext cx="6083968" cy="60839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lean Water Education">
            <a:extLst>
              <a:ext uri="{FF2B5EF4-FFF2-40B4-BE49-F238E27FC236}">
                <a16:creationId xmlns:a16="http://schemas.microsoft.com/office/drawing/2014/main" id="{8CE409BA-3537-4AA7-A5B8-30FA2500EBF6}"/>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16568"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a:extLst>
              <a:ext uri="{FF2B5EF4-FFF2-40B4-BE49-F238E27FC236}">
                <a16:creationId xmlns:a16="http://schemas.microsoft.com/office/drawing/2014/main" id="{0F6E2A09-4064-43DD-A8E9-8B161A569EEB}"/>
              </a:ext>
            </a:extLst>
          </p:cNvPr>
          <p:cNvSpPr/>
          <p:nvPr/>
        </p:nvSpPr>
        <p:spPr>
          <a:xfrm>
            <a:off x="9817345" y="1532736"/>
            <a:ext cx="2374655" cy="117483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72226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steps to wastewater treatment</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85237" y="1730292"/>
            <a:ext cx="8797853" cy="4847444"/>
          </a:xfrm>
        </p:spPr>
      </p:pic>
    </p:spTree>
    <p:extLst>
      <p:ext uri="{BB962C8B-B14F-4D97-AF65-F5344CB8AC3E}">
        <p14:creationId xmlns:p14="http://schemas.microsoft.com/office/powerpoint/2010/main" val="40499656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Preliminary Treatment - screen</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96308" y="1642099"/>
            <a:ext cx="6871375" cy="4772652"/>
          </a:xfrm>
        </p:spPr>
      </p:pic>
      <p:sp>
        <p:nvSpPr>
          <p:cNvPr id="5" name="Content Placeholder 2"/>
          <p:cNvSpPr txBox="1">
            <a:spLocks/>
          </p:cNvSpPr>
          <p:nvPr/>
        </p:nvSpPr>
        <p:spPr>
          <a:xfrm>
            <a:off x="1024128" y="1863128"/>
            <a:ext cx="2725323" cy="4513939"/>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365760" indent="-22860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3000" dirty="0"/>
              <a:t>Screens trap “big stuff”</a:t>
            </a:r>
          </a:p>
          <a:p>
            <a:endParaRPr lang="en-US" sz="3000" dirty="0"/>
          </a:p>
          <a:p>
            <a:r>
              <a:rPr lang="en-US" sz="3000" dirty="0"/>
              <a:t>trash</a:t>
            </a:r>
            <a:br>
              <a:rPr lang="en-US" sz="3000" dirty="0"/>
            </a:br>
            <a:r>
              <a:rPr lang="en-US" sz="3000" dirty="0"/>
              <a:t>diapers</a:t>
            </a:r>
            <a:br>
              <a:rPr lang="en-US" sz="3000" dirty="0"/>
            </a:br>
            <a:r>
              <a:rPr lang="en-US" sz="3000" dirty="0"/>
              <a:t>rags</a:t>
            </a:r>
            <a:br>
              <a:rPr lang="en-US" sz="3000" dirty="0"/>
            </a:br>
            <a:r>
              <a:rPr lang="en-US" sz="3000" dirty="0"/>
              <a:t>branches</a:t>
            </a:r>
            <a:br>
              <a:rPr lang="en-US" sz="3000" dirty="0"/>
            </a:br>
            <a:r>
              <a:rPr lang="en-US" sz="3000" dirty="0"/>
              <a:t>coffee grounds</a:t>
            </a:r>
            <a:br>
              <a:rPr lang="en-US" sz="3000" dirty="0"/>
            </a:br>
            <a:r>
              <a:rPr lang="en-US" sz="3000" dirty="0"/>
              <a:t>potato peels</a:t>
            </a:r>
          </a:p>
        </p:txBody>
      </p:sp>
    </p:spTree>
    <p:extLst>
      <p:ext uri="{BB962C8B-B14F-4D97-AF65-F5344CB8AC3E}">
        <p14:creationId xmlns:p14="http://schemas.microsoft.com/office/powerpoint/2010/main" val="2988224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Primary Treatment - separate</a:t>
            </a:r>
          </a:p>
        </p:txBody>
      </p:sp>
      <p:pic>
        <p:nvPicPr>
          <p:cNvPr id="4" name="Content Placeholder 3"/>
          <p:cNvPicPr>
            <a:picLocks noGrp="1" noChangeAspect="1"/>
          </p:cNvPicPr>
          <p:nvPr>
            <p:ph idx="1"/>
          </p:nvPr>
        </p:nvPicPr>
        <p:blipFill rotWithShape="1">
          <a:blip r:embed="rId3" cstate="email">
            <a:extLst>
              <a:ext uri="{28A0092B-C50C-407E-A947-70E740481C1C}">
                <a14:useLocalDpi xmlns:a14="http://schemas.microsoft.com/office/drawing/2010/main" val="0"/>
              </a:ext>
            </a:extLst>
          </a:blip>
          <a:srcRect/>
          <a:stretch/>
        </p:blipFill>
        <p:spPr>
          <a:xfrm>
            <a:off x="1374610" y="1701561"/>
            <a:ext cx="8643450" cy="4766474"/>
          </a:xfrm>
        </p:spPr>
      </p:pic>
      <p:sp>
        <p:nvSpPr>
          <p:cNvPr id="3" name="Rectangle 2"/>
          <p:cNvSpPr/>
          <p:nvPr/>
        </p:nvSpPr>
        <p:spPr>
          <a:xfrm>
            <a:off x="1240971" y="6074229"/>
            <a:ext cx="5568043" cy="6204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82285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Secondary Treatment - Snack</a:t>
            </a:r>
          </a:p>
        </p:txBody>
      </p:sp>
      <p:pic>
        <p:nvPicPr>
          <p:cNvPr id="4" name="Content Placeholder 3"/>
          <p:cNvPicPr>
            <a:picLocks noGrp="1" noChangeAspect="1"/>
          </p:cNvPicPr>
          <p:nvPr>
            <p:ph idx="1"/>
          </p:nvPr>
        </p:nvPicPr>
        <p:blipFill rotWithShape="1">
          <a:blip r:embed="rId3" cstate="email">
            <a:clrChange>
              <a:clrFrom>
                <a:srgbClr val="FCFCFC"/>
              </a:clrFrom>
              <a:clrTo>
                <a:srgbClr val="FCFCFC">
                  <a:alpha val="0"/>
                </a:srgbClr>
              </a:clrTo>
            </a:clrChange>
            <a:extLst>
              <a:ext uri="{28A0092B-C50C-407E-A947-70E740481C1C}">
                <a14:useLocalDpi xmlns:a14="http://schemas.microsoft.com/office/drawing/2010/main" val="0"/>
              </a:ext>
            </a:extLst>
          </a:blip>
          <a:srcRect/>
          <a:stretch/>
        </p:blipFill>
        <p:spPr>
          <a:xfrm>
            <a:off x="1203742" y="1589784"/>
            <a:ext cx="10013986" cy="5268216"/>
          </a:xfrm>
        </p:spPr>
      </p:pic>
    </p:spTree>
    <p:extLst>
      <p:ext uri="{BB962C8B-B14F-4D97-AF65-F5344CB8AC3E}">
        <p14:creationId xmlns:p14="http://schemas.microsoft.com/office/powerpoint/2010/main" val="691066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Activated Sludge at Work</a:t>
            </a:r>
          </a:p>
        </p:txBody>
      </p:sp>
      <p:sp>
        <p:nvSpPr>
          <p:cNvPr id="5" name="TextBox 4"/>
          <p:cNvSpPr txBox="1"/>
          <p:nvPr/>
        </p:nvSpPr>
        <p:spPr>
          <a:xfrm>
            <a:off x="3370665" y="6088118"/>
            <a:ext cx="5450670" cy="369332"/>
          </a:xfrm>
          <a:prstGeom prst="rect">
            <a:avLst/>
          </a:prstGeom>
          <a:noFill/>
        </p:spPr>
        <p:txBody>
          <a:bodyPr wrap="square" rtlCol="0">
            <a:spAutoFit/>
          </a:bodyPr>
          <a:lstStyle/>
          <a:p>
            <a:r>
              <a:rPr lang="en-US" dirty="0"/>
              <a:t>Rotifer ingesting filamentous bacteria in activated sludge</a:t>
            </a:r>
          </a:p>
        </p:txBody>
      </p:sp>
      <p:pic>
        <p:nvPicPr>
          <p:cNvPr id="7" name="Online Media 6" title="rotifer ingesting filamentous bacteria in activated sludge.m1v">
            <a:hlinkClick r:id="" action="ppaction://media"/>
            <a:extLst>
              <a:ext uri="{FF2B5EF4-FFF2-40B4-BE49-F238E27FC236}">
                <a16:creationId xmlns:a16="http://schemas.microsoft.com/office/drawing/2014/main" id="{02A7F5AF-B94F-98F1-467D-A1DBC9659A35}"/>
              </a:ext>
            </a:extLst>
          </p:cNvPr>
          <p:cNvPicPr>
            <a:picLocks noRot="1" noChangeAspect="1"/>
          </p:cNvPicPr>
          <p:nvPr>
            <a:videoFile r:link="rId1"/>
          </p:nvPr>
        </p:nvPicPr>
        <p:blipFill>
          <a:blip r:embed="rId4"/>
          <a:stretch>
            <a:fillRect/>
          </a:stretch>
        </p:blipFill>
        <p:spPr>
          <a:xfrm>
            <a:off x="3582068" y="1891345"/>
            <a:ext cx="5027864" cy="3770898"/>
          </a:xfrm>
          <a:prstGeom prst="rect">
            <a:avLst/>
          </a:prstGeom>
        </p:spPr>
      </p:pic>
    </p:spTree>
    <p:extLst>
      <p:ext uri="{BB962C8B-B14F-4D97-AF65-F5344CB8AC3E}">
        <p14:creationId xmlns:p14="http://schemas.microsoft.com/office/powerpoint/2010/main" val="1091530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Watersheds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3843868" y="271872"/>
            <a:ext cx="7917724" cy="6307788"/>
          </a:xfrm>
        </p:spPr>
      </p:pic>
      <p:sp>
        <p:nvSpPr>
          <p:cNvPr id="7" name="Content Placeholder 2"/>
          <p:cNvSpPr txBox="1">
            <a:spLocks/>
          </p:cNvSpPr>
          <p:nvPr/>
        </p:nvSpPr>
        <p:spPr>
          <a:xfrm>
            <a:off x="350826" y="2084832"/>
            <a:ext cx="3280648" cy="4159214"/>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2800" dirty="0">
                <a:solidFill>
                  <a:schemeClr val="tx1">
                    <a:lumMod val="95000"/>
                    <a:lumOff val="5000"/>
                  </a:schemeClr>
                </a:solidFill>
              </a:rPr>
              <a:t>Everyone lives in watershed</a:t>
            </a:r>
          </a:p>
          <a:p>
            <a:r>
              <a:rPr lang="en-US" sz="2800" dirty="0">
                <a:solidFill>
                  <a:schemeClr val="tx1">
                    <a:lumMod val="95000"/>
                    <a:lumOff val="5000"/>
                  </a:schemeClr>
                </a:solidFill>
              </a:rPr>
              <a:t>Watersheds drains into a receiving body of water</a:t>
            </a:r>
          </a:p>
          <a:p>
            <a:r>
              <a:rPr lang="en-US" sz="2800" dirty="0">
                <a:solidFill>
                  <a:schemeClr val="tx1">
                    <a:lumMod val="95000"/>
                    <a:lumOff val="5000"/>
                  </a:schemeClr>
                </a:solidFill>
              </a:rPr>
              <a:t>Receiving bodies can be streams, ponds, lakes, rivers or oceans</a:t>
            </a:r>
          </a:p>
        </p:txBody>
      </p:sp>
    </p:spTree>
    <p:extLst>
      <p:ext uri="{BB962C8B-B14F-4D97-AF65-F5344CB8AC3E}">
        <p14:creationId xmlns:p14="http://schemas.microsoft.com/office/powerpoint/2010/main" val="1433370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Advanced Treatment - Disinfect</a:t>
            </a:r>
          </a:p>
        </p:txBody>
      </p:sp>
      <p:sp>
        <p:nvSpPr>
          <p:cNvPr id="7" name="TextBox 6"/>
          <p:cNvSpPr txBox="1"/>
          <p:nvPr/>
        </p:nvSpPr>
        <p:spPr>
          <a:xfrm>
            <a:off x="6986584" y="3388489"/>
            <a:ext cx="3471865" cy="677108"/>
          </a:xfrm>
          <a:prstGeom prst="rect">
            <a:avLst/>
          </a:prstGeom>
          <a:noFill/>
        </p:spPr>
        <p:txBody>
          <a:bodyPr wrap="square" rtlCol="0">
            <a:spAutoFit/>
          </a:bodyPr>
          <a:lstStyle/>
          <a:p>
            <a:pPr algn="ctr"/>
            <a:r>
              <a:rPr lang="en-US" sz="3800" dirty="0"/>
              <a:t>UV light tubes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7013" y="1680754"/>
            <a:ext cx="5891025" cy="5042716"/>
          </a:xfrm>
          <a:prstGeom prst="rect">
            <a:avLst/>
          </a:prstGeom>
        </p:spPr>
      </p:pic>
    </p:spTree>
    <p:extLst>
      <p:ext uri="{BB962C8B-B14F-4D97-AF65-F5344CB8AC3E}">
        <p14:creationId xmlns:p14="http://schemas.microsoft.com/office/powerpoint/2010/main" val="9451555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Effluent Release</a:t>
            </a: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5063319" y="1651380"/>
            <a:ext cx="6707917" cy="4739552"/>
          </a:xfrm>
          <a:prstGeom prst="rect">
            <a:avLst/>
          </a:prstGeom>
        </p:spPr>
      </p:pic>
      <p:sp>
        <p:nvSpPr>
          <p:cNvPr id="5" name="TextBox 4"/>
          <p:cNvSpPr txBox="1"/>
          <p:nvPr/>
        </p:nvSpPr>
        <p:spPr>
          <a:xfrm>
            <a:off x="136476" y="2305865"/>
            <a:ext cx="4421875" cy="3539430"/>
          </a:xfrm>
          <a:prstGeom prst="rect">
            <a:avLst/>
          </a:prstGeom>
          <a:noFill/>
        </p:spPr>
        <p:txBody>
          <a:bodyPr wrap="square" rtlCol="0">
            <a:spAutoFit/>
          </a:bodyPr>
          <a:lstStyle/>
          <a:p>
            <a:pPr algn="ctr"/>
            <a:r>
              <a:rPr lang="en-US" sz="2800" dirty="0"/>
              <a:t>Effluent from the </a:t>
            </a:r>
            <a:br>
              <a:rPr lang="en-US" sz="2800" dirty="0"/>
            </a:br>
            <a:r>
              <a:rPr lang="en-US" sz="2800" dirty="0"/>
              <a:t>Wichita’s Northwest Wastewater Treatment Plant</a:t>
            </a:r>
          </a:p>
          <a:p>
            <a:pPr algn="ctr"/>
            <a:r>
              <a:rPr lang="en-US" sz="2800" dirty="0"/>
              <a:t>flows in to a fishing pond </a:t>
            </a:r>
          </a:p>
          <a:p>
            <a:pPr algn="ctr"/>
            <a:endParaRPr lang="en-US" sz="2800" dirty="0"/>
          </a:p>
          <a:p>
            <a:pPr algn="ctr"/>
            <a:endParaRPr lang="en-US" sz="2800" dirty="0"/>
          </a:p>
          <a:p>
            <a:pPr algn="ctr"/>
            <a:r>
              <a:rPr lang="en-US" sz="2800" dirty="0"/>
              <a:t>Fish are thriving and healthy</a:t>
            </a:r>
          </a:p>
          <a:p>
            <a:pPr algn="ctr"/>
            <a:endParaRPr lang="en-US" sz="2800" dirty="0"/>
          </a:p>
        </p:txBody>
      </p:sp>
    </p:spTree>
    <p:extLst>
      <p:ext uri="{BB962C8B-B14F-4D97-AF65-F5344CB8AC3E}">
        <p14:creationId xmlns:p14="http://schemas.microsoft.com/office/powerpoint/2010/main" val="4956221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3" cstate="email">
            <a:extLst>
              <a:ext uri="{28A0092B-C50C-407E-A947-70E740481C1C}">
                <a14:useLocalDpi xmlns:a14="http://schemas.microsoft.com/office/drawing/2010/main" val="0"/>
              </a:ext>
            </a:extLst>
          </a:blip>
          <a:srcRect/>
          <a:stretch/>
        </p:blipFill>
        <p:spPr>
          <a:xfrm>
            <a:off x="574486" y="0"/>
            <a:ext cx="11043028" cy="6858000"/>
          </a:xfrm>
        </p:spPr>
      </p:pic>
      <p:sp>
        <p:nvSpPr>
          <p:cNvPr id="2" name="Title 1"/>
          <p:cNvSpPr>
            <a:spLocks noGrp="1"/>
          </p:cNvSpPr>
          <p:nvPr>
            <p:ph type="title"/>
          </p:nvPr>
        </p:nvSpPr>
        <p:spPr>
          <a:xfrm>
            <a:off x="1060304" y="4377286"/>
            <a:ext cx="3359613" cy="1768019"/>
          </a:xfrm>
          <a:solidFill>
            <a:schemeClr val="bg1"/>
          </a:solidFill>
        </p:spPr>
        <p:txBody>
          <a:bodyPr/>
          <a:lstStyle/>
          <a:p>
            <a:r>
              <a:rPr lang="en-US" dirty="0"/>
              <a:t>Who’s Downstream?</a:t>
            </a:r>
          </a:p>
        </p:txBody>
      </p:sp>
    </p:spTree>
    <p:extLst>
      <p:ext uri="{BB962C8B-B14F-4D97-AF65-F5344CB8AC3E}">
        <p14:creationId xmlns:p14="http://schemas.microsoft.com/office/powerpoint/2010/main" val="14024075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0" y="-618564"/>
            <a:ext cx="7342094" cy="9789461"/>
          </a:xfrm>
        </p:spPr>
      </p:pic>
      <p:sp>
        <p:nvSpPr>
          <p:cNvPr id="6" name="TextBox 5"/>
          <p:cNvSpPr txBox="1"/>
          <p:nvPr/>
        </p:nvSpPr>
        <p:spPr>
          <a:xfrm>
            <a:off x="0" y="585216"/>
            <a:ext cx="6405602" cy="1015663"/>
          </a:xfrm>
          <a:prstGeom prst="rect">
            <a:avLst/>
          </a:prstGeom>
          <a:solidFill>
            <a:schemeClr val="bg1"/>
          </a:solidFill>
        </p:spPr>
        <p:txBody>
          <a:bodyPr wrap="square" rtlCol="0">
            <a:spAutoFit/>
          </a:bodyPr>
          <a:lstStyle/>
          <a:p>
            <a:r>
              <a:rPr lang="en-US" sz="6000" dirty="0">
                <a:latin typeface="Miriam Fixed" panose="020B0509050101010101" pitchFamily="49" charset="-79"/>
                <a:cs typeface="Miriam Fixed" panose="020B0509050101010101" pitchFamily="49" charset="-79"/>
              </a:rPr>
              <a:t>Hydrate Your</a:t>
            </a:r>
          </a:p>
        </p:txBody>
      </p:sp>
      <p:sp>
        <p:nvSpPr>
          <p:cNvPr id="7" name="TextBox 6"/>
          <p:cNvSpPr txBox="1"/>
          <p:nvPr/>
        </p:nvSpPr>
        <p:spPr>
          <a:xfrm>
            <a:off x="734786" y="1818977"/>
            <a:ext cx="4555671" cy="1015663"/>
          </a:xfrm>
          <a:prstGeom prst="rect">
            <a:avLst/>
          </a:prstGeom>
          <a:solidFill>
            <a:schemeClr val="bg1"/>
          </a:solidFill>
        </p:spPr>
        <p:txBody>
          <a:bodyPr wrap="square" rtlCol="0">
            <a:spAutoFit/>
          </a:bodyPr>
          <a:lstStyle/>
          <a:p>
            <a:r>
              <a:rPr lang="en-US" sz="6000" dirty="0">
                <a:latin typeface="Miriam Fixed" panose="020B0509050101010101" pitchFamily="49" charset="-79"/>
                <a:cs typeface="Miriam Fixed" panose="020B0509050101010101" pitchFamily="49" charset="-79"/>
              </a:rPr>
              <a:t>Career…</a:t>
            </a:r>
          </a:p>
        </p:txBody>
      </p:sp>
      <p:sp>
        <p:nvSpPr>
          <p:cNvPr id="8" name="TextBox 7"/>
          <p:cNvSpPr txBox="1"/>
          <p:nvPr/>
        </p:nvSpPr>
        <p:spPr>
          <a:xfrm>
            <a:off x="734785" y="3045214"/>
            <a:ext cx="6335486" cy="1015663"/>
          </a:xfrm>
          <a:prstGeom prst="rect">
            <a:avLst/>
          </a:prstGeom>
          <a:solidFill>
            <a:schemeClr val="bg1"/>
          </a:solidFill>
        </p:spPr>
        <p:txBody>
          <a:bodyPr wrap="square" rtlCol="0">
            <a:spAutoFit/>
          </a:bodyPr>
          <a:lstStyle/>
          <a:p>
            <a:r>
              <a:rPr lang="en-US" sz="6000" dirty="0">
                <a:latin typeface="Miriam Fixed" panose="020B0509050101010101" pitchFamily="49" charset="-79"/>
                <a:cs typeface="Miriam Fixed" panose="020B0509050101010101" pitchFamily="49" charset="-79"/>
              </a:rPr>
              <a:t>Work in Water</a:t>
            </a:r>
          </a:p>
        </p:txBody>
      </p:sp>
      <p:pic>
        <p:nvPicPr>
          <p:cNvPr id="4" name="Picture 3" descr="Logo&#10;&#10;Description automatically generated">
            <a:extLst>
              <a:ext uri="{FF2B5EF4-FFF2-40B4-BE49-F238E27FC236}">
                <a16:creationId xmlns:a16="http://schemas.microsoft.com/office/drawing/2014/main" id="{3CD70AB7-BF80-4E18-8F13-76866348C7DD}"/>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342094" y="4171772"/>
            <a:ext cx="5087030" cy="2925467"/>
          </a:xfrm>
          <a:prstGeom prst="rect">
            <a:avLst/>
          </a:prstGeom>
        </p:spPr>
      </p:pic>
    </p:spTree>
    <p:extLst>
      <p:ext uri="{BB962C8B-B14F-4D97-AF65-F5344CB8AC3E}">
        <p14:creationId xmlns:p14="http://schemas.microsoft.com/office/powerpoint/2010/main" val="37622015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346" y="1893763"/>
            <a:ext cx="3744516" cy="4526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ular Callout 3"/>
          <p:cNvSpPr/>
          <p:nvPr/>
        </p:nvSpPr>
        <p:spPr>
          <a:xfrm>
            <a:off x="4854187" y="309891"/>
            <a:ext cx="6787353" cy="3167743"/>
          </a:xfrm>
          <a:prstGeom prst="wedgeRectCallout">
            <a:avLst>
              <a:gd name="adj1" fmla="val -73390"/>
              <a:gd name="adj2" fmla="val 553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Operator</a:t>
            </a:r>
          </a:p>
        </p:txBody>
      </p:sp>
      <p:sp>
        <p:nvSpPr>
          <p:cNvPr id="3" name="Content Placeholder 2"/>
          <p:cNvSpPr>
            <a:spLocks noGrp="1"/>
          </p:cNvSpPr>
          <p:nvPr>
            <p:ph idx="1"/>
          </p:nvPr>
        </p:nvSpPr>
        <p:spPr>
          <a:xfrm>
            <a:off x="4673110" y="5673940"/>
            <a:ext cx="4119372" cy="974403"/>
          </a:xfrm>
        </p:spPr>
        <p:txBody>
          <a:bodyPr>
            <a:normAutofit fontScale="92500" lnSpcReduction="20000"/>
          </a:bodyPr>
          <a:lstStyle/>
          <a:p>
            <a:r>
              <a:rPr lang="en-US" dirty="0"/>
              <a:t>Jamie Belden</a:t>
            </a:r>
            <a:br>
              <a:rPr lang="en-US" dirty="0"/>
            </a:br>
            <a:r>
              <a:rPr lang="en-US" dirty="0"/>
              <a:t>Wastewater Treatment Plant Operator City of Wichita</a:t>
            </a:r>
            <a:br>
              <a:rPr lang="en-US" dirty="0"/>
            </a:br>
            <a:r>
              <a:rPr lang="en-US" sz="1800" dirty="0"/>
              <a:t>(City of Rose Hill pictured)</a:t>
            </a:r>
          </a:p>
        </p:txBody>
      </p:sp>
      <p:sp>
        <p:nvSpPr>
          <p:cNvPr id="5" name="TextBox 4"/>
          <p:cNvSpPr txBox="1"/>
          <p:nvPr/>
        </p:nvSpPr>
        <p:spPr>
          <a:xfrm>
            <a:off x="4768644" y="404470"/>
            <a:ext cx="6872896" cy="3108543"/>
          </a:xfrm>
          <a:prstGeom prst="rect">
            <a:avLst/>
          </a:prstGeom>
          <a:noFill/>
        </p:spPr>
        <p:txBody>
          <a:bodyPr wrap="square" rtlCol="0">
            <a:spAutoFit/>
          </a:bodyPr>
          <a:lstStyle/>
          <a:p>
            <a:pPr algn="ctr"/>
            <a:r>
              <a:rPr lang="en-US" sz="2800" dirty="0"/>
              <a:t>Recycling is more than pop cans and plastic bottles. </a:t>
            </a:r>
            <a:r>
              <a:rPr lang="en-US" sz="2800" b="1" dirty="0"/>
              <a:t>We recycle water</a:t>
            </a:r>
            <a:r>
              <a:rPr lang="en-US" sz="2800" dirty="0"/>
              <a:t>. There is no new water being made, so we have to recycle what we have. At a wastewater treatment plant that’s what we do. We turn wastewater into clean water and put it back into nature to get used by someone else. </a:t>
            </a:r>
          </a:p>
        </p:txBody>
      </p:sp>
      <p:pic>
        <p:nvPicPr>
          <p:cNvPr id="1026" name="Picture 1" descr="image001"/>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854187" y="3672577"/>
            <a:ext cx="3014101" cy="200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Logo&#10;&#10;Description automatically generated">
            <a:extLst>
              <a:ext uri="{FF2B5EF4-FFF2-40B4-BE49-F238E27FC236}">
                <a16:creationId xmlns:a16="http://schemas.microsoft.com/office/drawing/2014/main" id="{C0CAE8BC-565A-43A2-AAEF-864A28DAD00C}"/>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0153897" y="5856555"/>
            <a:ext cx="1962011" cy="1128320"/>
          </a:xfrm>
          <a:prstGeom prst="rect">
            <a:avLst/>
          </a:prstGeom>
        </p:spPr>
      </p:pic>
    </p:spTree>
    <p:extLst>
      <p:ext uri="{BB962C8B-B14F-4D97-AF65-F5344CB8AC3E}">
        <p14:creationId xmlns:p14="http://schemas.microsoft.com/office/powerpoint/2010/main" val="4011698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43827" y="2600437"/>
            <a:ext cx="6039097" cy="388214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ular Callout 3"/>
          <p:cNvSpPr/>
          <p:nvPr/>
        </p:nvSpPr>
        <p:spPr>
          <a:xfrm>
            <a:off x="6465140" y="268948"/>
            <a:ext cx="5110843" cy="3167743"/>
          </a:xfrm>
          <a:prstGeom prst="wedgeRectCallout">
            <a:avLst>
              <a:gd name="adj1" fmla="val -125255"/>
              <a:gd name="adj2" fmla="val 722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Chemist</a:t>
            </a:r>
          </a:p>
        </p:txBody>
      </p:sp>
      <p:sp>
        <p:nvSpPr>
          <p:cNvPr id="3" name="Content Placeholder 2"/>
          <p:cNvSpPr>
            <a:spLocks noGrp="1"/>
          </p:cNvSpPr>
          <p:nvPr>
            <p:ph idx="1"/>
          </p:nvPr>
        </p:nvSpPr>
        <p:spPr>
          <a:xfrm>
            <a:off x="6388803" y="5285539"/>
            <a:ext cx="3227638" cy="1362804"/>
          </a:xfrm>
        </p:spPr>
        <p:txBody>
          <a:bodyPr>
            <a:normAutofit/>
          </a:bodyPr>
          <a:lstStyle/>
          <a:p>
            <a:r>
              <a:rPr lang="en-US" dirty="0" err="1"/>
              <a:t>Rwei</a:t>
            </a:r>
            <a:r>
              <a:rPr lang="en-US" dirty="0"/>
              <a:t>-Ying </a:t>
            </a:r>
            <a:r>
              <a:rPr lang="en-US" dirty="0" err="1"/>
              <a:t>Trefz</a:t>
            </a:r>
            <a:br>
              <a:rPr lang="en-US" dirty="0"/>
            </a:br>
            <a:r>
              <a:rPr lang="en-US" dirty="0"/>
              <a:t>Chemist</a:t>
            </a:r>
            <a:br>
              <a:rPr lang="en-US" dirty="0"/>
            </a:br>
            <a:r>
              <a:rPr lang="en-US" dirty="0"/>
              <a:t>City of Wichita</a:t>
            </a:r>
          </a:p>
        </p:txBody>
      </p:sp>
      <p:sp>
        <p:nvSpPr>
          <p:cNvPr id="5" name="TextBox 4"/>
          <p:cNvSpPr txBox="1"/>
          <p:nvPr/>
        </p:nvSpPr>
        <p:spPr>
          <a:xfrm>
            <a:off x="6589919" y="328148"/>
            <a:ext cx="4861284" cy="3108543"/>
          </a:xfrm>
          <a:prstGeom prst="rect">
            <a:avLst/>
          </a:prstGeom>
          <a:noFill/>
        </p:spPr>
        <p:txBody>
          <a:bodyPr wrap="square" rtlCol="0">
            <a:spAutoFit/>
          </a:bodyPr>
          <a:lstStyle/>
          <a:p>
            <a:pPr algn="ctr"/>
            <a:r>
              <a:rPr lang="en-US" sz="2800" dirty="0"/>
              <a:t>Working in a wastewater laboratory is challenging and interesting. With a wide variety of analytical work needed to evaluate processes and meet discharge permit regulations, </a:t>
            </a:r>
            <a:r>
              <a:rPr lang="en-US" sz="2800" b="1" dirty="0"/>
              <a:t>you will never be bored.</a:t>
            </a:r>
          </a:p>
        </p:txBody>
      </p:sp>
      <p:pic>
        <p:nvPicPr>
          <p:cNvPr id="9" name="Picture 8" descr="Logo&#10;&#10;Description automatically generated">
            <a:extLst>
              <a:ext uri="{FF2B5EF4-FFF2-40B4-BE49-F238E27FC236}">
                <a16:creationId xmlns:a16="http://schemas.microsoft.com/office/drawing/2014/main" id="{5CD846CE-0027-40FA-A546-FBEA1CC73354}"/>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078593" y="5729680"/>
            <a:ext cx="1962011" cy="1128320"/>
          </a:xfrm>
          <a:prstGeom prst="rect">
            <a:avLst/>
          </a:prstGeom>
        </p:spPr>
      </p:pic>
    </p:spTree>
    <p:extLst>
      <p:ext uri="{BB962C8B-B14F-4D97-AF65-F5344CB8AC3E}">
        <p14:creationId xmlns:p14="http://schemas.microsoft.com/office/powerpoint/2010/main" val="41982003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128" y="2313553"/>
            <a:ext cx="3112636" cy="3112636"/>
          </a:xfrm>
          <a:prstGeom prst="rect">
            <a:avLst/>
          </a:prstGeom>
        </p:spPr>
      </p:pic>
      <p:sp>
        <p:nvSpPr>
          <p:cNvPr id="2" name="Title 1"/>
          <p:cNvSpPr>
            <a:spLocks noGrp="1"/>
          </p:cNvSpPr>
          <p:nvPr>
            <p:ph type="title"/>
          </p:nvPr>
        </p:nvSpPr>
        <p:spPr/>
        <p:txBody>
          <a:bodyPr/>
          <a:lstStyle/>
          <a:p>
            <a:r>
              <a:rPr lang="en-US" dirty="0"/>
              <a:t>Communications</a:t>
            </a:r>
          </a:p>
        </p:txBody>
      </p:sp>
      <p:sp>
        <p:nvSpPr>
          <p:cNvPr id="3" name="Content Placeholder 2"/>
          <p:cNvSpPr>
            <a:spLocks noGrp="1"/>
          </p:cNvSpPr>
          <p:nvPr>
            <p:ph idx="1"/>
          </p:nvPr>
        </p:nvSpPr>
        <p:spPr>
          <a:xfrm>
            <a:off x="4136764" y="4544702"/>
            <a:ext cx="3560087" cy="1337482"/>
          </a:xfrm>
        </p:spPr>
        <p:txBody>
          <a:bodyPr>
            <a:normAutofit/>
          </a:bodyPr>
          <a:lstStyle/>
          <a:p>
            <a:r>
              <a:rPr lang="en-US" dirty="0"/>
              <a:t>Mandy Cawby</a:t>
            </a:r>
            <a:br>
              <a:rPr lang="en-US" dirty="0"/>
            </a:br>
            <a:r>
              <a:rPr lang="en-US" dirty="0"/>
              <a:t>Customer Relations Director</a:t>
            </a:r>
            <a:br>
              <a:rPr lang="en-US" dirty="0"/>
            </a:br>
            <a:r>
              <a:rPr lang="en-US" dirty="0" err="1"/>
              <a:t>WaterOne</a:t>
            </a:r>
            <a:endParaRPr lang="en-US" dirty="0"/>
          </a:p>
        </p:txBody>
      </p:sp>
      <p:sp>
        <p:nvSpPr>
          <p:cNvPr id="4" name="Rectangular Callout 3"/>
          <p:cNvSpPr/>
          <p:nvPr/>
        </p:nvSpPr>
        <p:spPr>
          <a:xfrm>
            <a:off x="5884164" y="702128"/>
            <a:ext cx="5110843" cy="3167743"/>
          </a:xfrm>
          <a:prstGeom prst="wedgeRectCallout">
            <a:avLst>
              <a:gd name="adj1" fmla="val -93314"/>
              <a:gd name="adj2" fmla="val 613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890042" y="702128"/>
            <a:ext cx="5104965" cy="3108543"/>
          </a:xfrm>
          <a:prstGeom prst="rect">
            <a:avLst/>
          </a:prstGeom>
          <a:noFill/>
        </p:spPr>
        <p:txBody>
          <a:bodyPr wrap="square" rtlCol="0">
            <a:spAutoFit/>
          </a:bodyPr>
          <a:lstStyle/>
          <a:p>
            <a:pPr algn="ctr"/>
            <a:r>
              <a:rPr lang="en-US" sz="2800" dirty="0"/>
              <a:t>When you pick a career you want to thinks about </a:t>
            </a:r>
            <a:r>
              <a:rPr lang="en-US" sz="2800" b="1" i="1" dirty="0"/>
              <a:t>what</a:t>
            </a:r>
            <a:r>
              <a:rPr lang="en-US" sz="2800" dirty="0"/>
              <a:t> you want to do as well as </a:t>
            </a:r>
            <a:r>
              <a:rPr lang="en-US" sz="2800" b="1" i="1" dirty="0"/>
              <a:t>where</a:t>
            </a:r>
            <a:r>
              <a:rPr lang="en-US" sz="2800" dirty="0"/>
              <a:t> you want to do it. Doing PR in the water industry is challenging, exciting and significant. You’re </a:t>
            </a:r>
            <a:r>
              <a:rPr lang="en-US" sz="2800" dirty="0" err="1"/>
              <a:t>repping</a:t>
            </a:r>
            <a:r>
              <a:rPr lang="en-US" sz="2800" dirty="0"/>
              <a:t> the </a:t>
            </a:r>
            <a:r>
              <a:rPr lang="en-US" sz="2800" b="1" dirty="0"/>
              <a:t>greatest commodity on earth</a:t>
            </a:r>
            <a:r>
              <a:rPr lang="en-US" sz="2800" dirty="0"/>
              <a:t>. </a:t>
            </a:r>
          </a:p>
        </p:txBody>
      </p:sp>
      <p:pic>
        <p:nvPicPr>
          <p:cNvPr id="9" name="Picture 8" descr="Logo&#10;&#10;Description automatically generated">
            <a:extLst>
              <a:ext uri="{FF2B5EF4-FFF2-40B4-BE49-F238E27FC236}">
                <a16:creationId xmlns:a16="http://schemas.microsoft.com/office/drawing/2014/main" id="{C37D7D28-BA9D-4296-A046-093C95D46A4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014001" y="5773786"/>
            <a:ext cx="1962011" cy="1128320"/>
          </a:xfrm>
          <a:prstGeom prst="rect">
            <a:avLst/>
          </a:prstGeom>
        </p:spPr>
      </p:pic>
    </p:spTree>
    <p:extLst>
      <p:ext uri="{BB962C8B-B14F-4D97-AF65-F5344CB8AC3E}">
        <p14:creationId xmlns:p14="http://schemas.microsoft.com/office/powerpoint/2010/main" val="27674434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email">
            <a:extLst>
              <a:ext uri="{28A0092B-C50C-407E-A947-70E740481C1C}">
                <a14:useLocalDpi xmlns:a14="http://schemas.microsoft.com/office/drawing/2010/main" val="0"/>
              </a:ext>
            </a:extLst>
          </a:blip>
          <a:srcRect t="-261"/>
          <a:stretch/>
        </p:blipFill>
        <p:spPr>
          <a:xfrm>
            <a:off x="669809" y="2331812"/>
            <a:ext cx="4565579" cy="4043647"/>
          </a:xfrm>
          <a:prstGeom prst="rect">
            <a:avLst/>
          </a:prstGeom>
        </p:spPr>
      </p:pic>
      <p:sp>
        <p:nvSpPr>
          <p:cNvPr id="2" name="Title 1"/>
          <p:cNvSpPr>
            <a:spLocks noGrp="1"/>
          </p:cNvSpPr>
          <p:nvPr>
            <p:ph type="title"/>
          </p:nvPr>
        </p:nvSpPr>
        <p:spPr/>
        <p:txBody>
          <a:bodyPr/>
          <a:lstStyle/>
          <a:p>
            <a:r>
              <a:rPr lang="en-US" dirty="0"/>
              <a:t>Regulator</a:t>
            </a:r>
          </a:p>
        </p:txBody>
      </p:sp>
      <p:sp>
        <p:nvSpPr>
          <p:cNvPr id="3" name="Content Placeholder 2"/>
          <p:cNvSpPr>
            <a:spLocks noGrp="1"/>
          </p:cNvSpPr>
          <p:nvPr>
            <p:ph idx="1"/>
          </p:nvPr>
        </p:nvSpPr>
        <p:spPr>
          <a:xfrm>
            <a:off x="5176459" y="4864327"/>
            <a:ext cx="5567741" cy="1027676"/>
          </a:xfrm>
        </p:spPr>
        <p:txBody>
          <a:bodyPr/>
          <a:lstStyle/>
          <a:p>
            <a:r>
              <a:rPr lang="en-US" dirty="0"/>
              <a:t>Andrew Hare</a:t>
            </a:r>
            <a:br>
              <a:rPr lang="en-US" dirty="0"/>
            </a:br>
            <a:r>
              <a:rPr lang="en-US" dirty="0"/>
              <a:t>Capacity Development &amp; Enforcement</a:t>
            </a:r>
            <a:br>
              <a:rPr lang="en-US" dirty="0"/>
            </a:br>
            <a:r>
              <a:rPr lang="en-US" dirty="0"/>
              <a:t>Kansas Department of Health &amp; Environment</a:t>
            </a:r>
          </a:p>
        </p:txBody>
      </p:sp>
      <p:sp>
        <p:nvSpPr>
          <p:cNvPr id="4" name="Rectangular Callout 3"/>
          <p:cNvSpPr/>
          <p:nvPr/>
        </p:nvSpPr>
        <p:spPr>
          <a:xfrm>
            <a:off x="5923128" y="563837"/>
            <a:ext cx="5446492" cy="3789799"/>
          </a:xfrm>
          <a:prstGeom prst="wedgeRectCallout">
            <a:avLst>
              <a:gd name="adj1" fmla="val -96619"/>
              <a:gd name="adj2" fmla="val 443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101601" y="629016"/>
            <a:ext cx="5268019" cy="3539430"/>
          </a:xfrm>
          <a:prstGeom prst="rect">
            <a:avLst/>
          </a:prstGeom>
          <a:noFill/>
        </p:spPr>
        <p:txBody>
          <a:bodyPr wrap="square" rtlCol="0">
            <a:spAutoFit/>
          </a:bodyPr>
          <a:lstStyle/>
          <a:p>
            <a:pPr algn="ctr"/>
            <a:r>
              <a:rPr lang="en-US" sz="2800" dirty="0"/>
              <a:t>My job affords me the opportunity to </a:t>
            </a:r>
            <a:r>
              <a:rPr lang="en-US" sz="2800" b="1" dirty="0"/>
              <a:t>protect</a:t>
            </a:r>
            <a:r>
              <a:rPr lang="en-US" sz="2800" dirty="0"/>
              <a:t> both the </a:t>
            </a:r>
            <a:r>
              <a:rPr lang="en-US" sz="2800" b="1" dirty="0"/>
              <a:t>public and environmental health</a:t>
            </a:r>
            <a:r>
              <a:rPr lang="en-US" sz="2800" dirty="0"/>
              <a:t>. I accomplish this by </a:t>
            </a:r>
            <a:r>
              <a:rPr lang="en-US" sz="2800" b="1" dirty="0"/>
              <a:t>enforcing</a:t>
            </a:r>
            <a:r>
              <a:rPr lang="en-US" sz="2800" dirty="0"/>
              <a:t> regulations and providing </a:t>
            </a:r>
            <a:r>
              <a:rPr lang="en-US" sz="2800" b="1" dirty="0"/>
              <a:t>technical and financial assistance</a:t>
            </a:r>
            <a:r>
              <a:rPr lang="en-US" sz="2800" dirty="0"/>
              <a:t>. My job challenges me to develop </a:t>
            </a:r>
            <a:r>
              <a:rPr lang="en-US" sz="2800" b="1" dirty="0"/>
              <a:t>creative approaches </a:t>
            </a:r>
            <a:r>
              <a:rPr lang="en-US" sz="2800" dirty="0"/>
              <a:t>to achieve compliance</a:t>
            </a:r>
          </a:p>
        </p:txBody>
      </p:sp>
      <p:pic>
        <p:nvPicPr>
          <p:cNvPr id="9" name="Picture 8" descr="Logo&#10;&#10;Description automatically generated">
            <a:extLst>
              <a:ext uri="{FF2B5EF4-FFF2-40B4-BE49-F238E27FC236}">
                <a16:creationId xmlns:a16="http://schemas.microsoft.com/office/drawing/2014/main" id="{24153BED-E521-447D-B91C-FCABDCB9900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153897" y="5856555"/>
            <a:ext cx="1962011" cy="1128320"/>
          </a:xfrm>
          <a:prstGeom prst="rect">
            <a:avLst/>
          </a:prstGeom>
        </p:spPr>
      </p:pic>
    </p:spTree>
    <p:extLst>
      <p:ext uri="{BB962C8B-B14F-4D97-AF65-F5344CB8AC3E}">
        <p14:creationId xmlns:p14="http://schemas.microsoft.com/office/powerpoint/2010/main" val="16406235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758" y="1518584"/>
            <a:ext cx="3811680" cy="5082241"/>
          </a:xfrm>
          <a:prstGeom prst="rect">
            <a:avLst/>
          </a:prstGeom>
        </p:spPr>
      </p:pic>
      <p:sp>
        <p:nvSpPr>
          <p:cNvPr id="4" name="Rectangular Callout 3"/>
          <p:cNvSpPr/>
          <p:nvPr/>
        </p:nvSpPr>
        <p:spPr>
          <a:xfrm>
            <a:off x="5884164" y="805218"/>
            <a:ext cx="5962093" cy="3539430"/>
          </a:xfrm>
          <a:prstGeom prst="wedgeRectCallout">
            <a:avLst>
              <a:gd name="adj1" fmla="val -87298"/>
              <a:gd name="adj2" fmla="val 122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Biologist</a:t>
            </a:r>
          </a:p>
        </p:txBody>
      </p:sp>
      <p:sp>
        <p:nvSpPr>
          <p:cNvPr id="3" name="Content Placeholder 2"/>
          <p:cNvSpPr>
            <a:spLocks noGrp="1"/>
          </p:cNvSpPr>
          <p:nvPr>
            <p:ph idx="1"/>
          </p:nvPr>
        </p:nvSpPr>
        <p:spPr>
          <a:xfrm>
            <a:off x="4643438" y="5157788"/>
            <a:ext cx="5929312" cy="1208722"/>
          </a:xfrm>
        </p:spPr>
        <p:txBody>
          <a:bodyPr>
            <a:normAutofit/>
          </a:bodyPr>
          <a:lstStyle/>
          <a:p>
            <a:r>
              <a:rPr lang="en-US" dirty="0"/>
              <a:t>Jessica Mounts</a:t>
            </a:r>
            <a:br>
              <a:rPr lang="en-US" dirty="0"/>
            </a:br>
            <a:r>
              <a:rPr lang="en-US" dirty="0"/>
              <a:t>Fisheries Biologist</a:t>
            </a:r>
            <a:br>
              <a:rPr lang="en-US" dirty="0"/>
            </a:br>
            <a:r>
              <a:rPr lang="en-US" dirty="0"/>
              <a:t>Kansas Department of Wildlife, Parks &amp; Tourism</a:t>
            </a:r>
          </a:p>
        </p:txBody>
      </p:sp>
      <p:sp>
        <p:nvSpPr>
          <p:cNvPr id="5" name="TextBox 4"/>
          <p:cNvSpPr txBox="1"/>
          <p:nvPr/>
        </p:nvSpPr>
        <p:spPr>
          <a:xfrm>
            <a:off x="5890042" y="805218"/>
            <a:ext cx="5956215" cy="3539430"/>
          </a:xfrm>
          <a:prstGeom prst="rect">
            <a:avLst/>
          </a:prstGeom>
          <a:noFill/>
        </p:spPr>
        <p:txBody>
          <a:bodyPr wrap="square" rtlCol="0">
            <a:spAutoFit/>
          </a:bodyPr>
          <a:lstStyle/>
          <a:p>
            <a:pPr algn="ctr"/>
            <a:r>
              <a:rPr lang="en-US" sz="2800" dirty="0"/>
              <a:t>Biologists find a balance between ecology and sociology. </a:t>
            </a:r>
            <a:r>
              <a:rPr lang="en-US" sz="2800" b="1" dirty="0"/>
              <a:t>We connect people to natural resources</a:t>
            </a:r>
            <a:r>
              <a:rPr lang="en-US" sz="2800" dirty="0"/>
              <a:t>. I have been drawn to water since I was very young. The </a:t>
            </a:r>
            <a:r>
              <a:rPr lang="en-US" sz="2800" b="1" dirty="0"/>
              <a:t>mystery</a:t>
            </a:r>
            <a:r>
              <a:rPr lang="en-US" sz="2800" dirty="0"/>
              <a:t> of what goes on beneath the surface, combined with the interactions between land and water continues to fascinate me. </a:t>
            </a:r>
          </a:p>
        </p:txBody>
      </p:sp>
      <p:pic>
        <p:nvPicPr>
          <p:cNvPr id="10" name="Picture 9" descr="Logo&#10;&#10;Description automatically generated">
            <a:extLst>
              <a:ext uri="{FF2B5EF4-FFF2-40B4-BE49-F238E27FC236}">
                <a16:creationId xmlns:a16="http://schemas.microsoft.com/office/drawing/2014/main" id="{E4175051-0681-4683-A645-E1A4DBA0A6F5}"/>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153897" y="5856555"/>
            <a:ext cx="1962011" cy="1128320"/>
          </a:xfrm>
          <a:prstGeom prst="rect">
            <a:avLst/>
          </a:prstGeom>
        </p:spPr>
      </p:pic>
    </p:spTree>
    <p:extLst>
      <p:ext uri="{BB962C8B-B14F-4D97-AF65-F5344CB8AC3E}">
        <p14:creationId xmlns:p14="http://schemas.microsoft.com/office/powerpoint/2010/main" val="4573474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869727" y="2167998"/>
            <a:ext cx="3356723" cy="4222219"/>
          </a:xfrm>
          <a:prstGeom prst="rect">
            <a:avLst/>
          </a:prstGeom>
        </p:spPr>
      </p:pic>
      <p:sp>
        <p:nvSpPr>
          <p:cNvPr id="4" name="Rectangular Callout 3"/>
          <p:cNvSpPr/>
          <p:nvPr/>
        </p:nvSpPr>
        <p:spPr>
          <a:xfrm>
            <a:off x="5884164" y="702128"/>
            <a:ext cx="5110843" cy="2426835"/>
          </a:xfrm>
          <a:prstGeom prst="wedgeRectCallout">
            <a:avLst>
              <a:gd name="adj1" fmla="val -115561"/>
              <a:gd name="adj2" fmla="val 584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Engineer</a:t>
            </a:r>
          </a:p>
        </p:txBody>
      </p:sp>
      <p:sp>
        <p:nvSpPr>
          <p:cNvPr id="3" name="Content Placeholder 2"/>
          <p:cNvSpPr>
            <a:spLocks noGrp="1"/>
          </p:cNvSpPr>
          <p:nvPr>
            <p:ph idx="1"/>
          </p:nvPr>
        </p:nvSpPr>
        <p:spPr>
          <a:xfrm>
            <a:off x="4226450" y="5429251"/>
            <a:ext cx="4403200" cy="1052791"/>
          </a:xfrm>
        </p:spPr>
        <p:txBody>
          <a:bodyPr>
            <a:normAutofit/>
          </a:bodyPr>
          <a:lstStyle/>
          <a:p>
            <a:r>
              <a:rPr lang="en-US" dirty="0"/>
              <a:t>Jerry Blaine</a:t>
            </a:r>
            <a:br>
              <a:rPr lang="en-US" dirty="0"/>
            </a:br>
            <a:r>
              <a:rPr lang="en-US" dirty="0"/>
              <a:t>City of Wichita Engineer (Retired)</a:t>
            </a:r>
          </a:p>
        </p:txBody>
      </p:sp>
      <p:sp>
        <p:nvSpPr>
          <p:cNvPr id="5" name="TextBox 4"/>
          <p:cNvSpPr txBox="1"/>
          <p:nvPr/>
        </p:nvSpPr>
        <p:spPr>
          <a:xfrm>
            <a:off x="5884164" y="977266"/>
            <a:ext cx="5104965" cy="1815882"/>
          </a:xfrm>
          <a:prstGeom prst="rect">
            <a:avLst/>
          </a:prstGeom>
          <a:noFill/>
        </p:spPr>
        <p:txBody>
          <a:bodyPr wrap="square" rtlCol="0">
            <a:spAutoFit/>
          </a:bodyPr>
          <a:lstStyle/>
          <a:p>
            <a:pPr algn="ctr"/>
            <a:r>
              <a:rPr lang="en-US" sz="2800" dirty="0"/>
              <a:t>I help design and build water supply systems. I feel like I’m doing something important for the generations to come.</a:t>
            </a:r>
          </a:p>
        </p:txBody>
      </p:sp>
      <p:pic>
        <p:nvPicPr>
          <p:cNvPr id="9" name="Picture 8" descr="Logo&#10;&#10;Description automatically generated">
            <a:extLst>
              <a:ext uri="{FF2B5EF4-FFF2-40B4-BE49-F238E27FC236}">
                <a16:creationId xmlns:a16="http://schemas.microsoft.com/office/drawing/2014/main" id="{1F2021F2-582A-43E6-B8AD-7637D5BA384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153897" y="5856555"/>
            <a:ext cx="1962011" cy="1128320"/>
          </a:xfrm>
          <a:prstGeom prst="rect">
            <a:avLst/>
          </a:prstGeom>
        </p:spPr>
      </p:pic>
    </p:spTree>
    <p:extLst>
      <p:ext uri="{BB962C8B-B14F-4D97-AF65-F5344CB8AC3E}">
        <p14:creationId xmlns:p14="http://schemas.microsoft.com/office/powerpoint/2010/main" val="3112333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FC489-9DCD-C12A-A7B1-F053C1B2D9C0}"/>
              </a:ext>
            </a:extLst>
          </p:cNvPr>
          <p:cNvSpPr>
            <a:spLocks noGrp="1"/>
          </p:cNvSpPr>
          <p:nvPr>
            <p:ph type="title"/>
          </p:nvPr>
        </p:nvSpPr>
        <p:spPr>
          <a:xfrm>
            <a:off x="1024128" y="585216"/>
            <a:ext cx="3133581" cy="1499616"/>
          </a:xfrm>
        </p:spPr>
        <p:txBody>
          <a:bodyPr>
            <a:normAutofit/>
          </a:bodyPr>
          <a:lstStyle/>
          <a:p>
            <a:r>
              <a:rPr lang="en-US" sz="4000" dirty="0"/>
              <a:t>North America Watersheds</a:t>
            </a:r>
          </a:p>
        </p:txBody>
      </p:sp>
      <p:sp>
        <p:nvSpPr>
          <p:cNvPr id="1030" name="Content Placeholder 1029">
            <a:extLst>
              <a:ext uri="{FF2B5EF4-FFF2-40B4-BE49-F238E27FC236}">
                <a16:creationId xmlns:a16="http://schemas.microsoft.com/office/drawing/2014/main" id="{33C93583-83D6-18D6-13D9-00926A837254}"/>
              </a:ext>
            </a:extLst>
          </p:cNvPr>
          <p:cNvSpPr>
            <a:spLocks noGrp="1"/>
          </p:cNvSpPr>
          <p:nvPr>
            <p:ph idx="1"/>
          </p:nvPr>
        </p:nvSpPr>
        <p:spPr>
          <a:xfrm>
            <a:off x="8097520" y="6597456"/>
            <a:ext cx="3779520" cy="477520"/>
          </a:xfrm>
        </p:spPr>
        <p:txBody>
          <a:bodyPr>
            <a:normAutofit/>
          </a:bodyPr>
          <a:lstStyle/>
          <a:p>
            <a:r>
              <a:rPr lang="en-US" sz="1200" dirty="0"/>
              <a:t>Water Today New York: wtny.us/watersheds-basics.asp</a:t>
            </a:r>
          </a:p>
        </p:txBody>
      </p:sp>
      <p:pic>
        <p:nvPicPr>
          <p:cNvPr id="1026" name="Picture 2" descr="WTNY-WATERTODAY NEW YORK">
            <a:extLst>
              <a:ext uri="{FF2B5EF4-FFF2-40B4-BE49-F238E27FC236}">
                <a16:creationId xmlns:a16="http://schemas.microsoft.com/office/drawing/2014/main" id="{CBAD4F55-3536-E850-9C37-99EB1F8C004E}"/>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5089086" y="260544"/>
            <a:ext cx="6532898" cy="6336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32261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760541" y="1823334"/>
            <a:ext cx="3961584" cy="4825009"/>
          </a:xfrm>
          <a:prstGeom prst="rect">
            <a:avLst/>
          </a:prstGeom>
        </p:spPr>
      </p:pic>
      <p:sp>
        <p:nvSpPr>
          <p:cNvPr id="2" name="Title 1"/>
          <p:cNvSpPr>
            <a:spLocks noGrp="1"/>
          </p:cNvSpPr>
          <p:nvPr>
            <p:ph type="title"/>
          </p:nvPr>
        </p:nvSpPr>
        <p:spPr/>
        <p:txBody>
          <a:bodyPr/>
          <a:lstStyle/>
          <a:p>
            <a:r>
              <a:rPr lang="en-US" dirty="0"/>
              <a:t>Law</a:t>
            </a:r>
          </a:p>
        </p:txBody>
      </p:sp>
      <p:sp>
        <p:nvSpPr>
          <p:cNvPr id="3" name="Content Placeholder 2"/>
          <p:cNvSpPr>
            <a:spLocks noGrp="1"/>
          </p:cNvSpPr>
          <p:nvPr>
            <p:ph idx="1"/>
          </p:nvPr>
        </p:nvSpPr>
        <p:spPr>
          <a:xfrm>
            <a:off x="4824984" y="5706813"/>
            <a:ext cx="2997056" cy="1000124"/>
          </a:xfrm>
        </p:spPr>
        <p:txBody>
          <a:bodyPr>
            <a:normAutofit lnSpcReduction="10000"/>
          </a:bodyPr>
          <a:lstStyle/>
          <a:p>
            <a:r>
              <a:rPr lang="en-US" dirty="0"/>
              <a:t>Daniel Buller</a:t>
            </a:r>
            <a:br>
              <a:rPr lang="en-US" dirty="0"/>
            </a:br>
            <a:r>
              <a:rPr lang="en-US" dirty="0"/>
              <a:t>Attorney</a:t>
            </a:r>
            <a:br>
              <a:rPr lang="en-US" dirty="0"/>
            </a:br>
            <a:r>
              <a:rPr lang="en-US" dirty="0" err="1"/>
              <a:t>Foulston</a:t>
            </a:r>
            <a:r>
              <a:rPr lang="en-US" dirty="0"/>
              <a:t> </a:t>
            </a:r>
            <a:r>
              <a:rPr lang="en-US" dirty="0" err="1"/>
              <a:t>Siefkin</a:t>
            </a:r>
            <a:r>
              <a:rPr lang="en-US" dirty="0"/>
              <a:t> LLP</a:t>
            </a:r>
          </a:p>
          <a:p>
            <a:endParaRPr lang="en-US" dirty="0"/>
          </a:p>
        </p:txBody>
      </p:sp>
      <p:sp>
        <p:nvSpPr>
          <p:cNvPr id="4" name="Rectangular Callout 3"/>
          <p:cNvSpPr/>
          <p:nvPr/>
        </p:nvSpPr>
        <p:spPr>
          <a:xfrm>
            <a:off x="5339443" y="702129"/>
            <a:ext cx="6633482" cy="4455660"/>
          </a:xfrm>
          <a:prstGeom prst="wedgeRectCallout">
            <a:avLst>
              <a:gd name="adj1" fmla="val -93992"/>
              <a:gd name="adj2" fmla="val 189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472113" y="702128"/>
            <a:ext cx="6500812" cy="4832092"/>
          </a:xfrm>
          <a:prstGeom prst="rect">
            <a:avLst/>
          </a:prstGeom>
          <a:noFill/>
        </p:spPr>
        <p:txBody>
          <a:bodyPr wrap="square" rtlCol="0">
            <a:spAutoFit/>
          </a:bodyPr>
          <a:lstStyle/>
          <a:p>
            <a:pPr algn="ctr"/>
            <a:r>
              <a:rPr lang="en-US" sz="2800" dirty="0"/>
              <a:t>Water attorneys help people comply with the law, conduct complex transactions involving water issues and handle litigation between competing water users.  I grew-up on a farm in SW Kansas, obtaining and preserving adequate water has always been important to me.  The </a:t>
            </a:r>
            <a:r>
              <a:rPr lang="en-US" sz="2800" b="1" dirty="0"/>
              <a:t>complexity and competition</a:t>
            </a:r>
            <a:r>
              <a:rPr lang="en-US" sz="2800" dirty="0"/>
              <a:t> involved in obtaining and keeping water rights keeps my water-law practice </a:t>
            </a:r>
            <a:r>
              <a:rPr lang="en-US" sz="2800" b="1" dirty="0"/>
              <a:t>interesting and rewarding</a:t>
            </a:r>
            <a:r>
              <a:rPr lang="en-US" sz="2800" dirty="0"/>
              <a:t>.</a:t>
            </a:r>
          </a:p>
          <a:p>
            <a:pPr algn="ctr"/>
            <a:endParaRPr lang="en-US" sz="2800" dirty="0"/>
          </a:p>
        </p:txBody>
      </p:sp>
      <p:pic>
        <p:nvPicPr>
          <p:cNvPr id="8" name="Picture 7" descr="Logo&#10;&#10;Description automatically generated">
            <a:extLst>
              <a:ext uri="{FF2B5EF4-FFF2-40B4-BE49-F238E27FC236}">
                <a16:creationId xmlns:a16="http://schemas.microsoft.com/office/drawing/2014/main" id="{CABD6990-D835-4C07-B6D5-CB0DEDCE3B0F}"/>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153897" y="5856555"/>
            <a:ext cx="1962011" cy="1128320"/>
          </a:xfrm>
          <a:prstGeom prst="rect">
            <a:avLst/>
          </a:prstGeom>
        </p:spPr>
      </p:pic>
    </p:spTree>
    <p:extLst>
      <p:ext uri="{BB962C8B-B14F-4D97-AF65-F5344CB8AC3E}">
        <p14:creationId xmlns:p14="http://schemas.microsoft.com/office/powerpoint/2010/main" val="2041841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63820" y="450375"/>
            <a:ext cx="6185849" cy="6407625"/>
          </a:xfrm>
        </p:spPr>
        <p:txBody>
          <a:bodyPr>
            <a:normAutofit lnSpcReduction="10000"/>
          </a:bodyPr>
          <a:lstStyle/>
          <a:p>
            <a:pPr marL="0" indent="0" algn="ctr">
              <a:buNone/>
            </a:pPr>
            <a:r>
              <a:rPr lang="en-US" sz="3000" b="1" dirty="0">
                <a:latin typeface="Miriam Fixed" panose="020B0509050101010101" pitchFamily="49" charset="-79"/>
                <a:cs typeface="Miriam Fixed" panose="020B0509050101010101" pitchFamily="49" charset="-79"/>
              </a:rPr>
              <a:t>Water is a great industry for young people. </a:t>
            </a:r>
          </a:p>
          <a:p>
            <a:pPr marL="0" indent="0">
              <a:buNone/>
            </a:pPr>
            <a:r>
              <a:rPr lang="en-US" sz="3000" dirty="0">
                <a:latin typeface="Miriam Fixed" panose="020B0509050101010101" pitchFamily="49" charset="-79"/>
                <a:cs typeface="Miriam Fixed" panose="020B0509050101010101" pitchFamily="49" charset="-79"/>
              </a:rPr>
              <a:t>Water will never be obsolete, but eventually the way we run our organizations and the people who run it will be. </a:t>
            </a:r>
          </a:p>
          <a:p>
            <a:pPr marL="0" indent="0">
              <a:buNone/>
            </a:pPr>
            <a:r>
              <a:rPr lang="en-US" sz="3000" dirty="0">
                <a:latin typeface="Miriam Fixed" panose="020B0509050101010101" pitchFamily="49" charset="-79"/>
                <a:cs typeface="Miriam Fixed" panose="020B0509050101010101" pitchFamily="49" charset="-79"/>
              </a:rPr>
              <a:t>We have to keep innovating and evolving how we deliver this life-giving necessity. </a:t>
            </a:r>
          </a:p>
          <a:p>
            <a:pPr marL="0" indent="0">
              <a:buNone/>
            </a:pPr>
            <a:r>
              <a:rPr lang="en-US" sz="3000" dirty="0">
                <a:latin typeface="Miriam Fixed" panose="020B0509050101010101" pitchFamily="49" charset="-79"/>
                <a:cs typeface="Miriam Fixed" panose="020B0509050101010101" pitchFamily="49" charset="-79"/>
              </a:rPr>
              <a:t>Fresh perspectives and new voices have value in the water industry.   </a:t>
            </a:r>
          </a:p>
          <a:p>
            <a:pPr algn="r"/>
            <a:r>
              <a:rPr lang="en-US" i="1" dirty="0"/>
              <a:t>Mandy Cawby, </a:t>
            </a:r>
            <a:r>
              <a:rPr lang="en-US" i="1" dirty="0" err="1"/>
              <a:t>WaterOne</a:t>
            </a:r>
            <a:endParaRPr lang="en-US" i="1" dirty="0"/>
          </a:p>
        </p:txBody>
      </p:sp>
      <p:pic>
        <p:nvPicPr>
          <p:cNvPr id="8" name="Picture 7"/>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409434" y="777921"/>
            <a:ext cx="4941351" cy="4790364"/>
          </a:xfrm>
          <a:prstGeom prst="rect">
            <a:avLst/>
          </a:prstGeom>
        </p:spPr>
      </p:pic>
      <p:sp>
        <p:nvSpPr>
          <p:cNvPr id="9" name="TextBox 8"/>
          <p:cNvSpPr txBox="1"/>
          <p:nvPr/>
        </p:nvSpPr>
        <p:spPr>
          <a:xfrm>
            <a:off x="409434" y="5568285"/>
            <a:ext cx="4941351" cy="923330"/>
          </a:xfrm>
          <a:prstGeom prst="rect">
            <a:avLst/>
          </a:prstGeom>
          <a:noFill/>
        </p:spPr>
        <p:txBody>
          <a:bodyPr wrap="square" rtlCol="0">
            <a:spAutoFit/>
          </a:bodyPr>
          <a:lstStyle/>
          <a:p>
            <a:r>
              <a:rPr lang="en-US" dirty="0"/>
              <a:t>College students in New Zealand use drones, water quality testing and phone apps to monitor pollution in rivers and streams</a:t>
            </a:r>
          </a:p>
        </p:txBody>
      </p:sp>
    </p:spTree>
    <p:extLst>
      <p:ext uri="{BB962C8B-B14F-4D97-AF65-F5344CB8AC3E}">
        <p14:creationId xmlns:p14="http://schemas.microsoft.com/office/powerpoint/2010/main" val="7738419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023" y="100600"/>
            <a:ext cx="11187953" cy="6433074"/>
          </a:xfrm>
          <a:prstGeom prst="rect">
            <a:avLst/>
          </a:prstGeom>
          <a:effectLst>
            <a:outerShdw blurRad="101600" dist="101600" dir="5400000" algn="t" rotWithShape="0">
              <a:prstClr val="black">
                <a:alpha val="40000"/>
              </a:prstClr>
            </a:outerShdw>
            <a:softEdge rad="88900"/>
          </a:effectLst>
        </p:spPr>
      </p:pic>
      <p:pic>
        <p:nvPicPr>
          <p:cNvPr id="3" name="Picture 2" descr="Logo&#10;&#10;Description automatically generated">
            <a:extLst>
              <a:ext uri="{FF2B5EF4-FFF2-40B4-BE49-F238E27FC236}">
                <a16:creationId xmlns:a16="http://schemas.microsoft.com/office/drawing/2014/main" id="{6A618035-BBBB-4867-BEB7-B8BE4D10CD85}"/>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345859" y="324061"/>
            <a:ext cx="2344117" cy="1348063"/>
          </a:xfrm>
          <a:prstGeom prst="rect">
            <a:avLst/>
          </a:prstGeom>
        </p:spPr>
      </p:pic>
    </p:spTree>
    <p:extLst>
      <p:ext uri="{BB962C8B-B14F-4D97-AF65-F5344CB8AC3E}">
        <p14:creationId xmlns:p14="http://schemas.microsoft.com/office/powerpoint/2010/main" val="1619769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343891" y="193675"/>
            <a:ext cx="8569325" cy="6664325"/>
          </a:xfrm>
        </p:spPr>
      </p:pic>
      <p:sp>
        <p:nvSpPr>
          <p:cNvPr id="11" name="TextBox 10"/>
          <p:cNvSpPr txBox="1"/>
          <p:nvPr/>
        </p:nvSpPr>
        <p:spPr>
          <a:xfrm>
            <a:off x="9347200" y="6488668"/>
            <a:ext cx="2794000" cy="369332"/>
          </a:xfrm>
          <a:prstGeom prst="rect">
            <a:avLst/>
          </a:prstGeom>
          <a:noFill/>
        </p:spPr>
        <p:txBody>
          <a:bodyPr wrap="square" rtlCol="0">
            <a:spAutoFit/>
          </a:bodyPr>
          <a:lstStyle/>
          <a:p>
            <a:r>
              <a:rPr lang="en-US" dirty="0"/>
              <a:t>Watersheds.org</a:t>
            </a:r>
          </a:p>
        </p:txBody>
      </p:sp>
    </p:spTree>
    <p:extLst>
      <p:ext uri="{BB962C8B-B14F-4D97-AF65-F5344CB8AC3E}">
        <p14:creationId xmlns:p14="http://schemas.microsoft.com/office/powerpoint/2010/main" val="1088046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766994" y="586343"/>
            <a:ext cx="3705225" cy="5902325"/>
          </a:xfrm>
        </p:spPr>
        <p:txBody>
          <a:bodyPr>
            <a:normAutofit/>
          </a:bodyPr>
          <a:lstStyle/>
          <a:p>
            <a:r>
              <a:rPr lang="en-US" sz="5500" dirty="0"/>
              <a:t>Nebraska Watersheds</a:t>
            </a:r>
            <a:br>
              <a:rPr lang="en-US" sz="5500" dirty="0"/>
            </a:br>
            <a:br>
              <a:rPr lang="en-US" sz="5500" dirty="0"/>
            </a:br>
            <a:br>
              <a:rPr lang="en-US" sz="5500" dirty="0"/>
            </a:br>
            <a:endParaRPr lang="en-US" sz="5500" dirty="0"/>
          </a:p>
        </p:txBody>
      </p:sp>
      <p:sp>
        <p:nvSpPr>
          <p:cNvPr id="5" name="TextBox 4"/>
          <p:cNvSpPr txBox="1"/>
          <p:nvPr/>
        </p:nvSpPr>
        <p:spPr>
          <a:xfrm>
            <a:off x="0" y="6488668"/>
            <a:ext cx="5943600" cy="369332"/>
          </a:xfrm>
          <a:prstGeom prst="rect">
            <a:avLst/>
          </a:prstGeom>
          <a:noFill/>
        </p:spPr>
        <p:txBody>
          <a:bodyPr wrap="square" rtlCol="0">
            <a:spAutoFit/>
          </a:bodyPr>
          <a:lstStyle/>
          <a:p>
            <a:r>
              <a:rPr lang="en-US" dirty="0"/>
              <a:t>Natural Resources Conservation Service – Nebraska</a:t>
            </a:r>
          </a:p>
        </p:txBody>
      </p:sp>
      <p:pic>
        <p:nvPicPr>
          <p:cNvPr id="1026" name="Picture 2" descr="Image result for nebraska watersheds">
            <a:extLst>
              <a:ext uri="{FF2B5EF4-FFF2-40B4-BE49-F238E27FC236}">
                <a16:creationId xmlns:a16="http://schemas.microsoft.com/office/drawing/2014/main" id="{A22CECDF-3A08-465F-870B-FAFCDB2BF62A}"/>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1570" y="-292711"/>
            <a:ext cx="9255570" cy="7151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123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Groundwater</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24128" y="1988009"/>
            <a:ext cx="8146766" cy="3991915"/>
          </a:xfrm>
          <a:prstGeom prst="rect">
            <a:avLst/>
          </a:prstGeom>
        </p:spPr>
      </p:pic>
      <p:pic>
        <p:nvPicPr>
          <p:cNvPr id="5" name="Picture 4"/>
          <p:cNvPicPr>
            <a:picLocks noChangeAspect="1"/>
          </p:cNvPicPr>
          <p:nvPr/>
        </p:nvPicPr>
        <p:blipFill rotWithShape="1">
          <a:blip r:embed="rId4" cstate="email">
            <a:clrChange>
              <a:clrFrom>
                <a:srgbClr val="E8ECDE"/>
              </a:clrFrom>
              <a:clrTo>
                <a:srgbClr val="E8ECDE">
                  <a:alpha val="0"/>
                </a:srgbClr>
              </a:clrTo>
            </a:clrChange>
            <a:extLst>
              <a:ext uri="{28A0092B-C50C-407E-A947-70E740481C1C}">
                <a14:useLocalDpi xmlns:a14="http://schemas.microsoft.com/office/drawing/2010/main" val="0"/>
              </a:ext>
            </a:extLst>
          </a:blip>
          <a:srcRect/>
          <a:stretch/>
        </p:blipFill>
        <p:spPr>
          <a:xfrm>
            <a:off x="9412941" y="1867590"/>
            <a:ext cx="2447365" cy="4232752"/>
          </a:xfrm>
          <a:prstGeom prst="rect">
            <a:avLst/>
          </a:prstGeom>
        </p:spPr>
      </p:pic>
    </p:spTree>
    <p:extLst>
      <p:ext uri="{BB962C8B-B14F-4D97-AF65-F5344CB8AC3E}">
        <p14:creationId xmlns:p14="http://schemas.microsoft.com/office/powerpoint/2010/main" val="3779013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Nebraska Groundwater </a:t>
            </a:r>
          </a:p>
        </p:txBody>
      </p:sp>
      <p:pic>
        <p:nvPicPr>
          <p:cNvPr id="3" name="Picture 2" descr="Image result for groundwater nebraska">
            <a:extLst>
              <a:ext uri="{FF2B5EF4-FFF2-40B4-BE49-F238E27FC236}">
                <a16:creationId xmlns:a16="http://schemas.microsoft.com/office/drawing/2014/main" id="{8BD52ABD-37D9-46C4-994E-1B2298D74D74}"/>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1024128" y="1840691"/>
            <a:ext cx="10861372" cy="5017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0058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3.2.24"/>
  <p:tag name="PPTVERSION" val="15"/>
  <p:tag name="TPOS" val="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2162</TotalTime>
  <Words>5072</Words>
  <Application>Microsoft Office PowerPoint</Application>
  <PresentationFormat>Widescreen</PresentationFormat>
  <Paragraphs>290</Paragraphs>
  <Slides>52</Slides>
  <Notes>48</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52</vt:i4>
      </vt:variant>
    </vt:vector>
  </HeadingPairs>
  <TitlesOfParts>
    <vt:vector size="59" baseType="lpstr">
      <vt:lpstr>Arial</vt:lpstr>
      <vt:lpstr>Calibri</vt:lpstr>
      <vt:lpstr>Miriam Fixed</vt:lpstr>
      <vt:lpstr>Tw Cen MT</vt:lpstr>
      <vt:lpstr>Tw Cen MT Condensed</vt:lpstr>
      <vt:lpstr>Wingdings 3</vt:lpstr>
      <vt:lpstr>Integral</vt:lpstr>
      <vt:lpstr>Water Workshop</vt:lpstr>
      <vt:lpstr>PowerPoint Presentation</vt:lpstr>
      <vt:lpstr>Drinking Water Sources</vt:lpstr>
      <vt:lpstr>Watersheds</vt:lpstr>
      <vt:lpstr>North America Watersheds</vt:lpstr>
      <vt:lpstr>PowerPoint Presentation</vt:lpstr>
      <vt:lpstr>Nebraska Watersheds   </vt:lpstr>
      <vt:lpstr>Groundwater</vt:lpstr>
      <vt:lpstr>Nebraska Groundwater </vt:lpstr>
      <vt:lpstr>What is your Drinking water Source?</vt:lpstr>
      <vt:lpstr>Worldwide Water Quality</vt:lpstr>
      <vt:lpstr>Water health challenges</vt:lpstr>
      <vt:lpstr>Innovation – you are the future</vt:lpstr>
      <vt:lpstr>PowerPoint Presentation</vt:lpstr>
      <vt:lpstr>Water quality standards</vt:lpstr>
      <vt:lpstr>Maximum Contaminant Level</vt:lpstr>
      <vt:lpstr>Water Testing</vt:lpstr>
      <vt:lpstr>Water Testing Example</vt:lpstr>
      <vt:lpstr>Technology - SCADA</vt:lpstr>
      <vt:lpstr>Distribution System</vt:lpstr>
      <vt:lpstr>Chemistry for Pipes</vt:lpstr>
      <vt:lpstr>Chemistry for health</vt:lpstr>
      <vt:lpstr>Importance of Water Chemistry:  The Flint Michigan Story</vt:lpstr>
      <vt:lpstr>Water meters</vt:lpstr>
      <vt:lpstr>Water use in America</vt:lpstr>
      <vt:lpstr>PowerPoint Presentation</vt:lpstr>
      <vt:lpstr>Calculate Your Water Footprint</vt:lpstr>
      <vt:lpstr>PowerPoint Presentation</vt:lpstr>
      <vt:lpstr>PowerPoint Presentation</vt:lpstr>
      <vt:lpstr>PowerPoint Presentation</vt:lpstr>
      <vt:lpstr>Your home sewer plumbing</vt:lpstr>
      <vt:lpstr>Wastewater Collection Keeping sewer mains Flowing</vt:lpstr>
      <vt:lpstr>Sewer pipe Pictures</vt:lpstr>
      <vt:lpstr>PowerPoint Presentation</vt:lpstr>
      <vt:lpstr>4 steps to wastewater treatment</vt:lpstr>
      <vt:lpstr>Preliminary Treatment - screen</vt:lpstr>
      <vt:lpstr>Primary Treatment - separate</vt:lpstr>
      <vt:lpstr>Secondary Treatment - Snack</vt:lpstr>
      <vt:lpstr>Activated Sludge at Work</vt:lpstr>
      <vt:lpstr>Advanced Treatment - Disinfect</vt:lpstr>
      <vt:lpstr>Effluent Release</vt:lpstr>
      <vt:lpstr>Who’s Downstream?</vt:lpstr>
      <vt:lpstr>PowerPoint Presentation</vt:lpstr>
      <vt:lpstr>Operator</vt:lpstr>
      <vt:lpstr>Chemist</vt:lpstr>
      <vt:lpstr>Communications</vt:lpstr>
      <vt:lpstr>Regulator</vt:lpstr>
      <vt:lpstr>Biologist</vt:lpstr>
      <vt:lpstr>Engineer</vt:lpstr>
      <vt:lpstr>Law</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Bronleewe, Tonya</dc:creator>
  <cp:lastModifiedBy>Kimble, Leslie</cp:lastModifiedBy>
  <cp:revision>147</cp:revision>
  <cp:lastPrinted>2016-04-25T14:56:17Z</cp:lastPrinted>
  <dcterms:created xsi:type="dcterms:W3CDTF">2016-02-08T19:37:49Z</dcterms:created>
  <dcterms:modified xsi:type="dcterms:W3CDTF">2023-12-01T16:41:31Z</dcterms:modified>
</cp:coreProperties>
</file>