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0" r:id="rId2"/>
  </p:sldMasterIdLst>
  <p:notesMasterIdLst>
    <p:notesMasterId r:id="rId19"/>
  </p:notesMasterIdLst>
  <p:sldIdLst>
    <p:sldId id="342" r:id="rId3"/>
    <p:sldId id="268" r:id="rId4"/>
    <p:sldId id="267" r:id="rId5"/>
    <p:sldId id="270" r:id="rId6"/>
    <p:sldId id="337" r:id="rId7"/>
    <p:sldId id="323" r:id="rId8"/>
    <p:sldId id="336" r:id="rId9"/>
    <p:sldId id="325" r:id="rId10"/>
    <p:sldId id="269" r:id="rId11"/>
    <p:sldId id="305" r:id="rId12"/>
    <p:sldId id="271" r:id="rId13"/>
    <p:sldId id="340" r:id="rId14"/>
    <p:sldId id="320" r:id="rId15"/>
    <p:sldId id="341" r:id="rId16"/>
    <p:sldId id="321" r:id="rId17"/>
    <p:sldId id="32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AAAF"/>
    <a:srgbClr val="F1ECEB"/>
    <a:srgbClr val="F9F7F6"/>
    <a:srgbClr val="F3F0EE"/>
    <a:srgbClr val="EDE8E5"/>
    <a:srgbClr val="E8E7E7"/>
    <a:srgbClr val="E9E3E0"/>
    <a:srgbClr val="ECE7E4"/>
    <a:srgbClr val="FCFCFB"/>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71343" autoAdjust="0"/>
  </p:normalViewPr>
  <p:slideViewPr>
    <p:cSldViewPr snapToGrid="0">
      <p:cViewPr varScale="1">
        <p:scale>
          <a:sx n="76" d="100"/>
          <a:sy n="76" d="100"/>
        </p:scale>
        <p:origin x="1332" y="84"/>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8" Type="http://schemas.openxmlformats.org/officeDocument/2006/relationships/hyperlink" Target="http://www.themindfulword.org/2015/solve-food-waste-crisis/" TargetMode="External"/><Relationship Id="rId3" Type="http://schemas.openxmlformats.org/officeDocument/2006/relationships/image" Target="../media/image7.png"/><Relationship Id="rId7" Type="http://schemas.openxmlformats.org/officeDocument/2006/relationships/image" Target="../media/image9.jpg"/><Relationship Id="rId2" Type="http://schemas.microsoft.com/office/2011/relationships/chartColorStyle" Target="colors2.xml"/><Relationship Id="rId1" Type="http://schemas.microsoft.com/office/2011/relationships/chartStyle" Target="style2.xml"/><Relationship Id="rId6" Type="http://schemas.openxmlformats.org/officeDocument/2006/relationships/hyperlink" Target="https://en.wikipedia.org/wiki/File:Vertical_United_States_Flag.svg" TargetMode="External"/><Relationship Id="rId11" Type="http://schemas.openxmlformats.org/officeDocument/2006/relationships/package" Target="../embeddings/Microsoft_Excel_Worksheet1.xlsx"/><Relationship Id="rId5" Type="http://schemas.openxmlformats.org/officeDocument/2006/relationships/image" Target="../media/image8.png"/><Relationship Id="rId10" Type="http://schemas.openxmlformats.org/officeDocument/2006/relationships/hyperlink" Target="https://commons.wikimedia.org/wiki/File:Flag_of_India_(vertical).svg" TargetMode="External"/><Relationship Id="rId4" Type="http://schemas.openxmlformats.org/officeDocument/2006/relationships/hyperlink" Target="https://commons.wikimedia.org/wiki/File:Vertical_Flag_of_the_People%27s_Republic_of_China.svg" TargetMode="External"/><Relationship Id="rId9" Type="http://schemas.openxmlformats.org/officeDocument/2006/relationships/image" Target="../media/image10.png"/></Relationships>
</file>

<file path=ppt/charts/_rels/chart3.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6" Type="http://schemas.openxmlformats.org/officeDocument/2006/relationships/hyperlink" Target="https://pxhere.com/en/photo/740377" TargetMode="External"/><Relationship Id="rId5" Type="http://schemas.openxmlformats.org/officeDocument/2006/relationships/image" Target="../media/image12.jpeg"/><Relationship Id="rId4" Type="http://schemas.openxmlformats.org/officeDocument/2006/relationships/hyperlink" Target="https://aviation.stackexchange.com/questions/8646/why-does-an-aircraft-leave-a-white-smoke-trai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25799502368952"/>
          <c:y val="0"/>
          <c:w val="0.81627847379182172"/>
          <c:h val="1"/>
        </c:manualLayout>
      </c:layout>
      <c:pieChart>
        <c:varyColors val="1"/>
        <c:ser>
          <c:idx val="0"/>
          <c:order val="0"/>
          <c:tx>
            <c:strRef>
              <c:f>Sheet1!$B$1</c:f>
              <c:strCache>
                <c:ptCount val="1"/>
                <c:pt idx="0">
                  <c:v>Column1</c:v>
                </c:pt>
              </c:strCache>
            </c:strRef>
          </c:tx>
          <c:spPr>
            <a:solidFill>
              <a:srgbClr val="000000">
                <a:alpha val="60000"/>
              </a:srgbClr>
            </a:solidFill>
            <a:ln>
              <a:noFill/>
            </a:ln>
          </c:spPr>
          <c:dPt>
            <c:idx val="0"/>
            <c:bubble3D val="0"/>
            <c:spPr>
              <a:noFill/>
              <a:ln w="19050">
                <a:noFill/>
              </a:ln>
              <a:effectLst/>
            </c:spPr>
            <c:extLst>
              <c:ext xmlns:c16="http://schemas.microsoft.com/office/drawing/2014/chart" uri="{C3380CC4-5D6E-409C-BE32-E72D297353CC}">
                <c16:uniqueId val="{00000003-9241-4BE7-AE2E-DC27F0E6AB37}"/>
              </c:ext>
            </c:extLst>
          </c:dPt>
          <c:dPt>
            <c:idx val="1"/>
            <c:bubble3D val="0"/>
            <c:spPr>
              <a:solidFill>
                <a:srgbClr val="000000">
                  <a:alpha val="60000"/>
                </a:srgbClr>
              </a:solidFill>
              <a:ln w="19050">
                <a:noFill/>
              </a:ln>
              <a:effectLst/>
            </c:spPr>
            <c:extLst>
              <c:ext xmlns:c16="http://schemas.microsoft.com/office/drawing/2014/chart" uri="{C3380CC4-5D6E-409C-BE32-E72D297353CC}">
                <c16:uniqueId val="{00000002-9241-4BE7-AE2E-DC27F0E6AB37}"/>
              </c:ext>
            </c:extLst>
          </c:dPt>
          <c:dLbls>
            <c:dLbl>
              <c:idx val="0"/>
              <c:spPr>
                <a:noFill/>
                <a:ln>
                  <a:noFill/>
                </a:ln>
                <a:effectLst/>
              </c:spPr>
              <c:txPr>
                <a:bodyPr rot="0" spcFirstLastPara="1" vertOverflow="ellipsis" vert="horz" wrap="square" lIns="38100" tIns="19050" rIns="38100" bIns="19050" anchor="ctr" anchorCtr="1">
                  <a:spAutoFit/>
                </a:bodyPr>
                <a:lstStyle/>
                <a:p>
                  <a:pPr>
                    <a:defRPr sz="5400" b="0"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15:layout>
                    <c:manualLayout>
                      <c:w val="0.33216932039976554"/>
                      <c:h val="0.40339169947744236"/>
                    </c:manualLayout>
                  </c15:layout>
                </c:ext>
                <c:ext xmlns:c16="http://schemas.microsoft.com/office/drawing/2014/chart" uri="{C3380CC4-5D6E-409C-BE32-E72D297353CC}">
                  <c16:uniqueId val="{00000003-9241-4BE7-AE2E-DC27F0E6AB37}"/>
                </c:ext>
              </c:extLst>
            </c:dLbl>
            <c:dLbl>
              <c:idx val="1"/>
              <c:delete val="1"/>
              <c:extLst>
                <c:ext xmlns:c15="http://schemas.microsoft.com/office/drawing/2012/chart" uri="{CE6537A1-D6FC-4f65-9D91-7224C49458BB}"/>
                <c:ext xmlns:c16="http://schemas.microsoft.com/office/drawing/2014/chart" uri="{C3380CC4-5D6E-409C-BE32-E72D297353CC}">
                  <c16:uniqueId val="{00000002-9241-4BE7-AE2E-DC27F0E6AB37}"/>
                </c:ext>
              </c:extLst>
            </c:dLbl>
            <c:spPr>
              <a:noFill/>
              <a:ln>
                <a:noFill/>
              </a:ln>
              <a:effectLst/>
            </c:spPr>
            <c:txPr>
              <a:bodyPr rot="0" spcFirstLastPara="1" vertOverflow="ellipsis" vert="horz" wrap="square" lIns="38100" tIns="19050" rIns="38100" bIns="19050" anchor="ctr" anchorCtr="1">
                <a:spAutoFit/>
              </a:bodyPr>
              <a:lstStyle/>
              <a:p>
                <a:pPr>
                  <a:defRPr sz="4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Sheet1!$A$2:$A$3</c:f>
              <c:strCache>
                <c:ptCount val="2"/>
                <c:pt idx="0">
                  <c:v>Wasted Food</c:v>
                </c:pt>
                <c:pt idx="1">
                  <c:v>Non Wasted</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0-9241-4BE7-AE2E-DC27F0E6AB37}"/>
            </c:ext>
          </c:extLst>
        </c:ser>
        <c:dLbls>
          <c:dLblPos val="ctr"/>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Food</a:t>
            </a:r>
            <a:r>
              <a:rPr lang="en-US" baseline="0" dirty="0"/>
              <a:t> Waste as a Country</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Greenhouse Emissions</c:v>
                </c:pt>
              </c:strCache>
            </c:strRef>
          </c:tx>
          <c:spPr>
            <a:solidFill>
              <a:schemeClr val="accent1"/>
            </a:solidFill>
            <a:ln>
              <a:noFill/>
            </a:ln>
            <a:effectLst/>
          </c:spPr>
          <c:invertIfNegative val="0"/>
          <c:dPt>
            <c:idx val="0"/>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a:noFill/>
              </a:ln>
              <a:effectLst/>
            </c:spPr>
            <c:extLst>
              <c:ext xmlns:c16="http://schemas.microsoft.com/office/drawing/2014/chart" uri="{C3380CC4-5D6E-409C-BE32-E72D297353CC}">
                <c16:uniqueId val="{00000005-1FB9-4C6F-A3DA-028AADDCB16D}"/>
              </c:ext>
            </c:extLst>
          </c:dPt>
          <c:dPt>
            <c:idx val="1"/>
            <c:invertIfNegative val="0"/>
            <c:bubble3D val="0"/>
            <c:spPr>
              <a:blipFill dpi="0" rotWithShape="1">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a:noFill/>
              </a:ln>
              <a:effectLst/>
            </c:spPr>
            <c:extLst>
              <c:ext xmlns:c16="http://schemas.microsoft.com/office/drawing/2014/chart" uri="{C3380CC4-5D6E-409C-BE32-E72D297353CC}">
                <c16:uniqueId val="{00000006-1FB9-4C6F-A3DA-028AADDCB16D}"/>
              </c:ext>
            </c:extLst>
          </c:dPt>
          <c:dPt>
            <c:idx val="2"/>
            <c:invertIfNegative val="0"/>
            <c:bubble3D val="0"/>
            <c:spPr>
              <a:blipFill dpi="0" rotWithShape="1">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a:ln>
                <a:noFill/>
              </a:ln>
              <a:effectLst/>
            </c:spPr>
            <c:extLst>
              <c:ext xmlns:c16="http://schemas.microsoft.com/office/drawing/2014/chart" uri="{C3380CC4-5D6E-409C-BE32-E72D297353CC}">
                <c16:uniqueId val="{00000004-1FB9-4C6F-A3DA-028AADDCB16D}"/>
              </c:ext>
            </c:extLst>
          </c:dPt>
          <c:dPt>
            <c:idx val="3"/>
            <c:invertIfNegative val="0"/>
            <c:bubble3D val="0"/>
            <c:spPr>
              <a:blipFill dpi="0" rotWithShape="1">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a:stretch>
              </a:blipFill>
              <a:ln>
                <a:noFill/>
              </a:ln>
              <a:effectLst/>
            </c:spPr>
            <c:extLst>
              <c:ext xmlns:c16="http://schemas.microsoft.com/office/drawing/2014/chart" uri="{C3380CC4-5D6E-409C-BE32-E72D297353CC}">
                <c16:uniqueId val="{00000007-1FB9-4C6F-A3DA-028AADDCB16D}"/>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China</c:v>
                </c:pt>
                <c:pt idx="1">
                  <c:v>United States</c:v>
                </c:pt>
                <c:pt idx="2">
                  <c:v>Food Waste</c:v>
                </c:pt>
                <c:pt idx="3">
                  <c:v>India</c:v>
                </c:pt>
              </c:strCache>
            </c:strRef>
          </c:cat>
          <c:val>
            <c:numRef>
              <c:f>Sheet1!$B$2:$B$5</c:f>
              <c:numCache>
                <c:formatCode>0%</c:formatCode>
                <c:ptCount val="4"/>
                <c:pt idx="0">
                  <c:v>0.21</c:v>
                </c:pt>
                <c:pt idx="1">
                  <c:v>0.13</c:v>
                </c:pt>
                <c:pt idx="2">
                  <c:v>0.06</c:v>
                </c:pt>
                <c:pt idx="3">
                  <c:v>0.05</c:v>
                </c:pt>
              </c:numCache>
            </c:numRef>
          </c:val>
          <c:extLst>
            <c:ext xmlns:c16="http://schemas.microsoft.com/office/drawing/2014/chart" uri="{C3380CC4-5D6E-409C-BE32-E72D297353CC}">
              <c16:uniqueId val="{00000000-1FB9-4C6F-A3DA-028AADDCB16D}"/>
            </c:ext>
          </c:extLst>
        </c:ser>
        <c:dLbls>
          <c:dLblPos val="outEnd"/>
          <c:showLegendKey val="0"/>
          <c:showVal val="1"/>
          <c:showCatName val="0"/>
          <c:showSerName val="0"/>
          <c:showPercent val="0"/>
          <c:showBubbleSize val="0"/>
        </c:dLbls>
        <c:gapWidth val="10"/>
        <c:axId val="707068992"/>
        <c:axId val="753046448"/>
      </c:barChart>
      <c:catAx>
        <c:axId val="70706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3046448"/>
        <c:crosses val="autoZero"/>
        <c:auto val="1"/>
        <c:lblAlgn val="ctr"/>
        <c:lblOffset val="100"/>
        <c:noMultiLvlLbl val="0"/>
      </c:catAx>
      <c:valAx>
        <c:axId val="753046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7068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More than Aviation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blipFill dpi="0" rotWithShape="1">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a:noFill/>
            </a:ln>
            <a:effectLst/>
          </c:spPr>
          <c:invertIfNegative val="0"/>
          <c:dPt>
            <c:idx val="1"/>
            <c:invertIfNegative val="0"/>
            <c:bubble3D val="0"/>
            <c:spPr>
              <a:blipFill dpi="0" rotWithShape="1">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a:noFill/>
              </a:ln>
              <a:effectLst/>
            </c:spPr>
            <c:extLst>
              <c:ext xmlns:c16="http://schemas.microsoft.com/office/drawing/2014/chart" uri="{C3380CC4-5D6E-409C-BE32-E72D297353CC}">
                <c16:uniqueId val="{00000004-C86E-4A48-B55D-628B3EEA0FF2}"/>
              </c:ext>
            </c:extLst>
          </c:dPt>
          <c:cat>
            <c:strRef>
              <c:f>Sheet1!$A$2:$A$3</c:f>
              <c:strCache>
                <c:ptCount val="2"/>
                <c:pt idx="0">
                  <c:v>Aviation</c:v>
                </c:pt>
                <c:pt idx="1">
                  <c:v>Food Waste</c:v>
                </c:pt>
              </c:strCache>
            </c:strRef>
          </c:cat>
          <c:val>
            <c:numRef>
              <c:f>Sheet1!$B$2:$B$3</c:f>
              <c:numCache>
                <c:formatCode>0%</c:formatCode>
                <c:ptCount val="2"/>
                <c:pt idx="0" formatCode="0.00%">
                  <c:v>1.9E-2</c:v>
                </c:pt>
                <c:pt idx="1">
                  <c:v>0.06</c:v>
                </c:pt>
              </c:numCache>
            </c:numRef>
          </c:val>
          <c:extLst>
            <c:ext xmlns:c16="http://schemas.microsoft.com/office/drawing/2014/chart" uri="{C3380CC4-5D6E-409C-BE32-E72D297353CC}">
              <c16:uniqueId val="{00000000-C86E-4A48-B55D-628B3EEA0FF2}"/>
            </c:ext>
          </c:extLst>
        </c:ser>
        <c:dLbls>
          <c:showLegendKey val="0"/>
          <c:showVal val="0"/>
          <c:showCatName val="0"/>
          <c:showSerName val="0"/>
          <c:showPercent val="0"/>
          <c:showBubbleSize val="0"/>
        </c:dLbls>
        <c:gapWidth val="10"/>
        <c:axId val="512696832"/>
        <c:axId val="865191200"/>
      </c:barChart>
      <c:catAx>
        <c:axId val="512696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5191200"/>
        <c:crosses val="autoZero"/>
        <c:auto val="1"/>
        <c:lblAlgn val="ctr"/>
        <c:lblOffset val="100"/>
        <c:noMultiLvlLbl val="0"/>
      </c:catAx>
      <c:valAx>
        <c:axId val="865191200"/>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2696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7">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epa.gov/sustainable-management-food/sustainable-management-food-basics#what" TargetMode="External"/><Relationship Id="rId1" Type="http://schemas.openxmlformats.org/officeDocument/2006/relationships/hyperlink" Target="https://www.ers.usda.gov/webdocs/publications/43833/43680_eib121.pdf" TargetMode="External"/><Relationship Id="rId5" Type="http://schemas.openxmlformats.org/officeDocument/2006/relationships/image" Target="../media/image17.png"/><Relationship Id="rId4" Type="http://schemas.openxmlformats.org/officeDocument/2006/relationships/image" Target="../media/image16.png"/></Relationships>
</file>

<file path=ppt/diagrams/_rels/data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svg"/><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ers.usda.gov/webdocs/publications/43833/43680_eib121.pdf" TargetMode="External"/><Relationship Id="rId1"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hyperlink" Target="https://www.epa.gov/sustainable-management-food/sustainable-management-food-basics#what"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sv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001168-F984-4EE3-AB8A-58B55E216A02}" type="doc">
      <dgm:prSet loTypeId="urn:microsoft.com/office/officeart/2005/8/layout/pList2" loCatId="list" qsTypeId="urn:microsoft.com/office/officeart/2005/8/quickstyle/simple1" qsCatId="simple" csTypeId="urn:microsoft.com/office/officeart/2005/8/colors/colorful5" csCatId="colorful" phldr="1"/>
      <dgm:spPr/>
    </dgm:pt>
    <dgm:pt modelId="{BCC3601F-A020-448B-8798-E2E0254CAC10}">
      <dgm:prSet phldrT="[Text]" custT="1"/>
      <dgm:spPr/>
      <dgm:t>
        <a:bodyPr/>
        <a:lstStyle/>
        <a:p>
          <a:pPr algn="ctr"/>
          <a:r>
            <a:rPr lang="en-US" sz="1800" b="1" dirty="0"/>
            <a:t>Feed People</a:t>
          </a:r>
        </a:p>
        <a:p>
          <a:pPr algn="l"/>
          <a:r>
            <a:rPr lang="en-US" sz="1700" dirty="0"/>
            <a:t>In 2012, 14.5% of the households in the United States were food insecure.  Much of the 1.3B pounds of food sent to landfills is edible and can be used to feed the hungry with liability protection and tax incentives </a:t>
          </a:r>
          <a:r>
            <a:rPr lang="en-US" sz="1700" dirty="0">
              <a:hlinkClick xmlns:r="http://schemas.openxmlformats.org/officeDocument/2006/relationships" r:id="rId1"/>
            </a:rPr>
            <a:t>(ERS, 2014).</a:t>
          </a:r>
          <a:endParaRPr lang="en-US" sz="1700" dirty="0"/>
        </a:p>
      </dgm:t>
    </dgm:pt>
    <dgm:pt modelId="{DF4DE3D2-3C1E-4742-8563-EE92AD24C215}" type="parTrans" cxnId="{439B9852-1730-4C3F-816D-EC5258843053}">
      <dgm:prSet/>
      <dgm:spPr/>
      <dgm:t>
        <a:bodyPr/>
        <a:lstStyle/>
        <a:p>
          <a:endParaRPr lang="en-US"/>
        </a:p>
      </dgm:t>
    </dgm:pt>
    <dgm:pt modelId="{BBA31943-9D4D-48D4-B251-7E231C428063}" type="sibTrans" cxnId="{439B9852-1730-4C3F-816D-EC5258843053}">
      <dgm:prSet/>
      <dgm:spPr/>
      <dgm:t>
        <a:bodyPr/>
        <a:lstStyle/>
        <a:p>
          <a:endParaRPr lang="en-US"/>
        </a:p>
      </dgm:t>
    </dgm:pt>
    <dgm:pt modelId="{15FE108F-9245-44CF-850B-AAACDA1ACF37}">
      <dgm:prSet phldrT="[Text]" custT="1"/>
      <dgm:spPr/>
      <dgm:t>
        <a:bodyPr/>
        <a:lstStyle/>
        <a:p>
          <a:pPr algn="ctr"/>
          <a:r>
            <a:rPr lang="en-US" sz="1800" b="1" dirty="0"/>
            <a:t>Protect Resources</a:t>
          </a:r>
        </a:p>
        <a:p>
          <a:pPr algn="l"/>
          <a:r>
            <a:rPr lang="en-US" sz="1700" dirty="0"/>
            <a:t>Food waste squanders valuable resources throughout the supply chain – including water, land, fuel and electricity. When discarded food is sent to a landfill, it does not return value to the soil, but produces harmful methane gas </a:t>
          </a:r>
          <a:r>
            <a:rPr lang="en-US" sz="1700" dirty="0">
              <a:hlinkClick xmlns:r="http://schemas.openxmlformats.org/officeDocument/2006/relationships" r:id="rId2"/>
            </a:rPr>
            <a:t>(EPA, 2018).</a:t>
          </a:r>
          <a:endParaRPr lang="en-US" sz="1700" dirty="0"/>
        </a:p>
      </dgm:t>
    </dgm:pt>
    <dgm:pt modelId="{127A0C69-4C65-4C3B-A3C6-D43CC22C7868}" type="parTrans" cxnId="{1F6D2DA1-2AF5-4163-B229-3ECF371ECA7D}">
      <dgm:prSet/>
      <dgm:spPr/>
      <dgm:t>
        <a:bodyPr/>
        <a:lstStyle/>
        <a:p>
          <a:endParaRPr lang="en-US"/>
        </a:p>
      </dgm:t>
    </dgm:pt>
    <dgm:pt modelId="{05FB7CAB-A6B2-4D63-85C3-C83D089E6417}" type="sibTrans" cxnId="{1F6D2DA1-2AF5-4163-B229-3ECF371ECA7D}">
      <dgm:prSet/>
      <dgm:spPr/>
      <dgm:t>
        <a:bodyPr/>
        <a:lstStyle/>
        <a:p>
          <a:endParaRPr lang="en-US"/>
        </a:p>
      </dgm:t>
    </dgm:pt>
    <dgm:pt modelId="{D67546B7-7F89-4741-B568-47522A2C3DDD}">
      <dgm:prSet phldrT="[Text]" custT="1"/>
      <dgm:spPr/>
      <dgm:t>
        <a:bodyPr/>
        <a:lstStyle/>
        <a:p>
          <a:pPr algn="ctr"/>
          <a:r>
            <a:rPr lang="en-US" sz="1800" b="1" dirty="0"/>
            <a:t>Economic Rewards</a:t>
          </a:r>
        </a:p>
        <a:p>
          <a:pPr algn="l"/>
          <a:r>
            <a:rPr lang="en-US" sz="1600" dirty="0"/>
            <a:t>Landfilled food costs U.S. $161.6B a year. Businesses profit by implementing source reduction and reducing manufacturing waste. Families save by learning food waste prevention strategies. An average family of four loses $1,484 annually on wasted food </a:t>
          </a:r>
          <a:r>
            <a:rPr lang="en-US" sz="1600" dirty="0">
              <a:hlinkClick xmlns:r="http://schemas.openxmlformats.org/officeDocument/2006/relationships" r:id="rId1"/>
            </a:rPr>
            <a:t>(ERS, 2014).</a:t>
          </a:r>
          <a:endParaRPr lang="en-US" sz="1600" dirty="0"/>
        </a:p>
      </dgm:t>
    </dgm:pt>
    <dgm:pt modelId="{496E2604-8529-487E-B35C-43FE0A29A193}" type="parTrans" cxnId="{B94EF1E4-F6D9-4EC3-BA7F-F3F992B49434}">
      <dgm:prSet/>
      <dgm:spPr/>
      <dgm:t>
        <a:bodyPr/>
        <a:lstStyle/>
        <a:p>
          <a:endParaRPr lang="en-US"/>
        </a:p>
      </dgm:t>
    </dgm:pt>
    <dgm:pt modelId="{8F04F122-C078-4D2F-9EDA-66CB6092D779}" type="sibTrans" cxnId="{B94EF1E4-F6D9-4EC3-BA7F-F3F992B49434}">
      <dgm:prSet/>
      <dgm:spPr/>
      <dgm:t>
        <a:bodyPr/>
        <a:lstStyle/>
        <a:p>
          <a:endParaRPr lang="en-US"/>
        </a:p>
      </dgm:t>
    </dgm:pt>
    <dgm:pt modelId="{711B4CAD-02AE-4B85-B14B-4F0704572353}" type="pres">
      <dgm:prSet presAssocID="{E6001168-F984-4EE3-AB8A-58B55E216A02}" presName="Name0" presStyleCnt="0">
        <dgm:presLayoutVars>
          <dgm:dir/>
          <dgm:resizeHandles val="exact"/>
        </dgm:presLayoutVars>
      </dgm:prSet>
      <dgm:spPr/>
    </dgm:pt>
    <dgm:pt modelId="{9E4F3BF0-C9BC-4710-B060-F24D6048B436}" type="pres">
      <dgm:prSet presAssocID="{E6001168-F984-4EE3-AB8A-58B55E216A02}" presName="bkgdShp" presStyleLbl="alignAccFollowNode1" presStyleIdx="0" presStyleCnt="1" custScaleY="95919" custLinFactNeighborX="-6439" custLinFactNeighborY="0"/>
      <dgm:spPr/>
    </dgm:pt>
    <dgm:pt modelId="{96060103-087A-4E32-9B6A-C888BB24B7BB}" type="pres">
      <dgm:prSet presAssocID="{E6001168-F984-4EE3-AB8A-58B55E216A02}" presName="linComp" presStyleCnt="0"/>
      <dgm:spPr/>
    </dgm:pt>
    <dgm:pt modelId="{0BCDE138-D867-4424-9508-EFAFCB82D7D9}" type="pres">
      <dgm:prSet presAssocID="{BCC3601F-A020-448B-8798-E2E0254CAC10}" presName="compNode" presStyleCnt="0"/>
      <dgm:spPr/>
    </dgm:pt>
    <dgm:pt modelId="{5024D219-516A-4550-B35F-A2F70F294A93}" type="pres">
      <dgm:prSet presAssocID="{BCC3601F-A020-448B-8798-E2E0254CAC10}" presName="node" presStyleLbl="node1" presStyleIdx="0" presStyleCnt="3" custScaleX="113291" custScaleY="113545">
        <dgm:presLayoutVars>
          <dgm:bulletEnabled val="1"/>
        </dgm:presLayoutVars>
      </dgm:prSet>
      <dgm:spPr/>
    </dgm:pt>
    <dgm:pt modelId="{95C69BF4-F805-4D12-B881-4503DDB38BC4}" type="pres">
      <dgm:prSet presAssocID="{BCC3601F-A020-448B-8798-E2E0254CAC10}" presName="invisiNode" presStyleLbl="node1" presStyleIdx="0" presStyleCnt="3"/>
      <dgm:spPr/>
    </dgm:pt>
    <dgm:pt modelId="{DE465D90-249E-4C1F-9319-A84D8DCB468E}" type="pres">
      <dgm:prSet presAssocID="{BCC3601F-A020-448B-8798-E2E0254CAC10}" presName="imagNode" presStyleLbl="fgImgPlace1" presStyleIdx="0" presStyleCnt="3"/>
      <dgm:spPr>
        <a:blipFill rotWithShape="1">
          <a:blip xmlns:r="http://schemas.openxmlformats.org/officeDocument/2006/relationships" r:embed="rId3"/>
          <a:stretch>
            <a:fillRect/>
          </a:stretch>
        </a:blipFill>
      </dgm:spPr>
    </dgm:pt>
    <dgm:pt modelId="{5556CE4B-E0D2-440B-8594-7FE69A48BADC}" type="pres">
      <dgm:prSet presAssocID="{BBA31943-9D4D-48D4-B251-7E231C428063}" presName="sibTrans" presStyleLbl="sibTrans2D1" presStyleIdx="0" presStyleCnt="0"/>
      <dgm:spPr/>
    </dgm:pt>
    <dgm:pt modelId="{614174FA-0E46-4BC4-926E-F55508EBDBD9}" type="pres">
      <dgm:prSet presAssocID="{15FE108F-9245-44CF-850B-AAACDA1ACF37}" presName="compNode" presStyleCnt="0"/>
      <dgm:spPr/>
    </dgm:pt>
    <dgm:pt modelId="{DEE9216D-6D4C-496E-B31C-E65127D5CF2D}" type="pres">
      <dgm:prSet presAssocID="{15FE108F-9245-44CF-850B-AAACDA1ACF37}" presName="node" presStyleLbl="node1" presStyleIdx="1" presStyleCnt="3" custScaleX="113766" custScaleY="113678" custLinFactNeighborX="1259">
        <dgm:presLayoutVars>
          <dgm:bulletEnabled val="1"/>
        </dgm:presLayoutVars>
      </dgm:prSet>
      <dgm:spPr/>
    </dgm:pt>
    <dgm:pt modelId="{E1310700-8FC2-482D-A84F-94AC49503729}" type="pres">
      <dgm:prSet presAssocID="{15FE108F-9245-44CF-850B-AAACDA1ACF37}" presName="invisiNode" presStyleLbl="node1" presStyleIdx="1" presStyleCnt="3"/>
      <dgm:spPr/>
    </dgm:pt>
    <dgm:pt modelId="{EA704F04-F4E9-40E7-BAB4-44249E88E281}" type="pres">
      <dgm:prSet presAssocID="{15FE108F-9245-44CF-850B-AAACDA1ACF37}" presName="imagNode" presStyleLbl="fgImgPlace1" presStyleIdx="1" presStyleCnt="3"/>
      <dgm:spPr>
        <a:blipFill rotWithShape="1">
          <a:blip xmlns:r="http://schemas.openxmlformats.org/officeDocument/2006/relationships" r:embed="rId4"/>
          <a:stretch>
            <a:fillRect/>
          </a:stretch>
        </a:blipFill>
      </dgm:spPr>
    </dgm:pt>
    <dgm:pt modelId="{52DD7580-D307-4E9D-B176-D28F36612C92}" type="pres">
      <dgm:prSet presAssocID="{05FB7CAB-A6B2-4D63-85C3-C83D089E6417}" presName="sibTrans" presStyleLbl="sibTrans2D1" presStyleIdx="0" presStyleCnt="0"/>
      <dgm:spPr/>
    </dgm:pt>
    <dgm:pt modelId="{039BB86E-7A1D-42BF-B5E9-D1061D4140D9}" type="pres">
      <dgm:prSet presAssocID="{D67546B7-7F89-4741-B568-47522A2C3DDD}" presName="compNode" presStyleCnt="0"/>
      <dgm:spPr/>
    </dgm:pt>
    <dgm:pt modelId="{CF91D2AF-7E03-4626-8387-017CCB91489D}" type="pres">
      <dgm:prSet presAssocID="{D67546B7-7F89-4741-B568-47522A2C3DDD}" presName="node" presStyleLbl="node1" presStyleIdx="2" presStyleCnt="3" custScaleX="112893" custScaleY="113545" custLinFactNeighborX="678" custLinFactNeighborY="2353">
        <dgm:presLayoutVars>
          <dgm:bulletEnabled val="1"/>
        </dgm:presLayoutVars>
      </dgm:prSet>
      <dgm:spPr/>
    </dgm:pt>
    <dgm:pt modelId="{71168BBF-9D65-48AD-B978-AF161F22F317}" type="pres">
      <dgm:prSet presAssocID="{D67546B7-7F89-4741-B568-47522A2C3DDD}" presName="invisiNode" presStyleLbl="node1" presStyleIdx="2" presStyleCnt="3"/>
      <dgm:spPr/>
    </dgm:pt>
    <dgm:pt modelId="{04CE10C0-8E96-4F7E-A4D9-3EB5BB0EA0A0}" type="pres">
      <dgm:prSet presAssocID="{D67546B7-7F89-4741-B568-47522A2C3DDD}" presName="imagNode" presStyleLbl="fgImgPlace1" presStyleIdx="2" presStyleCnt="3" custLinFactNeighborY="-1027"/>
      <dgm:spPr>
        <a:blipFill rotWithShape="1">
          <a:blip xmlns:r="http://schemas.openxmlformats.org/officeDocument/2006/relationships" r:embed="rId5"/>
          <a:stretch>
            <a:fillRect/>
          </a:stretch>
        </a:blipFill>
      </dgm:spPr>
    </dgm:pt>
  </dgm:ptLst>
  <dgm:cxnLst>
    <dgm:cxn modelId="{AF535424-F9B7-4C81-99A0-B5B01F6096B3}" type="presOf" srcId="{05FB7CAB-A6B2-4D63-85C3-C83D089E6417}" destId="{52DD7580-D307-4E9D-B176-D28F36612C92}" srcOrd="0" destOrd="0" presId="urn:microsoft.com/office/officeart/2005/8/layout/pList2"/>
    <dgm:cxn modelId="{439B9852-1730-4C3F-816D-EC5258843053}" srcId="{E6001168-F984-4EE3-AB8A-58B55E216A02}" destId="{BCC3601F-A020-448B-8798-E2E0254CAC10}" srcOrd="0" destOrd="0" parTransId="{DF4DE3D2-3C1E-4742-8563-EE92AD24C215}" sibTransId="{BBA31943-9D4D-48D4-B251-7E231C428063}"/>
    <dgm:cxn modelId="{254D3C81-4015-4493-8D62-C5D5C452EF08}" type="presOf" srcId="{D67546B7-7F89-4741-B568-47522A2C3DDD}" destId="{CF91D2AF-7E03-4626-8387-017CCB91489D}" srcOrd="0" destOrd="0" presId="urn:microsoft.com/office/officeart/2005/8/layout/pList2"/>
    <dgm:cxn modelId="{49AA7C9E-D821-4191-9E10-69AF4D780BE9}" type="presOf" srcId="{BBA31943-9D4D-48D4-B251-7E231C428063}" destId="{5556CE4B-E0D2-440B-8594-7FE69A48BADC}" srcOrd="0" destOrd="0" presId="urn:microsoft.com/office/officeart/2005/8/layout/pList2"/>
    <dgm:cxn modelId="{1F6D2DA1-2AF5-4163-B229-3ECF371ECA7D}" srcId="{E6001168-F984-4EE3-AB8A-58B55E216A02}" destId="{15FE108F-9245-44CF-850B-AAACDA1ACF37}" srcOrd="1" destOrd="0" parTransId="{127A0C69-4C65-4C3B-A3C6-D43CC22C7868}" sibTransId="{05FB7CAB-A6B2-4D63-85C3-C83D089E6417}"/>
    <dgm:cxn modelId="{0C1BDCA8-54E0-4011-8152-4E9D38DBF754}" type="presOf" srcId="{BCC3601F-A020-448B-8798-E2E0254CAC10}" destId="{5024D219-516A-4550-B35F-A2F70F294A93}" srcOrd="0" destOrd="0" presId="urn:microsoft.com/office/officeart/2005/8/layout/pList2"/>
    <dgm:cxn modelId="{03BC2ECF-32B7-472A-89FF-79B5EB34EA56}" type="presOf" srcId="{15FE108F-9245-44CF-850B-AAACDA1ACF37}" destId="{DEE9216D-6D4C-496E-B31C-E65127D5CF2D}" srcOrd="0" destOrd="0" presId="urn:microsoft.com/office/officeart/2005/8/layout/pList2"/>
    <dgm:cxn modelId="{743EB2E2-5669-4B7B-8788-9ED5BEB7CD9D}" type="presOf" srcId="{E6001168-F984-4EE3-AB8A-58B55E216A02}" destId="{711B4CAD-02AE-4B85-B14B-4F0704572353}" srcOrd="0" destOrd="0" presId="urn:microsoft.com/office/officeart/2005/8/layout/pList2"/>
    <dgm:cxn modelId="{B94EF1E4-F6D9-4EC3-BA7F-F3F992B49434}" srcId="{E6001168-F984-4EE3-AB8A-58B55E216A02}" destId="{D67546B7-7F89-4741-B568-47522A2C3DDD}" srcOrd="2" destOrd="0" parTransId="{496E2604-8529-487E-B35C-43FE0A29A193}" sibTransId="{8F04F122-C078-4D2F-9EDA-66CB6092D779}"/>
    <dgm:cxn modelId="{5D2404F5-4451-43E7-85AA-42C19DEC6A83}" type="presParOf" srcId="{711B4CAD-02AE-4B85-B14B-4F0704572353}" destId="{9E4F3BF0-C9BC-4710-B060-F24D6048B436}" srcOrd="0" destOrd="0" presId="urn:microsoft.com/office/officeart/2005/8/layout/pList2"/>
    <dgm:cxn modelId="{C79B3B94-C197-48B3-89F6-BCE15844565C}" type="presParOf" srcId="{711B4CAD-02AE-4B85-B14B-4F0704572353}" destId="{96060103-087A-4E32-9B6A-C888BB24B7BB}" srcOrd="1" destOrd="0" presId="urn:microsoft.com/office/officeart/2005/8/layout/pList2"/>
    <dgm:cxn modelId="{D8D5DB59-0979-4EFB-B4F6-2ED5CB1BBD72}" type="presParOf" srcId="{96060103-087A-4E32-9B6A-C888BB24B7BB}" destId="{0BCDE138-D867-4424-9508-EFAFCB82D7D9}" srcOrd="0" destOrd="0" presId="urn:microsoft.com/office/officeart/2005/8/layout/pList2"/>
    <dgm:cxn modelId="{288C9BDE-E165-4F3B-8418-FEAE7834686D}" type="presParOf" srcId="{0BCDE138-D867-4424-9508-EFAFCB82D7D9}" destId="{5024D219-516A-4550-B35F-A2F70F294A93}" srcOrd="0" destOrd="0" presId="urn:microsoft.com/office/officeart/2005/8/layout/pList2"/>
    <dgm:cxn modelId="{F2182DD1-BFCF-48E0-B345-BC20345D65D6}" type="presParOf" srcId="{0BCDE138-D867-4424-9508-EFAFCB82D7D9}" destId="{95C69BF4-F805-4D12-B881-4503DDB38BC4}" srcOrd="1" destOrd="0" presId="urn:microsoft.com/office/officeart/2005/8/layout/pList2"/>
    <dgm:cxn modelId="{D3232A03-601B-446E-B9DE-1B6663799A62}" type="presParOf" srcId="{0BCDE138-D867-4424-9508-EFAFCB82D7D9}" destId="{DE465D90-249E-4C1F-9319-A84D8DCB468E}" srcOrd="2" destOrd="0" presId="urn:microsoft.com/office/officeart/2005/8/layout/pList2"/>
    <dgm:cxn modelId="{EC0CB243-5D2F-4750-A8EE-D01D5D496354}" type="presParOf" srcId="{96060103-087A-4E32-9B6A-C888BB24B7BB}" destId="{5556CE4B-E0D2-440B-8594-7FE69A48BADC}" srcOrd="1" destOrd="0" presId="urn:microsoft.com/office/officeart/2005/8/layout/pList2"/>
    <dgm:cxn modelId="{0E293F7D-C558-45FD-8CDD-E2DDD7A9ED04}" type="presParOf" srcId="{96060103-087A-4E32-9B6A-C888BB24B7BB}" destId="{614174FA-0E46-4BC4-926E-F55508EBDBD9}" srcOrd="2" destOrd="0" presId="urn:microsoft.com/office/officeart/2005/8/layout/pList2"/>
    <dgm:cxn modelId="{D86D0F44-BBB6-411E-9FB9-5388C0FD09AD}" type="presParOf" srcId="{614174FA-0E46-4BC4-926E-F55508EBDBD9}" destId="{DEE9216D-6D4C-496E-B31C-E65127D5CF2D}" srcOrd="0" destOrd="0" presId="urn:microsoft.com/office/officeart/2005/8/layout/pList2"/>
    <dgm:cxn modelId="{ADD4EB82-816F-48A8-A44D-11AC43B34436}" type="presParOf" srcId="{614174FA-0E46-4BC4-926E-F55508EBDBD9}" destId="{E1310700-8FC2-482D-A84F-94AC49503729}" srcOrd="1" destOrd="0" presId="urn:microsoft.com/office/officeart/2005/8/layout/pList2"/>
    <dgm:cxn modelId="{E7179771-3A83-494D-8BC3-B78CF0E268D5}" type="presParOf" srcId="{614174FA-0E46-4BC4-926E-F55508EBDBD9}" destId="{EA704F04-F4E9-40E7-BAB4-44249E88E281}" srcOrd="2" destOrd="0" presId="urn:microsoft.com/office/officeart/2005/8/layout/pList2"/>
    <dgm:cxn modelId="{C54051D9-919D-4B92-A617-587417BF785F}" type="presParOf" srcId="{96060103-087A-4E32-9B6A-C888BB24B7BB}" destId="{52DD7580-D307-4E9D-B176-D28F36612C92}" srcOrd="3" destOrd="0" presId="urn:microsoft.com/office/officeart/2005/8/layout/pList2"/>
    <dgm:cxn modelId="{DAF6BD00-CDC1-4FC0-BAA6-0CF8CB64F2EE}" type="presParOf" srcId="{96060103-087A-4E32-9B6A-C888BB24B7BB}" destId="{039BB86E-7A1D-42BF-B5E9-D1061D4140D9}" srcOrd="4" destOrd="0" presId="urn:microsoft.com/office/officeart/2005/8/layout/pList2"/>
    <dgm:cxn modelId="{8EA7E965-B3F4-4384-A3B5-A1BBD59AD193}" type="presParOf" srcId="{039BB86E-7A1D-42BF-B5E9-D1061D4140D9}" destId="{CF91D2AF-7E03-4626-8387-017CCB91489D}" srcOrd="0" destOrd="0" presId="urn:microsoft.com/office/officeart/2005/8/layout/pList2"/>
    <dgm:cxn modelId="{8FB1440D-70C2-44F4-A6A5-05AF5D814F71}" type="presParOf" srcId="{039BB86E-7A1D-42BF-B5E9-D1061D4140D9}" destId="{71168BBF-9D65-48AD-B978-AF161F22F317}" srcOrd="1" destOrd="0" presId="urn:microsoft.com/office/officeart/2005/8/layout/pList2"/>
    <dgm:cxn modelId="{AC6078D5-DD1E-4D4F-88A6-D8DCE18ABD8F}" type="presParOf" srcId="{039BB86E-7A1D-42BF-B5E9-D1061D4140D9}" destId="{04CE10C0-8E96-4F7E-A4D9-3EB5BB0EA0A0}"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A4BBCC-D466-4B38-9C94-9A6EF1F3E562}"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F9152AD-C4F7-4BBF-95C2-06FB10FC8FEA}">
      <dgm:prSet custT="1"/>
      <dgm:spPr/>
      <dgm:t>
        <a:bodyPr/>
        <a:lstStyle/>
        <a:p>
          <a:pPr>
            <a:defRPr cap="all"/>
          </a:pPr>
          <a:r>
            <a:rPr lang="en-US" sz="2000" dirty="0"/>
            <a:t>Keynote 1</a:t>
          </a:r>
        </a:p>
      </dgm:t>
    </dgm:pt>
    <dgm:pt modelId="{65DB479A-B2BB-4040-B304-BA7DA0A76EC6}" type="parTrans" cxnId="{81540C85-EABC-4445-B177-17AA9C9A1ACC}">
      <dgm:prSet/>
      <dgm:spPr/>
      <dgm:t>
        <a:bodyPr/>
        <a:lstStyle/>
        <a:p>
          <a:endParaRPr lang="en-US"/>
        </a:p>
      </dgm:t>
    </dgm:pt>
    <dgm:pt modelId="{5314CCFE-2158-4BFA-8558-3239EC360ABB}" type="sibTrans" cxnId="{81540C85-EABC-4445-B177-17AA9C9A1ACC}">
      <dgm:prSet/>
      <dgm:spPr/>
      <dgm:t>
        <a:bodyPr/>
        <a:lstStyle/>
        <a:p>
          <a:endParaRPr lang="en-US"/>
        </a:p>
      </dgm:t>
    </dgm:pt>
    <dgm:pt modelId="{BE1471CE-4A10-4E8B-9105-5FFCC8361BE9}">
      <dgm:prSet custT="1"/>
      <dgm:spPr/>
      <dgm:t>
        <a:bodyPr/>
        <a:lstStyle/>
        <a:p>
          <a:pPr>
            <a:defRPr cap="all"/>
          </a:pPr>
          <a:r>
            <a:rPr lang="en-US" sz="2000" kern="1200" cap="all" dirty="0">
              <a:solidFill>
                <a:prstClr val="black">
                  <a:hueOff val="0"/>
                  <a:satOff val="0"/>
                  <a:lumOff val="0"/>
                  <a:alphaOff val="0"/>
                </a:prstClr>
              </a:solidFill>
              <a:latin typeface="+mn-lt"/>
              <a:ea typeface="+mn-ea"/>
              <a:cs typeface="+mn-cs"/>
            </a:rPr>
            <a:t>Keynote 2</a:t>
          </a:r>
          <a:endParaRPr lang="en-US" sz="2000" kern="1200" dirty="0"/>
        </a:p>
      </dgm:t>
    </dgm:pt>
    <dgm:pt modelId="{AD499C9F-602B-4695-8D93-5EA1D8E391C7}" type="parTrans" cxnId="{302F28AE-D7F3-4295-8CA8-D574660190D8}">
      <dgm:prSet/>
      <dgm:spPr/>
      <dgm:t>
        <a:bodyPr/>
        <a:lstStyle/>
        <a:p>
          <a:endParaRPr lang="en-US"/>
        </a:p>
      </dgm:t>
    </dgm:pt>
    <dgm:pt modelId="{06FE2EDF-4958-481A-909F-EC273D4CC022}" type="sibTrans" cxnId="{302F28AE-D7F3-4295-8CA8-D574660190D8}">
      <dgm:prSet/>
      <dgm:spPr/>
      <dgm:t>
        <a:bodyPr/>
        <a:lstStyle/>
        <a:p>
          <a:endParaRPr lang="en-US"/>
        </a:p>
      </dgm:t>
    </dgm:pt>
    <dgm:pt modelId="{BEC95127-B80C-4B63-B59A-DDFD16944F02}">
      <dgm:prSet custT="1"/>
      <dgm:spPr/>
      <dgm:t>
        <a:bodyPr/>
        <a:lstStyle/>
        <a:p>
          <a:pPr>
            <a:defRPr cap="all"/>
          </a:pPr>
          <a:r>
            <a:rPr lang="en-US" sz="2000" dirty="0"/>
            <a:t>Panel topics</a:t>
          </a:r>
        </a:p>
      </dgm:t>
    </dgm:pt>
    <dgm:pt modelId="{4290584F-D486-4B34-BDAA-57FACEAD49FC}" type="parTrans" cxnId="{2A5DA013-C889-4970-8710-156559EED95B}">
      <dgm:prSet/>
      <dgm:spPr/>
      <dgm:t>
        <a:bodyPr/>
        <a:lstStyle/>
        <a:p>
          <a:endParaRPr lang="en-US"/>
        </a:p>
      </dgm:t>
    </dgm:pt>
    <dgm:pt modelId="{247DF096-1E11-4B16-8C7C-D2DBCFCDB0FF}" type="sibTrans" cxnId="{2A5DA013-C889-4970-8710-156559EED95B}">
      <dgm:prSet/>
      <dgm:spPr/>
      <dgm:t>
        <a:bodyPr/>
        <a:lstStyle/>
        <a:p>
          <a:endParaRPr lang="en-US"/>
        </a:p>
      </dgm:t>
    </dgm:pt>
    <dgm:pt modelId="{980A0D7B-5884-4A49-9088-1D59309FD0DE}">
      <dgm:prSet custT="1"/>
      <dgm:spPr/>
      <dgm:t>
        <a:bodyPr/>
        <a:lstStyle/>
        <a:p>
          <a:pPr>
            <a:defRPr cap="all"/>
          </a:pPr>
          <a:r>
            <a:rPr lang="en-US" sz="2000" dirty="0"/>
            <a:t>Breakout Session topics</a:t>
          </a:r>
        </a:p>
      </dgm:t>
    </dgm:pt>
    <dgm:pt modelId="{7BC0EBB9-03A4-49F8-8825-6819048B13B2}" type="parTrans" cxnId="{02A8C6B3-5F52-47E2-A531-DD0CEDDEFBFA}">
      <dgm:prSet/>
      <dgm:spPr/>
      <dgm:t>
        <a:bodyPr/>
        <a:lstStyle/>
        <a:p>
          <a:endParaRPr lang="en-US"/>
        </a:p>
      </dgm:t>
    </dgm:pt>
    <dgm:pt modelId="{B1EECBED-1FEF-4D78-8AF0-B2AD0ED1405A}" type="sibTrans" cxnId="{02A8C6B3-5F52-47E2-A531-DD0CEDDEFBFA}">
      <dgm:prSet/>
      <dgm:spPr/>
      <dgm:t>
        <a:bodyPr/>
        <a:lstStyle/>
        <a:p>
          <a:endParaRPr lang="en-US"/>
        </a:p>
      </dgm:t>
    </dgm:pt>
    <dgm:pt modelId="{DADFB9B6-40EA-4BD6-B9C3-183717073E95}" type="pres">
      <dgm:prSet presAssocID="{45A4BBCC-D466-4B38-9C94-9A6EF1F3E562}" presName="root" presStyleCnt="0">
        <dgm:presLayoutVars>
          <dgm:dir/>
          <dgm:resizeHandles val="exact"/>
        </dgm:presLayoutVars>
      </dgm:prSet>
      <dgm:spPr/>
    </dgm:pt>
    <dgm:pt modelId="{1D0B38F4-28FE-47F8-9347-FA3B802A617F}" type="pres">
      <dgm:prSet presAssocID="{DF9152AD-C4F7-4BBF-95C2-06FB10FC8FEA}" presName="compNode" presStyleCnt="0"/>
      <dgm:spPr/>
    </dgm:pt>
    <dgm:pt modelId="{58A18132-2E40-4ED1-8D8E-35D185D56C46}" type="pres">
      <dgm:prSet presAssocID="{DF9152AD-C4F7-4BBF-95C2-06FB10FC8FEA}" presName="iconBgRect" presStyleLbl="bgShp" presStyleIdx="0" presStyleCnt="4"/>
      <dgm:spPr>
        <a:prstGeom prst="round2DiagRect">
          <a:avLst>
            <a:gd name="adj1" fmla="val 29727"/>
            <a:gd name="adj2" fmla="val 0"/>
          </a:avLst>
        </a:prstGeom>
      </dgm:spPr>
    </dgm:pt>
    <dgm:pt modelId="{3E04D061-B66E-4DC5-9AF8-02B261191E17}" type="pres">
      <dgm:prSet presAssocID="{DF9152AD-C4F7-4BBF-95C2-06FB10FC8FEA}" presName="iconRect" presStyleLbl="node1" presStyleIdx="0" presStyleCnt="4" custScaleX="138158" custScaleY="129412"/>
      <dgm:spPr>
        <a:blipFill>
          <a:blip xmlns:r="http://schemas.openxmlformats.org/officeDocument/2006/relationships" r:embed="rId1">
            <a:extLst>
              <a:ext uri="{96DAC541-7B7A-43D3-8B79-37D633B846F1}">
                <asvg:svgBlip xmlns:asvg="http://schemas.microsoft.com/office/drawing/2016/SVG/main" r:embed="rId2"/>
              </a:ext>
            </a:extLst>
          </a:blip>
          <a:srcRect/>
          <a:stretch>
            <a:fillRect t="-3000" b="-3000"/>
          </a:stretch>
        </a:blipFill>
        <a:ln>
          <a:noFill/>
        </a:ln>
      </dgm:spPr>
      <dgm:extLst>
        <a:ext uri="{E40237B7-FDA0-4F09-8148-C483321AD2D9}">
          <dgm14:cNvPr xmlns:dgm14="http://schemas.microsoft.com/office/drawing/2010/diagram" id="0" name="" descr="Images with solid fill"/>
        </a:ext>
      </dgm:extLst>
    </dgm:pt>
    <dgm:pt modelId="{1D85AC72-BBE8-4A7A-ACBF-6BC1E50FFF39}" type="pres">
      <dgm:prSet presAssocID="{DF9152AD-C4F7-4BBF-95C2-06FB10FC8FEA}" presName="spaceRect" presStyleCnt="0"/>
      <dgm:spPr/>
    </dgm:pt>
    <dgm:pt modelId="{A6E346EE-0FD2-47FF-A5FB-2D1FAB1D63CA}" type="pres">
      <dgm:prSet presAssocID="{DF9152AD-C4F7-4BBF-95C2-06FB10FC8FEA}" presName="textRect" presStyleLbl="revTx" presStyleIdx="0" presStyleCnt="4">
        <dgm:presLayoutVars>
          <dgm:chMax val="1"/>
          <dgm:chPref val="1"/>
        </dgm:presLayoutVars>
      </dgm:prSet>
      <dgm:spPr/>
    </dgm:pt>
    <dgm:pt modelId="{35B4D550-703B-4A34-8014-1B79366B3AEF}" type="pres">
      <dgm:prSet presAssocID="{5314CCFE-2158-4BFA-8558-3239EC360ABB}" presName="sibTrans" presStyleCnt="0"/>
      <dgm:spPr/>
    </dgm:pt>
    <dgm:pt modelId="{BDB40E90-DC8A-4B0C-9931-BEAC54FF0CEC}" type="pres">
      <dgm:prSet presAssocID="{BE1471CE-4A10-4E8B-9105-5FFCC8361BE9}" presName="compNode" presStyleCnt="0"/>
      <dgm:spPr/>
    </dgm:pt>
    <dgm:pt modelId="{35784F2B-D900-431D-8ECE-6840C397BFCD}" type="pres">
      <dgm:prSet presAssocID="{BE1471CE-4A10-4E8B-9105-5FFCC8361BE9}" presName="iconBgRect" presStyleLbl="bgShp" presStyleIdx="1" presStyleCnt="4"/>
      <dgm:spPr>
        <a:prstGeom prst="round2DiagRect">
          <a:avLst>
            <a:gd name="adj1" fmla="val 29727"/>
            <a:gd name="adj2" fmla="val 0"/>
          </a:avLst>
        </a:prstGeom>
      </dgm:spPr>
    </dgm:pt>
    <dgm:pt modelId="{B9EA7E79-7897-40C4-927A-2C1582FD301E}" type="pres">
      <dgm:prSet presAssocID="{BE1471CE-4A10-4E8B-9105-5FFCC8361BE9}" presName="iconRect" presStyleLbl="node1" presStyleIdx="1" presStyleCnt="4" custScaleX="138158" custScaleY="129412"/>
      <dgm:spPr>
        <a:blipFill>
          <a:blip xmlns:r="http://schemas.openxmlformats.org/officeDocument/2006/relationships" r:embed="rId1">
            <a:extLst>
              <a:ext uri="{96DAC541-7B7A-43D3-8B79-37D633B846F1}">
                <asvg:svgBlip xmlns:asvg="http://schemas.microsoft.com/office/drawing/2016/SVG/main" r:embed="rId2"/>
              </a:ext>
            </a:extLst>
          </a:blip>
          <a:srcRect/>
          <a:stretch>
            <a:fillRect t="-3000" b="-3000"/>
          </a:stretch>
        </a:blipFill>
        <a:ln>
          <a:noFill/>
        </a:ln>
      </dgm:spPr>
      <dgm:extLst>
        <a:ext uri="{E40237B7-FDA0-4F09-8148-C483321AD2D9}">
          <dgm14:cNvPr xmlns:dgm14="http://schemas.microsoft.com/office/drawing/2010/diagram" id="0" name="" descr="Images with solid fill"/>
        </a:ext>
      </dgm:extLst>
    </dgm:pt>
    <dgm:pt modelId="{2E6597FF-52FD-465B-90FC-5A926E2936FE}" type="pres">
      <dgm:prSet presAssocID="{BE1471CE-4A10-4E8B-9105-5FFCC8361BE9}" presName="spaceRect" presStyleCnt="0"/>
      <dgm:spPr/>
    </dgm:pt>
    <dgm:pt modelId="{17C25809-D241-469F-B87A-C84F87F5EE69}" type="pres">
      <dgm:prSet presAssocID="{BE1471CE-4A10-4E8B-9105-5FFCC8361BE9}" presName="textRect" presStyleLbl="revTx" presStyleIdx="1" presStyleCnt="4">
        <dgm:presLayoutVars>
          <dgm:chMax val="1"/>
          <dgm:chPref val="1"/>
        </dgm:presLayoutVars>
      </dgm:prSet>
      <dgm:spPr/>
    </dgm:pt>
    <dgm:pt modelId="{6FA06BA0-8409-499F-8805-2FDDF5418CE4}" type="pres">
      <dgm:prSet presAssocID="{06FE2EDF-4958-481A-909F-EC273D4CC022}" presName="sibTrans" presStyleCnt="0"/>
      <dgm:spPr/>
    </dgm:pt>
    <dgm:pt modelId="{589FFB56-C4FF-437D-BB3A-E61855FC8F99}" type="pres">
      <dgm:prSet presAssocID="{BEC95127-B80C-4B63-B59A-DDFD16944F02}" presName="compNode" presStyleCnt="0"/>
      <dgm:spPr/>
    </dgm:pt>
    <dgm:pt modelId="{67DD786F-7CED-4F50-A6D2-40C9F729C919}" type="pres">
      <dgm:prSet presAssocID="{BEC95127-B80C-4B63-B59A-DDFD16944F02}" presName="iconBgRect" presStyleLbl="bgShp" presStyleIdx="2" presStyleCnt="4"/>
      <dgm:spPr>
        <a:prstGeom prst="round2DiagRect">
          <a:avLst>
            <a:gd name="adj1" fmla="val 29727"/>
            <a:gd name="adj2" fmla="val 0"/>
          </a:avLst>
        </a:prstGeom>
      </dgm:spPr>
    </dgm:pt>
    <dgm:pt modelId="{F09CCECC-1775-415E-A3C6-6BFAC23DFA39}" type="pres">
      <dgm:prSet presAssocID="{BEC95127-B80C-4B63-B59A-DDFD16944F02}" presName="iconRect" presStyleLbl="node1" presStyleIdx="2" presStyleCnt="4" custScaleX="138158" custScaleY="129412"/>
      <dgm:spPr>
        <a:blipFill>
          <a:blip xmlns:r="http://schemas.openxmlformats.org/officeDocument/2006/relationships" r:embed="rId1">
            <a:extLst>
              <a:ext uri="{96DAC541-7B7A-43D3-8B79-37D633B846F1}">
                <asvg:svgBlip xmlns:asvg="http://schemas.microsoft.com/office/drawing/2016/SVG/main" r:embed="rId2"/>
              </a:ext>
            </a:extLst>
          </a:blip>
          <a:srcRect/>
          <a:stretch>
            <a:fillRect t="-3000" b="-3000"/>
          </a:stretch>
        </a:blipFill>
        <a:ln>
          <a:noFill/>
        </a:ln>
      </dgm:spPr>
      <dgm:extLst>
        <a:ext uri="{E40237B7-FDA0-4F09-8148-C483321AD2D9}">
          <dgm14:cNvPr xmlns:dgm14="http://schemas.microsoft.com/office/drawing/2010/diagram" id="0" name="" descr="Images with solid fill"/>
        </a:ext>
      </dgm:extLst>
    </dgm:pt>
    <dgm:pt modelId="{51696414-12B7-4844-A4C1-A4DEC38FD63D}" type="pres">
      <dgm:prSet presAssocID="{BEC95127-B80C-4B63-B59A-DDFD16944F02}" presName="spaceRect" presStyleCnt="0"/>
      <dgm:spPr/>
    </dgm:pt>
    <dgm:pt modelId="{E2A46695-1996-4B8F-A214-1DF0EF988E7C}" type="pres">
      <dgm:prSet presAssocID="{BEC95127-B80C-4B63-B59A-DDFD16944F02}" presName="textRect" presStyleLbl="revTx" presStyleIdx="2" presStyleCnt="4">
        <dgm:presLayoutVars>
          <dgm:chMax val="1"/>
          <dgm:chPref val="1"/>
        </dgm:presLayoutVars>
      </dgm:prSet>
      <dgm:spPr/>
    </dgm:pt>
    <dgm:pt modelId="{510C5D9D-FEF9-4B06-B9B1-E8303ED77939}" type="pres">
      <dgm:prSet presAssocID="{247DF096-1E11-4B16-8C7C-D2DBCFCDB0FF}" presName="sibTrans" presStyleCnt="0"/>
      <dgm:spPr/>
    </dgm:pt>
    <dgm:pt modelId="{E4FAC036-122C-44F7-9328-106B5380918A}" type="pres">
      <dgm:prSet presAssocID="{980A0D7B-5884-4A49-9088-1D59309FD0DE}" presName="compNode" presStyleCnt="0"/>
      <dgm:spPr/>
    </dgm:pt>
    <dgm:pt modelId="{5237F55B-7D52-43E9-9D3B-E9896AC25068}" type="pres">
      <dgm:prSet presAssocID="{980A0D7B-5884-4A49-9088-1D59309FD0DE}" presName="iconBgRect" presStyleLbl="bgShp" presStyleIdx="3" presStyleCnt="4"/>
      <dgm:spPr>
        <a:prstGeom prst="round2DiagRect">
          <a:avLst>
            <a:gd name="adj1" fmla="val 29727"/>
            <a:gd name="adj2" fmla="val 0"/>
          </a:avLst>
        </a:prstGeom>
      </dgm:spPr>
    </dgm:pt>
    <dgm:pt modelId="{A653BF56-ED6C-46CE-ADC2-6ACA25EFF0A7}" type="pres">
      <dgm:prSet presAssocID="{980A0D7B-5884-4A49-9088-1D59309FD0DE}" presName="iconRect" presStyleLbl="node1" presStyleIdx="3" presStyleCnt="4" custScaleX="138158" custScaleY="129412"/>
      <dgm:spPr>
        <a:blipFill>
          <a:blip xmlns:r="http://schemas.openxmlformats.org/officeDocument/2006/relationships" r:embed="rId1">
            <a:extLst>
              <a:ext uri="{96DAC541-7B7A-43D3-8B79-37D633B846F1}">
                <asvg:svgBlip xmlns:asvg="http://schemas.microsoft.com/office/drawing/2016/SVG/main" r:embed="rId3"/>
              </a:ext>
            </a:extLst>
          </a:blip>
          <a:srcRect/>
          <a:stretch>
            <a:fillRect t="-3000" b="-3000"/>
          </a:stretch>
        </a:blipFill>
        <a:ln>
          <a:noFill/>
        </a:ln>
      </dgm:spPr>
      <dgm:extLst>
        <a:ext uri="{E40237B7-FDA0-4F09-8148-C483321AD2D9}">
          <dgm14:cNvPr xmlns:dgm14="http://schemas.microsoft.com/office/drawing/2010/diagram" id="0" name="" descr="Images with solid fill"/>
        </a:ext>
      </dgm:extLst>
    </dgm:pt>
    <dgm:pt modelId="{DBEF2238-4B9D-49B1-AC12-2F3B70AEDD21}" type="pres">
      <dgm:prSet presAssocID="{980A0D7B-5884-4A49-9088-1D59309FD0DE}" presName="spaceRect" presStyleCnt="0"/>
      <dgm:spPr/>
    </dgm:pt>
    <dgm:pt modelId="{5878D6F5-C256-4A42-A321-AF9F70AD7169}" type="pres">
      <dgm:prSet presAssocID="{980A0D7B-5884-4A49-9088-1D59309FD0DE}" presName="textRect" presStyleLbl="revTx" presStyleIdx="3" presStyleCnt="4" custScaleX="113141">
        <dgm:presLayoutVars>
          <dgm:chMax val="1"/>
          <dgm:chPref val="1"/>
        </dgm:presLayoutVars>
      </dgm:prSet>
      <dgm:spPr/>
    </dgm:pt>
  </dgm:ptLst>
  <dgm:cxnLst>
    <dgm:cxn modelId="{BC7E9E02-1D12-4AD3-9CDD-49FBAC567472}" type="presOf" srcId="{BE1471CE-4A10-4E8B-9105-5FFCC8361BE9}" destId="{17C25809-D241-469F-B87A-C84F87F5EE69}" srcOrd="0" destOrd="0" presId="urn:microsoft.com/office/officeart/2018/5/layout/IconLeafLabelList"/>
    <dgm:cxn modelId="{2A5DA013-C889-4970-8710-156559EED95B}" srcId="{45A4BBCC-D466-4B38-9C94-9A6EF1F3E562}" destId="{BEC95127-B80C-4B63-B59A-DDFD16944F02}" srcOrd="2" destOrd="0" parTransId="{4290584F-D486-4B34-BDAA-57FACEAD49FC}" sibTransId="{247DF096-1E11-4B16-8C7C-D2DBCFCDB0FF}"/>
    <dgm:cxn modelId="{62FFAC43-A0B9-4CCA-832F-BB3ACA812C7A}" type="presOf" srcId="{45A4BBCC-D466-4B38-9C94-9A6EF1F3E562}" destId="{DADFB9B6-40EA-4BD6-B9C3-183717073E95}" srcOrd="0" destOrd="0" presId="urn:microsoft.com/office/officeart/2018/5/layout/IconLeafLabelList"/>
    <dgm:cxn modelId="{7D835371-661A-47FB-B8A5-43339BA8DBB6}" type="presOf" srcId="{980A0D7B-5884-4A49-9088-1D59309FD0DE}" destId="{5878D6F5-C256-4A42-A321-AF9F70AD7169}" srcOrd="0" destOrd="0" presId="urn:microsoft.com/office/officeart/2018/5/layout/IconLeafLabelList"/>
    <dgm:cxn modelId="{81540C85-EABC-4445-B177-17AA9C9A1ACC}" srcId="{45A4BBCC-D466-4B38-9C94-9A6EF1F3E562}" destId="{DF9152AD-C4F7-4BBF-95C2-06FB10FC8FEA}" srcOrd="0" destOrd="0" parTransId="{65DB479A-B2BB-4040-B304-BA7DA0A76EC6}" sibTransId="{5314CCFE-2158-4BFA-8558-3239EC360ABB}"/>
    <dgm:cxn modelId="{890596AB-687F-454F-9ADB-1DDBC58C74E2}" type="presOf" srcId="{BEC95127-B80C-4B63-B59A-DDFD16944F02}" destId="{E2A46695-1996-4B8F-A214-1DF0EF988E7C}" srcOrd="0" destOrd="0" presId="urn:microsoft.com/office/officeart/2018/5/layout/IconLeafLabelList"/>
    <dgm:cxn modelId="{302F28AE-D7F3-4295-8CA8-D574660190D8}" srcId="{45A4BBCC-D466-4B38-9C94-9A6EF1F3E562}" destId="{BE1471CE-4A10-4E8B-9105-5FFCC8361BE9}" srcOrd="1" destOrd="0" parTransId="{AD499C9F-602B-4695-8D93-5EA1D8E391C7}" sibTransId="{06FE2EDF-4958-481A-909F-EC273D4CC022}"/>
    <dgm:cxn modelId="{02A8C6B3-5F52-47E2-A531-DD0CEDDEFBFA}" srcId="{45A4BBCC-D466-4B38-9C94-9A6EF1F3E562}" destId="{980A0D7B-5884-4A49-9088-1D59309FD0DE}" srcOrd="3" destOrd="0" parTransId="{7BC0EBB9-03A4-49F8-8825-6819048B13B2}" sibTransId="{B1EECBED-1FEF-4D78-8AF0-B2AD0ED1405A}"/>
    <dgm:cxn modelId="{A630DCF0-E2B2-46C6-A9AF-5FE58E5E8B79}" type="presOf" srcId="{DF9152AD-C4F7-4BBF-95C2-06FB10FC8FEA}" destId="{A6E346EE-0FD2-47FF-A5FB-2D1FAB1D63CA}" srcOrd="0" destOrd="0" presId="urn:microsoft.com/office/officeart/2018/5/layout/IconLeafLabelList"/>
    <dgm:cxn modelId="{D177204A-A343-4950-8F67-50CF1D114BDA}" type="presParOf" srcId="{DADFB9B6-40EA-4BD6-B9C3-183717073E95}" destId="{1D0B38F4-28FE-47F8-9347-FA3B802A617F}" srcOrd="0" destOrd="0" presId="urn:microsoft.com/office/officeart/2018/5/layout/IconLeafLabelList"/>
    <dgm:cxn modelId="{9671F7AA-0AD2-493D-9ACC-DC33904230D6}" type="presParOf" srcId="{1D0B38F4-28FE-47F8-9347-FA3B802A617F}" destId="{58A18132-2E40-4ED1-8D8E-35D185D56C46}" srcOrd="0" destOrd="0" presId="urn:microsoft.com/office/officeart/2018/5/layout/IconLeafLabelList"/>
    <dgm:cxn modelId="{4AF9FEC3-8093-472D-B485-4FC31C3E6407}" type="presParOf" srcId="{1D0B38F4-28FE-47F8-9347-FA3B802A617F}" destId="{3E04D061-B66E-4DC5-9AF8-02B261191E17}" srcOrd="1" destOrd="0" presId="urn:microsoft.com/office/officeart/2018/5/layout/IconLeafLabelList"/>
    <dgm:cxn modelId="{9D436B67-FDD1-4C2C-B1B0-F739C11846C4}" type="presParOf" srcId="{1D0B38F4-28FE-47F8-9347-FA3B802A617F}" destId="{1D85AC72-BBE8-4A7A-ACBF-6BC1E50FFF39}" srcOrd="2" destOrd="0" presId="urn:microsoft.com/office/officeart/2018/5/layout/IconLeafLabelList"/>
    <dgm:cxn modelId="{A906FDC4-7943-43C1-8BD2-2A56883EB78F}" type="presParOf" srcId="{1D0B38F4-28FE-47F8-9347-FA3B802A617F}" destId="{A6E346EE-0FD2-47FF-A5FB-2D1FAB1D63CA}" srcOrd="3" destOrd="0" presId="urn:microsoft.com/office/officeart/2018/5/layout/IconLeafLabelList"/>
    <dgm:cxn modelId="{B8A6F0BB-0766-4ACB-913D-3A97C5D42E20}" type="presParOf" srcId="{DADFB9B6-40EA-4BD6-B9C3-183717073E95}" destId="{35B4D550-703B-4A34-8014-1B79366B3AEF}" srcOrd="1" destOrd="0" presId="urn:microsoft.com/office/officeart/2018/5/layout/IconLeafLabelList"/>
    <dgm:cxn modelId="{B8ED31E2-7677-4C9E-A0F5-77316C413B73}" type="presParOf" srcId="{DADFB9B6-40EA-4BD6-B9C3-183717073E95}" destId="{BDB40E90-DC8A-4B0C-9931-BEAC54FF0CEC}" srcOrd="2" destOrd="0" presId="urn:microsoft.com/office/officeart/2018/5/layout/IconLeafLabelList"/>
    <dgm:cxn modelId="{B68A7E4F-6BCE-43F3-AE4A-C943A1BDABE6}" type="presParOf" srcId="{BDB40E90-DC8A-4B0C-9931-BEAC54FF0CEC}" destId="{35784F2B-D900-431D-8ECE-6840C397BFCD}" srcOrd="0" destOrd="0" presId="urn:microsoft.com/office/officeart/2018/5/layout/IconLeafLabelList"/>
    <dgm:cxn modelId="{B09F308A-B5BC-4D97-8503-5B3F977AAE37}" type="presParOf" srcId="{BDB40E90-DC8A-4B0C-9931-BEAC54FF0CEC}" destId="{B9EA7E79-7897-40C4-927A-2C1582FD301E}" srcOrd="1" destOrd="0" presId="urn:microsoft.com/office/officeart/2018/5/layout/IconLeafLabelList"/>
    <dgm:cxn modelId="{CE31CEEF-C19C-402E-B3E6-F7AC2F253EAF}" type="presParOf" srcId="{BDB40E90-DC8A-4B0C-9931-BEAC54FF0CEC}" destId="{2E6597FF-52FD-465B-90FC-5A926E2936FE}" srcOrd="2" destOrd="0" presId="urn:microsoft.com/office/officeart/2018/5/layout/IconLeafLabelList"/>
    <dgm:cxn modelId="{CF2B2930-068E-437C-AD2C-58A75BBAAE3B}" type="presParOf" srcId="{BDB40E90-DC8A-4B0C-9931-BEAC54FF0CEC}" destId="{17C25809-D241-469F-B87A-C84F87F5EE69}" srcOrd="3" destOrd="0" presId="urn:microsoft.com/office/officeart/2018/5/layout/IconLeafLabelList"/>
    <dgm:cxn modelId="{4F4B1AB4-A34B-4F3C-A0AC-E25D9E32B2D3}" type="presParOf" srcId="{DADFB9B6-40EA-4BD6-B9C3-183717073E95}" destId="{6FA06BA0-8409-499F-8805-2FDDF5418CE4}" srcOrd="3" destOrd="0" presId="urn:microsoft.com/office/officeart/2018/5/layout/IconLeafLabelList"/>
    <dgm:cxn modelId="{7A1E6BCE-E078-483E-A155-9A93ACF3966A}" type="presParOf" srcId="{DADFB9B6-40EA-4BD6-B9C3-183717073E95}" destId="{589FFB56-C4FF-437D-BB3A-E61855FC8F99}" srcOrd="4" destOrd="0" presId="urn:microsoft.com/office/officeart/2018/5/layout/IconLeafLabelList"/>
    <dgm:cxn modelId="{5DF78FAA-D366-45DF-8B96-7D5DA43F86AC}" type="presParOf" srcId="{589FFB56-C4FF-437D-BB3A-E61855FC8F99}" destId="{67DD786F-7CED-4F50-A6D2-40C9F729C919}" srcOrd="0" destOrd="0" presId="urn:microsoft.com/office/officeart/2018/5/layout/IconLeafLabelList"/>
    <dgm:cxn modelId="{6090716B-C2F7-47F6-8729-1C2B430D4F23}" type="presParOf" srcId="{589FFB56-C4FF-437D-BB3A-E61855FC8F99}" destId="{F09CCECC-1775-415E-A3C6-6BFAC23DFA39}" srcOrd="1" destOrd="0" presId="urn:microsoft.com/office/officeart/2018/5/layout/IconLeafLabelList"/>
    <dgm:cxn modelId="{AAB725FD-C265-4D1B-B873-C817B8463ED0}" type="presParOf" srcId="{589FFB56-C4FF-437D-BB3A-E61855FC8F99}" destId="{51696414-12B7-4844-A4C1-A4DEC38FD63D}" srcOrd="2" destOrd="0" presId="urn:microsoft.com/office/officeart/2018/5/layout/IconLeafLabelList"/>
    <dgm:cxn modelId="{A3E85CA8-3EE1-41D9-855E-5479077E29DA}" type="presParOf" srcId="{589FFB56-C4FF-437D-BB3A-E61855FC8F99}" destId="{E2A46695-1996-4B8F-A214-1DF0EF988E7C}" srcOrd="3" destOrd="0" presId="urn:microsoft.com/office/officeart/2018/5/layout/IconLeafLabelList"/>
    <dgm:cxn modelId="{E4612C42-CE19-4961-8D55-598D7B142D6A}" type="presParOf" srcId="{DADFB9B6-40EA-4BD6-B9C3-183717073E95}" destId="{510C5D9D-FEF9-4B06-B9B1-E8303ED77939}" srcOrd="5" destOrd="0" presId="urn:microsoft.com/office/officeart/2018/5/layout/IconLeafLabelList"/>
    <dgm:cxn modelId="{52824D27-9F61-4E2F-B79B-327B3A34395C}" type="presParOf" srcId="{DADFB9B6-40EA-4BD6-B9C3-183717073E95}" destId="{E4FAC036-122C-44F7-9328-106B5380918A}" srcOrd="6" destOrd="0" presId="urn:microsoft.com/office/officeart/2018/5/layout/IconLeafLabelList"/>
    <dgm:cxn modelId="{CA892ADE-1098-4C6D-B101-14D47C83F99F}" type="presParOf" srcId="{E4FAC036-122C-44F7-9328-106B5380918A}" destId="{5237F55B-7D52-43E9-9D3B-E9896AC25068}" srcOrd="0" destOrd="0" presId="urn:microsoft.com/office/officeart/2018/5/layout/IconLeafLabelList"/>
    <dgm:cxn modelId="{244E73DD-D445-4709-9038-FC8802CC0779}" type="presParOf" srcId="{E4FAC036-122C-44F7-9328-106B5380918A}" destId="{A653BF56-ED6C-46CE-ADC2-6ACA25EFF0A7}" srcOrd="1" destOrd="0" presId="urn:microsoft.com/office/officeart/2018/5/layout/IconLeafLabelList"/>
    <dgm:cxn modelId="{67F2090D-7E09-4522-A724-F00A9DAADC40}" type="presParOf" srcId="{E4FAC036-122C-44F7-9328-106B5380918A}" destId="{DBEF2238-4B9D-49B1-AC12-2F3B70AEDD21}" srcOrd="2" destOrd="0" presId="urn:microsoft.com/office/officeart/2018/5/layout/IconLeafLabelList"/>
    <dgm:cxn modelId="{76090D78-A480-4CE7-8093-3FA325592987}" type="presParOf" srcId="{E4FAC036-122C-44F7-9328-106B5380918A}" destId="{5878D6F5-C256-4A42-A321-AF9F70AD716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611922-19BF-4277-A18B-6EE3A0D8CB74}" type="doc">
      <dgm:prSet loTypeId="urn:microsoft.com/office/officeart/2005/8/layout/vList2" loCatId="list" qsTypeId="urn:microsoft.com/office/officeart/2005/8/quickstyle/3d3" qsCatId="3D" csTypeId="urn:microsoft.com/office/officeart/2005/8/colors/accent3_2" csCatId="accent3" phldr="1"/>
      <dgm:spPr/>
      <dgm:t>
        <a:bodyPr/>
        <a:lstStyle/>
        <a:p>
          <a:endParaRPr lang="en-US"/>
        </a:p>
      </dgm:t>
    </dgm:pt>
    <dgm:pt modelId="{4B544E7F-652A-40C2-8AFB-5076A9FC1EBD}">
      <dgm:prSet/>
      <dgm:spPr/>
      <dgm:t>
        <a:bodyPr/>
        <a:lstStyle/>
        <a:p>
          <a:r>
            <a:rPr lang="en-US" dirty="0"/>
            <a:t>Keynote/Panel Topic</a:t>
          </a:r>
        </a:p>
      </dgm:t>
    </dgm:pt>
    <dgm:pt modelId="{44C6F0AF-09B6-4873-B1A3-1105417C6094}" type="parTrans" cxnId="{88586F32-E795-44A4-88A2-832C5112B22D}">
      <dgm:prSet/>
      <dgm:spPr/>
      <dgm:t>
        <a:bodyPr/>
        <a:lstStyle/>
        <a:p>
          <a:endParaRPr lang="en-US"/>
        </a:p>
      </dgm:t>
    </dgm:pt>
    <dgm:pt modelId="{6F7D94D1-E488-4934-AEC3-170056E4C577}" type="sibTrans" cxnId="{88586F32-E795-44A4-88A2-832C5112B22D}">
      <dgm:prSet/>
      <dgm:spPr/>
      <dgm:t>
        <a:bodyPr/>
        <a:lstStyle/>
        <a:p>
          <a:endParaRPr lang="en-US"/>
        </a:p>
      </dgm:t>
    </dgm:pt>
    <dgm:pt modelId="{1F8A4688-A406-4FC5-BBD5-C43F38503BD7}">
      <dgm:prSet/>
      <dgm:spPr/>
      <dgm:t>
        <a:bodyPr/>
        <a:lstStyle/>
        <a:p>
          <a:r>
            <a:rPr lang="en-US" dirty="0"/>
            <a:t>Breakout Session Topics</a:t>
          </a:r>
        </a:p>
      </dgm:t>
    </dgm:pt>
    <dgm:pt modelId="{3978E4E5-27F4-4F18-B09A-66CDDED3B5E4}" type="parTrans" cxnId="{C2F068E0-E036-4A7C-8019-B7E25E7EB33A}">
      <dgm:prSet/>
      <dgm:spPr/>
      <dgm:t>
        <a:bodyPr/>
        <a:lstStyle/>
        <a:p>
          <a:endParaRPr lang="en-US"/>
        </a:p>
      </dgm:t>
    </dgm:pt>
    <dgm:pt modelId="{F1506970-73E4-4C04-A630-747460131D6C}" type="sibTrans" cxnId="{C2F068E0-E036-4A7C-8019-B7E25E7EB33A}">
      <dgm:prSet/>
      <dgm:spPr/>
      <dgm:t>
        <a:bodyPr/>
        <a:lstStyle/>
        <a:p>
          <a:endParaRPr lang="en-US"/>
        </a:p>
      </dgm:t>
    </dgm:pt>
    <dgm:pt modelId="{4B92A0A5-9D2C-46C5-A8AA-F1B18083DA49}">
      <dgm:prSet/>
      <dgm:spPr/>
      <dgm:t>
        <a:bodyPr/>
        <a:lstStyle/>
        <a:p>
          <a:r>
            <a:rPr lang="en-US" dirty="0"/>
            <a:t>Keynote/Panel Topic</a:t>
          </a:r>
        </a:p>
      </dgm:t>
    </dgm:pt>
    <dgm:pt modelId="{5A801F9D-2E35-4A0E-919C-3CD327FCE5EA}" type="parTrans" cxnId="{4EBF087E-1826-4142-81BE-42D62DFADB13}">
      <dgm:prSet/>
      <dgm:spPr/>
    </dgm:pt>
    <dgm:pt modelId="{4ADBE264-2C91-49A0-8457-F40FBD49778D}" type="sibTrans" cxnId="{4EBF087E-1826-4142-81BE-42D62DFADB13}">
      <dgm:prSet/>
      <dgm:spPr/>
    </dgm:pt>
    <dgm:pt modelId="{99D2F2CD-9DBB-4B94-B05D-97869E93A007}" type="pres">
      <dgm:prSet presAssocID="{25611922-19BF-4277-A18B-6EE3A0D8CB74}" presName="linear" presStyleCnt="0">
        <dgm:presLayoutVars>
          <dgm:animLvl val="lvl"/>
          <dgm:resizeHandles val="exact"/>
        </dgm:presLayoutVars>
      </dgm:prSet>
      <dgm:spPr/>
    </dgm:pt>
    <dgm:pt modelId="{A2C1937A-7642-4F8B-A9CB-F4117383874A}" type="pres">
      <dgm:prSet presAssocID="{4B544E7F-652A-40C2-8AFB-5076A9FC1EBD}" presName="parentText" presStyleLbl="node1" presStyleIdx="0" presStyleCnt="3">
        <dgm:presLayoutVars>
          <dgm:chMax val="0"/>
          <dgm:bulletEnabled val="1"/>
        </dgm:presLayoutVars>
      </dgm:prSet>
      <dgm:spPr/>
    </dgm:pt>
    <dgm:pt modelId="{AFD509BA-44AD-4AAC-99C5-FBE649AD254A}" type="pres">
      <dgm:prSet presAssocID="{6F7D94D1-E488-4934-AEC3-170056E4C577}" presName="spacer" presStyleCnt="0"/>
      <dgm:spPr/>
    </dgm:pt>
    <dgm:pt modelId="{CD540E6B-72EF-4446-A985-A352EEC4CD0A}" type="pres">
      <dgm:prSet presAssocID="{4B92A0A5-9D2C-46C5-A8AA-F1B18083DA49}" presName="parentText" presStyleLbl="node1" presStyleIdx="1" presStyleCnt="3">
        <dgm:presLayoutVars>
          <dgm:chMax val="0"/>
          <dgm:bulletEnabled val="1"/>
        </dgm:presLayoutVars>
      </dgm:prSet>
      <dgm:spPr/>
    </dgm:pt>
    <dgm:pt modelId="{68238CFD-894C-4854-B601-DD0DF48CA231}" type="pres">
      <dgm:prSet presAssocID="{4ADBE264-2C91-49A0-8457-F40FBD49778D}" presName="spacer" presStyleCnt="0"/>
      <dgm:spPr/>
    </dgm:pt>
    <dgm:pt modelId="{ED69BD56-F2CD-42C0-B647-C11C43B2949A}" type="pres">
      <dgm:prSet presAssocID="{1F8A4688-A406-4FC5-BBD5-C43F38503BD7}" presName="parentText" presStyleLbl="node1" presStyleIdx="2" presStyleCnt="3">
        <dgm:presLayoutVars>
          <dgm:chMax val="0"/>
          <dgm:bulletEnabled val="1"/>
        </dgm:presLayoutVars>
      </dgm:prSet>
      <dgm:spPr/>
    </dgm:pt>
  </dgm:ptLst>
  <dgm:cxnLst>
    <dgm:cxn modelId="{98D2A715-78A4-40FC-9F35-D4AC25003870}" type="presOf" srcId="{25611922-19BF-4277-A18B-6EE3A0D8CB74}" destId="{99D2F2CD-9DBB-4B94-B05D-97869E93A007}" srcOrd="0" destOrd="0" presId="urn:microsoft.com/office/officeart/2005/8/layout/vList2"/>
    <dgm:cxn modelId="{88586F32-E795-44A4-88A2-832C5112B22D}" srcId="{25611922-19BF-4277-A18B-6EE3A0D8CB74}" destId="{4B544E7F-652A-40C2-8AFB-5076A9FC1EBD}" srcOrd="0" destOrd="0" parTransId="{44C6F0AF-09B6-4873-B1A3-1105417C6094}" sibTransId="{6F7D94D1-E488-4934-AEC3-170056E4C577}"/>
    <dgm:cxn modelId="{4EBF087E-1826-4142-81BE-42D62DFADB13}" srcId="{25611922-19BF-4277-A18B-6EE3A0D8CB74}" destId="{4B92A0A5-9D2C-46C5-A8AA-F1B18083DA49}" srcOrd="1" destOrd="0" parTransId="{5A801F9D-2E35-4A0E-919C-3CD327FCE5EA}" sibTransId="{4ADBE264-2C91-49A0-8457-F40FBD49778D}"/>
    <dgm:cxn modelId="{2B1BAF91-4982-44F9-9040-44494C85AAD3}" type="presOf" srcId="{1F8A4688-A406-4FC5-BBD5-C43F38503BD7}" destId="{ED69BD56-F2CD-42C0-B647-C11C43B2949A}" srcOrd="0" destOrd="0" presId="urn:microsoft.com/office/officeart/2005/8/layout/vList2"/>
    <dgm:cxn modelId="{5C2197D4-EA02-4D15-93E7-B92D9B9E276C}" type="presOf" srcId="{4B92A0A5-9D2C-46C5-A8AA-F1B18083DA49}" destId="{CD540E6B-72EF-4446-A985-A352EEC4CD0A}" srcOrd="0" destOrd="0" presId="urn:microsoft.com/office/officeart/2005/8/layout/vList2"/>
    <dgm:cxn modelId="{C2F068E0-E036-4A7C-8019-B7E25E7EB33A}" srcId="{25611922-19BF-4277-A18B-6EE3A0D8CB74}" destId="{1F8A4688-A406-4FC5-BBD5-C43F38503BD7}" srcOrd="2" destOrd="0" parTransId="{3978E4E5-27F4-4F18-B09A-66CDDED3B5E4}" sibTransId="{F1506970-73E4-4C04-A630-747460131D6C}"/>
    <dgm:cxn modelId="{A48603F8-55E7-48D0-ABF5-C700C3C00168}" type="presOf" srcId="{4B544E7F-652A-40C2-8AFB-5076A9FC1EBD}" destId="{A2C1937A-7642-4F8B-A9CB-F4117383874A}" srcOrd="0" destOrd="0" presId="urn:microsoft.com/office/officeart/2005/8/layout/vList2"/>
    <dgm:cxn modelId="{E5F9497C-EB1F-4ACA-927F-7C5B828A838D}" type="presParOf" srcId="{99D2F2CD-9DBB-4B94-B05D-97869E93A007}" destId="{A2C1937A-7642-4F8B-A9CB-F4117383874A}" srcOrd="0" destOrd="0" presId="urn:microsoft.com/office/officeart/2005/8/layout/vList2"/>
    <dgm:cxn modelId="{DB357832-424F-4426-90A8-7C1FC8144C2B}" type="presParOf" srcId="{99D2F2CD-9DBB-4B94-B05D-97869E93A007}" destId="{AFD509BA-44AD-4AAC-99C5-FBE649AD254A}" srcOrd="1" destOrd="0" presId="urn:microsoft.com/office/officeart/2005/8/layout/vList2"/>
    <dgm:cxn modelId="{4834F142-2911-4B2E-A264-E7458FA8B2AE}" type="presParOf" srcId="{99D2F2CD-9DBB-4B94-B05D-97869E93A007}" destId="{CD540E6B-72EF-4446-A985-A352EEC4CD0A}" srcOrd="2" destOrd="0" presId="urn:microsoft.com/office/officeart/2005/8/layout/vList2"/>
    <dgm:cxn modelId="{E92A005B-B707-4061-9224-F0CEC57C2181}" type="presParOf" srcId="{99D2F2CD-9DBB-4B94-B05D-97869E93A007}" destId="{68238CFD-894C-4854-B601-DD0DF48CA231}" srcOrd="3" destOrd="0" presId="urn:microsoft.com/office/officeart/2005/8/layout/vList2"/>
    <dgm:cxn modelId="{4090C798-37DA-4FE2-B4B2-1EB7692FEA09}" type="presParOf" srcId="{99D2F2CD-9DBB-4B94-B05D-97869E93A007}" destId="{ED69BD56-F2CD-42C0-B647-C11C43B2949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F3BF0-C9BC-4710-B060-F24D6048B436}">
      <dsp:nvSpPr>
        <dsp:cNvPr id="0" name=""/>
        <dsp:cNvSpPr/>
      </dsp:nvSpPr>
      <dsp:spPr>
        <a:xfrm>
          <a:off x="0" y="50547"/>
          <a:ext cx="9529494" cy="2376108"/>
        </a:xfrm>
        <a:prstGeom prst="roundRect">
          <a:avLst>
            <a:gd name="adj" fmla="val 10000"/>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465D90-249E-4C1F-9319-A84D8DCB468E}">
      <dsp:nvSpPr>
        <dsp:cNvPr id="0" name=""/>
        <dsp:cNvSpPr/>
      </dsp:nvSpPr>
      <dsp:spPr>
        <a:xfrm>
          <a:off x="462808" y="227768"/>
          <a:ext cx="2481942" cy="1816615"/>
        </a:xfrm>
        <a:prstGeom prst="roundRect">
          <a:avLst>
            <a:gd name="adj" fmla="val 10000"/>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24D219-516A-4550-B35F-A2F70F294A93}">
      <dsp:nvSpPr>
        <dsp:cNvPr id="0" name=""/>
        <dsp:cNvSpPr/>
      </dsp:nvSpPr>
      <dsp:spPr>
        <a:xfrm rot="10800000">
          <a:off x="297870" y="2169627"/>
          <a:ext cx="2811818" cy="3437793"/>
        </a:xfrm>
        <a:prstGeom prst="round2SameRect">
          <a:avLst>
            <a:gd name="adj1" fmla="val 10500"/>
            <a:gd name="adj2" fmla="val 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b="1" kern="1200" dirty="0"/>
            <a:t>Feed People</a:t>
          </a:r>
        </a:p>
        <a:p>
          <a:pPr marL="0" lvl="0" indent="0" algn="l" defTabSz="800100">
            <a:lnSpc>
              <a:spcPct val="90000"/>
            </a:lnSpc>
            <a:spcBef>
              <a:spcPct val="0"/>
            </a:spcBef>
            <a:spcAft>
              <a:spcPct val="35000"/>
            </a:spcAft>
            <a:buNone/>
          </a:pPr>
          <a:r>
            <a:rPr lang="en-US" sz="1700" kern="1200" dirty="0"/>
            <a:t>In 2012, 14.5% of the households in the United States were food insecure.  Much of the 1.3B pounds of food sent to landfills is edible and can be used to feed the hungry with liability protection and tax incentives </a:t>
          </a:r>
          <a:r>
            <a:rPr lang="en-US" sz="1700" kern="1200" dirty="0">
              <a:hlinkClick xmlns:r="http://schemas.openxmlformats.org/officeDocument/2006/relationships" r:id="rId2"/>
            </a:rPr>
            <a:t>(ERS, 2014).</a:t>
          </a:r>
          <a:endParaRPr lang="en-US" sz="1700" kern="1200" dirty="0"/>
        </a:p>
      </dsp:txBody>
      <dsp:txXfrm rot="10800000">
        <a:off x="384343" y="2169627"/>
        <a:ext cx="2638872" cy="3351320"/>
      </dsp:txXfrm>
    </dsp:sp>
    <dsp:sp modelId="{EA704F04-F4E9-40E7-BAB4-44249E88E281}">
      <dsp:nvSpPr>
        <dsp:cNvPr id="0" name=""/>
        <dsp:cNvSpPr/>
      </dsp:nvSpPr>
      <dsp:spPr>
        <a:xfrm>
          <a:off x="3528715" y="226761"/>
          <a:ext cx="2481942" cy="1816615"/>
        </a:xfrm>
        <a:prstGeom prst="roundRect">
          <a:avLst>
            <a:gd name="adj" fmla="val 10000"/>
          </a:avLst>
        </a:prstGeom>
        <a:blipFill rotWithShape="1">
          <a:blip xmlns:r="http://schemas.openxmlformats.org/officeDocument/2006/relationships" r:embed="rId3"/>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E9216D-6D4C-496E-B31C-E65127D5CF2D}">
      <dsp:nvSpPr>
        <dsp:cNvPr id="0" name=""/>
        <dsp:cNvSpPr/>
      </dsp:nvSpPr>
      <dsp:spPr>
        <a:xfrm rot="10800000">
          <a:off x="3389130" y="2166607"/>
          <a:ext cx="2823607" cy="3441820"/>
        </a:xfrm>
        <a:prstGeom prst="round2SameRect">
          <a:avLst>
            <a:gd name="adj1" fmla="val 10500"/>
            <a:gd name="adj2" fmla="val 0"/>
          </a:avLst>
        </a:prstGeom>
        <a:solidFill>
          <a:schemeClr val="accent5">
            <a:hueOff val="-341498"/>
            <a:satOff val="-29716"/>
            <a:lumOff val="-29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b="1" kern="1200" dirty="0"/>
            <a:t>Protect Resources</a:t>
          </a:r>
        </a:p>
        <a:p>
          <a:pPr marL="0" lvl="0" indent="0" algn="l" defTabSz="800100">
            <a:lnSpc>
              <a:spcPct val="90000"/>
            </a:lnSpc>
            <a:spcBef>
              <a:spcPct val="0"/>
            </a:spcBef>
            <a:spcAft>
              <a:spcPct val="35000"/>
            </a:spcAft>
            <a:buNone/>
          </a:pPr>
          <a:r>
            <a:rPr lang="en-US" sz="1700" kern="1200" dirty="0"/>
            <a:t>Food waste squanders valuable resources throughout the supply chain – including water, land, fuel and electricity. When discarded food is sent to a landfill, it does not return value to the soil, but produces harmful methane gas </a:t>
          </a:r>
          <a:r>
            <a:rPr lang="en-US" sz="1700" kern="1200" dirty="0">
              <a:hlinkClick xmlns:r="http://schemas.openxmlformats.org/officeDocument/2006/relationships" r:id="rId4"/>
            </a:rPr>
            <a:t>(EPA, 2018).</a:t>
          </a:r>
          <a:endParaRPr lang="en-US" sz="1700" kern="1200" dirty="0"/>
        </a:p>
      </dsp:txBody>
      <dsp:txXfrm rot="10800000">
        <a:off x="3475966" y="2166607"/>
        <a:ext cx="2649935" cy="3354984"/>
      </dsp:txXfrm>
    </dsp:sp>
    <dsp:sp modelId="{04CE10C0-8E96-4F7E-A4D9-3EB5BB0EA0A0}">
      <dsp:nvSpPr>
        <dsp:cNvPr id="0" name=""/>
        <dsp:cNvSpPr/>
      </dsp:nvSpPr>
      <dsp:spPr>
        <a:xfrm>
          <a:off x="6589682" y="209111"/>
          <a:ext cx="2481942" cy="1816615"/>
        </a:xfrm>
        <a:prstGeom prst="roundRect">
          <a:avLst>
            <a:gd name="adj" fmla="val 10000"/>
          </a:avLst>
        </a:prstGeom>
        <a:blipFill rotWithShape="1">
          <a:blip xmlns:r="http://schemas.openxmlformats.org/officeDocument/2006/relationships" r:embed="rId5"/>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91D2AF-7E03-4626-8387-017CCB91489D}">
      <dsp:nvSpPr>
        <dsp:cNvPr id="0" name=""/>
        <dsp:cNvSpPr/>
      </dsp:nvSpPr>
      <dsp:spPr>
        <a:xfrm rot="10800000">
          <a:off x="6446512" y="2169627"/>
          <a:ext cx="2801939" cy="3437793"/>
        </a:xfrm>
        <a:prstGeom prst="round2SameRect">
          <a:avLst>
            <a:gd name="adj1" fmla="val 10500"/>
            <a:gd name="adj2" fmla="val 0"/>
          </a:avLst>
        </a:prstGeom>
        <a:solidFill>
          <a:schemeClr val="accent5">
            <a:hueOff val="-682995"/>
            <a:satOff val="-59431"/>
            <a:lumOff val="-5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b="1" kern="1200" dirty="0"/>
            <a:t>Economic Rewards</a:t>
          </a:r>
        </a:p>
        <a:p>
          <a:pPr marL="0" lvl="0" indent="0" algn="l" defTabSz="800100">
            <a:lnSpc>
              <a:spcPct val="90000"/>
            </a:lnSpc>
            <a:spcBef>
              <a:spcPct val="0"/>
            </a:spcBef>
            <a:spcAft>
              <a:spcPct val="35000"/>
            </a:spcAft>
            <a:buNone/>
          </a:pPr>
          <a:r>
            <a:rPr lang="en-US" sz="1600" kern="1200" dirty="0"/>
            <a:t>Landfilled food costs U.S. $161.6B a year. Businesses profit by implementing source reduction and reducing manufacturing waste. Families save by learning food waste prevention strategies. An average family of four loses $1,484 annually on wasted food </a:t>
          </a:r>
          <a:r>
            <a:rPr lang="en-US" sz="1600" kern="1200" dirty="0">
              <a:hlinkClick xmlns:r="http://schemas.openxmlformats.org/officeDocument/2006/relationships" r:id="rId2"/>
            </a:rPr>
            <a:t>(ERS, 2014).</a:t>
          </a:r>
          <a:endParaRPr lang="en-US" sz="1600" kern="1200" dirty="0"/>
        </a:p>
      </dsp:txBody>
      <dsp:txXfrm rot="10800000">
        <a:off x="6532681" y="2169627"/>
        <a:ext cx="2629601" cy="33516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18132-2E40-4ED1-8D8E-35D185D56C46}">
      <dsp:nvSpPr>
        <dsp:cNvPr id="0" name=""/>
        <dsp:cNvSpPr/>
      </dsp:nvSpPr>
      <dsp:spPr>
        <a:xfrm>
          <a:off x="723028" y="462417"/>
          <a:ext cx="1478839" cy="1478839"/>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04D061-B66E-4DC5-9AF8-02B261191E17}">
      <dsp:nvSpPr>
        <dsp:cNvPr id="0" name=""/>
        <dsp:cNvSpPr/>
      </dsp:nvSpPr>
      <dsp:spPr>
        <a:xfrm>
          <a:off x="876302" y="652797"/>
          <a:ext cx="1172290" cy="109807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3000" b="-3000"/>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6E346EE-0FD2-47FF-A5FB-2D1FAB1D63CA}">
      <dsp:nvSpPr>
        <dsp:cNvPr id="0" name=""/>
        <dsp:cNvSpPr/>
      </dsp:nvSpPr>
      <dsp:spPr>
        <a:xfrm>
          <a:off x="250284" y="2401878"/>
          <a:ext cx="242432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Keynote 1</a:t>
          </a:r>
        </a:p>
      </dsp:txBody>
      <dsp:txXfrm>
        <a:off x="250284" y="2401878"/>
        <a:ext cx="2424326" cy="720000"/>
      </dsp:txXfrm>
    </dsp:sp>
    <dsp:sp modelId="{35784F2B-D900-431D-8ECE-6840C397BFCD}">
      <dsp:nvSpPr>
        <dsp:cNvPr id="0" name=""/>
        <dsp:cNvSpPr/>
      </dsp:nvSpPr>
      <dsp:spPr>
        <a:xfrm>
          <a:off x="3571611" y="462417"/>
          <a:ext cx="1478839" cy="1478839"/>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EA7E79-7897-40C4-927A-2C1582FD301E}">
      <dsp:nvSpPr>
        <dsp:cNvPr id="0" name=""/>
        <dsp:cNvSpPr/>
      </dsp:nvSpPr>
      <dsp:spPr>
        <a:xfrm>
          <a:off x="3724886" y="652797"/>
          <a:ext cx="1172290" cy="109807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3000" b="-3000"/>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7C25809-D241-469F-B87A-C84F87F5EE69}">
      <dsp:nvSpPr>
        <dsp:cNvPr id="0" name=""/>
        <dsp:cNvSpPr/>
      </dsp:nvSpPr>
      <dsp:spPr>
        <a:xfrm>
          <a:off x="3098868" y="2401878"/>
          <a:ext cx="242432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cap="all" dirty="0">
              <a:solidFill>
                <a:prstClr val="black">
                  <a:hueOff val="0"/>
                  <a:satOff val="0"/>
                  <a:lumOff val="0"/>
                  <a:alphaOff val="0"/>
                </a:prstClr>
              </a:solidFill>
              <a:latin typeface="+mn-lt"/>
              <a:ea typeface="+mn-ea"/>
              <a:cs typeface="+mn-cs"/>
            </a:rPr>
            <a:t>Keynote 2</a:t>
          </a:r>
          <a:endParaRPr lang="en-US" sz="2000" kern="1200" dirty="0"/>
        </a:p>
      </dsp:txBody>
      <dsp:txXfrm>
        <a:off x="3098868" y="2401878"/>
        <a:ext cx="2424326" cy="720000"/>
      </dsp:txXfrm>
    </dsp:sp>
    <dsp:sp modelId="{67DD786F-7CED-4F50-A6D2-40C9F729C919}">
      <dsp:nvSpPr>
        <dsp:cNvPr id="0" name=""/>
        <dsp:cNvSpPr/>
      </dsp:nvSpPr>
      <dsp:spPr>
        <a:xfrm>
          <a:off x="6420195" y="462417"/>
          <a:ext cx="1478839" cy="1478839"/>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9CCECC-1775-415E-A3C6-6BFAC23DFA39}">
      <dsp:nvSpPr>
        <dsp:cNvPr id="0" name=""/>
        <dsp:cNvSpPr/>
      </dsp:nvSpPr>
      <dsp:spPr>
        <a:xfrm>
          <a:off x="6573470" y="652797"/>
          <a:ext cx="1172290" cy="109807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3000" b="-3000"/>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2A46695-1996-4B8F-A214-1DF0EF988E7C}">
      <dsp:nvSpPr>
        <dsp:cNvPr id="0" name=""/>
        <dsp:cNvSpPr/>
      </dsp:nvSpPr>
      <dsp:spPr>
        <a:xfrm>
          <a:off x="5947452" y="2401878"/>
          <a:ext cx="242432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Panel topics</a:t>
          </a:r>
        </a:p>
      </dsp:txBody>
      <dsp:txXfrm>
        <a:off x="5947452" y="2401878"/>
        <a:ext cx="2424326" cy="720000"/>
      </dsp:txXfrm>
    </dsp:sp>
    <dsp:sp modelId="{5237F55B-7D52-43E9-9D3B-E9896AC25068}">
      <dsp:nvSpPr>
        <dsp:cNvPr id="0" name=""/>
        <dsp:cNvSpPr/>
      </dsp:nvSpPr>
      <dsp:spPr>
        <a:xfrm>
          <a:off x="9428070" y="462417"/>
          <a:ext cx="1478839" cy="1478839"/>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53BF56-ED6C-46CE-ADC2-6ACA25EFF0A7}">
      <dsp:nvSpPr>
        <dsp:cNvPr id="0" name=""/>
        <dsp:cNvSpPr/>
      </dsp:nvSpPr>
      <dsp:spPr>
        <a:xfrm>
          <a:off x="9581344" y="652797"/>
          <a:ext cx="1172290" cy="1098079"/>
        </a:xfrm>
        <a:prstGeom prst="rect">
          <a:avLst/>
        </a:prstGeom>
        <a:blipFill>
          <a:blip xmlns:r="http://schemas.openxmlformats.org/officeDocument/2006/relationships" r:embed="rId1">
            <a:extLst>
              <a:ext uri="{96DAC541-7B7A-43D3-8B79-37D633B846F1}">
                <asvg:svgBlip xmlns:asvg="http://schemas.microsoft.com/office/drawing/2016/SVG/main" r:embed="rId3"/>
              </a:ext>
            </a:extLst>
          </a:blip>
          <a:srcRect/>
          <a:stretch>
            <a:fillRect t="-3000" b="-3000"/>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878D6F5-C256-4A42-A321-AF9F70AD7169}">
      <dsp:nvSpPr>
        <dsp:cNvPr id="0" name=""/>
        <dsp:cNvSpPr/>
      </dsp:nvSpPr>
      <dsp:spPr>
        <a:xfrm>
          <a:off x="8796036" y="2401878"/>
          <a:ext cx="27429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Breakout Session topics</a:t>
          </a:r>
        </a:p>
      </dsp:txBody>
      <dsp:txXfrm>
        <a:off x="8796036" y="2401878"/>
        <a:ext cx="2742907"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1937A-7642-4F8B-A9CB-F4117383874A}">
      <dsp:nvSpPr>
        <dsp:cNvPr id="0" name=""/>
        <dsp:cNvSpPr/>
      </dsp:nvSpPr>
      <dsp:spPr>
        <a:xfrm>
          <a:off x="0" y="922659"/>
          <a:ext cx="6832212" cy="1055340"/>
        </a:xfrm>
        <a:prstGeom prst="roundRect">
          <a:avLst/>
        </a:prstGeom>
        <a:solidFill>
          <a:schemeClr val="accent3">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Keynote/Panel Topic</a:t>
          </a:r>
        </a:p>
      </dsp:txBody>
      <dsp:txXfrm>
        <a:off x="51517" y="974176"/>
        <a:ext cx="6729178" cy="952306"/>
      </dsp:txXfrm>
    </dsp:sp>
    <dsp:sp modelId="{CD540E6B-72EF-4446-A985-A352EEC4CD0A}">
      <dsp:nvSpPr>
        <dsp:cNvPr id="0" name=""/>
        <dsp:cNvSpPr/>
      </dsp:nvSpPr>
      <dsp:spPr>
        <a:xfrm>
          <a:off x="0" y="2104719"/>
          <a:ext cx="6832212" cy="1055340"/>
        </a:xfrm>
        <a:prstGeom prst="roundRect">
          <a:avLst/>
        </a:prstGeom>
        <a:solidFill>
          <a:schemeClr val="accent3">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Keynote/Panel Topic</a:t>
          </a:r>
        </a:p>
      </dsp:txBody>
      <dsp:txXfrm>
        <a:off x="51517" y="2156236"/>
        <a:ext cx="6729178" cy="952306"/>
      </dsp:txXfrm>
    </dsp:sp>
    <dsp:sp modelId="{ED69BD56-F2CD-42C0-B647-C11C43B2949A}">
      <dsp:nvSpPr>
        <dsp:cNvPr id="0" name=""/>
        <dsp:cNvSpPr/>
      </dsp:nvSpPr>
      <dsp:spPr>
        <a:xfrm>
          <a:off x="0" y="3286779"/>
          <a:ext cx="6832212" cy="1055340"/>
        </a:xfrm>
        <a:prstGeom prst="roundRect">
          <a:avLst/>
        </a:prstGeom>
        <a:solidFill>
          <a:schemeClr val="accent3">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Breakout Session Topics</a:t>
          </a:r>
        </a:p>
      </dsp:txBody>
      <dsp:txXfrm>
        <a:off x="51517" y="3338296"/>
        <a:ext cx="6729178" cy="952306"/>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B41F1F-E604-400B-8F2F-A6DA915F016B}" type="datetimeFigureOut">
              <a:rPr lang="en-US" smtClean="0"/>
              <a:t>12/14/2021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B8AE9C-4C19-4F9A-8E76-EA946D05866C}" type="slidenum">
              <a:rPr lang="en-US" smtClean="0"/>
              <a:t>‹#›</a:t>
            </a:fld>
            <a:endParaRPr lang="en-US"/>
          </a:p>
        </p:txBody>
      </p:sp>
    </p:spTree>
    <p:extLst>
      <p:ext uri="{BB962C8B-B14F-4D97-AF65-F5344CB8AC3E}">
        <p14:creationId xmlns:p14="http://schemas.microsoft.com/office/powerpoint/2010/main" val="4006708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rdc.org/food-wast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rs.usda.gov/webdocs/publications/43833/43680_eib121.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cience.sciencemag.org/content/360/6392/98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as an introduction and welcome.</a:t>
            </a:r>
          </a:p>
        </p:txBody>
      </p:sp>
      <p:sp>
        <p:nvSpPr>
          <p:cNvPr id="4" name="Slide Number Placeholder 3"/>
          <p:cNvSpPr>
            <a:spLocks noGrp="1"/>
          </p:cNvSpPr>
          <p:nvPr>
            <p:ph type="sldNum" sz="quarter" idx="5"/>
          </p:nvPr>
        </p:nvSpPr>
        <p:spPr/>
        <p:txBody>
          <a:bodyPr/>
          <a:lstStyle/>
          <a:p>
            <a:fld id="{83B8AE9C-4C19-4F9A-8E76-EA946D05866C}" type="slidenum">
              <a:rPr lang="en-US" smtClean="0"/>
              <a:t>2</a:t>
            </a:fld>
            <a:endParaRPr lang="en-US"/>
          </a:p>
        </p:txBody>
      </p:sp>
    </p:spTree>
    <p:extLst>
      <p:ext uri="{BB962C8B-B14F-4D97-AF65-F5344CB8AC3E}">
        <p14:creationId xmlns:p14="http://schemas.microsoft.com/office/powerpoint/2010/main" val="204134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MICHELLE:</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Christina McDonough.</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Christina works at the Scott County Health Department and has been involved with the Food Rescue Partnership since it’s onset in 2013.  Each year, she helps the Food Rescue Partnership establish a community action plan to promote rescuing food for its best possible use.  Christina is a graduate of the University of Northern Iowa where she majored in Health Promotion and is a Certified Health Education Specialist.  Her passion for food rescue has carried over into her personal life, where her kids love “left-overs night” when they can put any combination of food together for dinner!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Stop sharing so Christina can share her slides.</a:t>
            </a:r>
          </a:p>
        </p:txBody>
      </p:sp>
      <p:sp>
        <p:nvSpPr>
          <p:cNvPr id="4" name="Slide Number Placeholder 3"/>
          <p:cNvSpPr>
            <a:spLocks noGrp="1"/>
          </p:cNvSpPr>
          <p:nvPr>
            <p:ph type="sldNum" sz="quarter" idx="5"/>
          </p:nvPr>
        </p:nvSpPr>
        <p:spPr/>
        <p:txBody>
          <a:bodyPr/>
          <a:lstStyle/>
          <a:p>
            <a:fld id="{83B8AE9C-4C19-4F9A-8E76-EA946D05866C}" type="slidenum">
              <a:rPr lang="en-US" smtClean="0"/>
              <a:t>11</a:t>
            </a:fld>
            <a:endParaRPr lang="en-US"/>
          </a:p>
        </p:txBody>
      </p:sp>
    </p:spTree>
    <p:extLst>
      <p:ext uri="{BB962C8B-B14F-4D97-AF65-F5344CB8AC3E}">
        <p14:creationId xmlns:p14="http://schemas.microsoft.com/office/powerpoint/2010/main" val="1530216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Introduce next topic</a:t>
            </a:r>
          </a:p>
          <a:p>
            <a:endParaRPr lang="en-US" dirty="0"/>
          </a:p>
          <a:p>
            <a:r>
              <a:rPr lang="en-US" dirty="0"/>
              <a:t>Welcome back everyone.  </a:t>
            </a:r>
          </a:p>
          <a:p>
            <a:endParaRPr lang="en-US" dirty="0"/>
          </a:p>
        </p:txBody>
      </p:sp>
      <p:sp>
        <p:nvSpPr>
          <p:cNvPr id="4" name="Slide Number Placeholder 3"/>
          <p:cNvSpPr>
            <a:spLocks noGrp="1"/>
          </p:cNvSpPr>
          <p:nvPr>
            <p:ph type="sldNum" sz="quarter" idx="5"/>
          </p:nvPr>
        </p:nvSpPr>
        <p:spPr/>
        <p:txBody>
          <a:bodyPr/>
          <a:lstStyle/>
          <a:p>
            <a:fld id="{83B8AE9C-4C19-4F9A-8E76-EA946D05866C}" type="slidenum">
              <a:rPr lang="en-US" smtClean="0"/>
              <a:t>13</a:t>
            </a:fld>
            <a:endParaRPr lang="en-US"/>
          </a:p>
        </p:txBody>
      </p:sp>
    </p:spTree>
    <p:extLst>
      <p:ext uri="{BB962C8B-B14F-4D97-AF65-F5344CB8AC3E}">
        <p14:creationId xmlns:p14="http://schemas.microsoft.com/office/powerpoint/2010/main" val="2034650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MICHELLE:</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Christina McDonough.</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Christina works at the Scott County Health Department and has been involved with the Food Rescue Partnership since it’s onset in 2013.  Each year, she helps the Food Rescue Partnership establish a community action plan to promote rescuing food for its best possible use.  Christina is a graduate of the University of Northern Iowa where she majored in Health Promotion and is a Certified Health Education Specialist.  Her passion for food rescue has carried over into her personal life, where her kids love “left-overs night” when they can put any combination of food together for dinner!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Stop sharing so Christina can share her slides.</a:t>
            </a:r>
          </a:p>
        </p:txBody>
      </p:sp>
      <p:sp>
        <p:nvSpPr>
          <p:cNvPr id="4" name="Slide Number Placeholder 3"/>
          <p:cNvSpPr>
            <a:spLocks noGrp="1"/>
          </p:cNvSpPr>
          <p:nvPr>
            <p:ph type="sldNum" sz="quarter" idx="5"/>
          </p:nvPr>
        </p:nvSpPr>
        <p:spPr/>
        <p:txBody>
          <a:bodyPr/>
          <a:lstStyle/>
          <a:p>
            <a:fld id="{83B8AE9C-4C19-4F9A-8E76-EA946D05866C}" type="slidenum">
              <a:rPr lang="en-US" smtClean="0"/>
              <a:t>14</a:t>
            </a:fld>
            <a:endParaRPr lang="en-US"/>
          </a:p>
        </p:txBody>
      </p:sp>
    </p:spTree>
    <p:extLst>
      <p:ext uri="{BB962C8B-B14F-4D97-AF65-F5344CB8AC3E}">
        <p14:creationId xmlns:p14="http://schemas.microsoft.com/office/powerpoint/2010/main" val="4099966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 about what will be discussed at the second session if you are having one.</a:t>
            </a:r>
          </a:p>
        </p:txBody>
      </p:sp>
      <p:sp>
        <p:nvSpPr>
          <p:cNvPr id="4" name="Slide Number Placeholder 3"/>
          <p:cNvSpPr>
            <a:spLocks noGrp="1"/>
          </p:cNvSpPr>
          <p:nvPr>
            <p:ph type="sldNum" sz="quarter" idx="5"/>
          </p:nvPr>
        </p:nvSpPr>
        <p:spPr/>
        <p:txBody>
          <a:bodyPr/>
          <a:lstStyle/>
          <a:p>
            <a:fld id="{83B8AE9C-4C19-4F9A-8E76-EA946D05866C}" type="slidenum">
              <a:rPr lang="en-US" smtClean="0"/>
              <a:t>15</a:t>
            </a:fld>
            <a:endParaRPr lang="en-US"/>
          </a:p>
        </p:txBody>
      </p:sp>
    </p:spTree>
    <p:extLst>
      <p:ext uri="{BB962C8B-B14F-4D97-AF65-F5344CB8AC3E}">
        <p14:creationId xmlns:p14="http://schemas.microsoft.com/office/powerpoint/2010/main" val="419206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FFFFFF"/>
                </a:solidFill>
                <a:effectLst/>
                <a:latin typeface="Open Sans"/>
              </a:rPr>
              <a:t>EPA’s Sustainable Management of Food website hosts a myriad of resources to help communities understand the various ways that food waste can be reduced and managed, including the Food too Good to Waste Toolkit, EPA’s Food Recovery Challenge, and information about the US 2030 Food Loss and Waste Reduction Goal</a:t>
            </a:r>
            <a:endParaRPr lang="en-US" dirty="0"/>
          </a:p>
          <a:p>
            <a:endParaRPr lang="en-US" dirty="0"/>
          </a:p>
          <a:p>
            <a:r>
              <a:rPr lang="en-US" dirty="0"/>
              <a:t>The Environmental Finance Center at Wichita State University hosts a variety of resources on their food summit website at www.wichita.edu/foodsummit.</a:t>
            </a:r>
          </a:p>
          <a:p>
            <a:endParaRPr lang="en-US" dirty="0"/>
          </a:p>
        </p:txBody>
      </p:sp>
      <p:sp>
        <p:nvSpPr>
          <p:cNvPr id="4" name="Slide Number Placeholder 3"/>
          <p:cNvSpPr>
            <a:spLocks noGrp="1"/>
          </p:cNvSpPr>
          <p:nvPr>
            <p:ph type="sldNum" sz="quarter" idx="5"/>
          </p:nvPr>
        </p:nvSpPr>
        <p:spPr/>
        <p:txBody>
          <a:bodyPr/>
          <a:lstStyle/>
          <a:p>
            <a:fld id="{83B8AE9C-4C19-4F9A-8E76-EA946D05866C}" type="slidenum">
              <a:rPr lang="en-US" smtClean="0"/>
              <a:t>16</a:t>
            </a:fld>
            <a:endParaRPr lang="en-US"/>
          </a:p>
        </p:txBody>
      </p:sp>
    </p:spTree>
    <p:extLst>
      <p:ext uri="{BB962C8B-B14F-4D97-AF65-F5344CB8AC3E}">
        <p14:creationId xmlns:p14="http://schemas.microsoft.com/office/powerpoint/2010/main" val="3909293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your organization and transition to talking about the issue of food waste.  </a:t>
            </a:r>
          </a:p>
          <a:p>
            <a:endParaRPr lang="en-US" dirty="0"/>
          </a:p>
        </p:txBody>
      </p:sp>
      <p:sp>
        <p:nvSpPr>
          <p:cNvPr id="4" name="Slide Number Placeholder 3"/>
          <p:cNvSpPr>
            <a:spLocks noGrp="1"/>
          </p:cNvSpPr>
          <p:nvPr>
            <p:ph type="sldNum" sz="quarter" idx="5"/>
          </p:nvPr>
        </p:nvSpPr>
        <p:spPr/>
        <p:txBody>
          <a:bodyPr/>
          <a:lstStyle/>
          <a:p>
            <a:fld id="{83B8AE9C-4C19-4F9A-8E76-EA946D05866C}" type="slidenum">
              <a:rPr lang="en-US" smtClean="0"/>
              <a:t>3</a:t>
            </a:fld>
            <a:endParaRPr lang="en-US"/>
          </a:p>
        </p:txBody>
      </p:sp>
    </p:spTree>
    <p:extLst>
      <p:ext uri="{BB962C8B-B14F-4D97-AF65-F5344CB8AC3E}">
        <p14:creationId xmlns:p14="http://schemas.microsoft.com/office/powerpoint/2010/main" val="3444153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This information is the most recent as of December 2021.  Please adjust as new data emerges.  Sources for the data are included.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 to the National Resources Defense Council, up to 40% of all food in the US goes uneaten and unused (NRDC -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https://www.nrdc.org/food-waste</a:t>
            </a:r>
            <a:r>
              <a:rPr lang="en-US" dirty="0"/>
              <a:t>) and costs $161.6 billion annually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https://www.ers.usda.gov/data-products/food-availability-per-capita-data-system/food-loss/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Additionally, 1 in 8 Americans struggle to put food on the table. (NRDC -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https://www.nrdc.org/food-waste</a:t>
            </a:r>
            <a:r>
              <a:rPr lang="en-US" dirty="0"/>
              <a:t>) resulting in food insecurity, malnutrition, and many physical, mental and emotional issues.</a:t>
            </a:r>
          </a:p>
        </p:txBody>
      </p:sp>
      <p:sp>
        <p:nvSpPr>
          <p:cNvPr id="4" name="Slide Number Placeholder 3"/>
          <p:cNvSpPr>
            <a:spLocks noGrp="1"/>
          </p:cNvSpPr>
          <p:nvPr>
            <p:ph type="sldNum" sz="quarter" idx="5"/>
          </p:nvPr>
        </p:nvSpPr>
        <p:spPr/>
        <p:txBody>
          <a:bodyPr/>
          <a:lstStyle/>
          <a:p>
            <a:fld id="{83B8AE9C-4C19-4F9A-8E76-EA946D05866C}" type="slidenum">
              <a:rPr lang="en-US" smtClean="0"/>
              <a:t>4</a:t>
            </a:fld>
            <a:endParaRPr lang="en-US"/>
          </a:p>
        </p:txBody>
      </p:sp>
    </p:spTree>
    <p:extLst>
      <p:ext uri="{BB962C8B-B14F-4D97-AF65-F5344CB8AC3E}">
        <p14:creationId xmlns:p14="http://schemas.microsoft.com/office/powerpoint/2010/main" val="333959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This information is the most recent as of December 2021.  Please adjust as new data emerges.  Sources for the data are included.</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In 2018, Food Loss and Waste (FLW) represented 24.1% of the Total Material Solid Waste sent to landfills.</a:t>
            </a:r>
            <a:r>
              <a:rPr lang="en-US" sz="1200" baseline="30000" dirty="0"/>
              <a:t>1</a:t>
            </a:r>
          </a:p>
          <a:p>
            <a:pPr marL="342900" indent="-342900">
              <a:buFont typeface="Arial" panose="020B0604020202020204" pitchFamily="34" charset="0"/>
              <a:buChar char="•"/>
            </a:pPr>
            <a:endParaRPr lang="en-US" sz="1200" baseline="30000" dirty="0"/>
          </a:p>
          <a:p>
            <a:pPr marL="0" indent="0">
              <a:buFont typeface="Arial" panose="020B0604020202020204" pitchFamily="34" charset="0"/>
              <a:buNone/>
            </a:pPr>
            <a:r>
              <a:rPr lang="en-US" sz="1200" dirty="0"/>
              <a:t>Wasted food represents 31% of food created for consumption.</a:t>
            </a:r>
            <a:r>
              <a:rPr lang="en-US" sz="1200" baseline="30000" dirty="0"/>
              <a:t>2</a:t>
            </a:r>
          </a:p>
          <a:p>
            <a:endParaRPr lang="en-US" dirty="0"/>
          </a:p>
          <a:p>
            <a:r>
              <a:rPr lang="en-US" sz="1200" dirty="0"/>
              <a:t>Sources: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30000" dirty="0"/>
              <a:t>1</a:t>
            </a:r>
            <a:r>
              <a:rPr lang="en-US" sz="1200" baseline="0" dirty="0"/>
              <a:t>2018 Facts and Figures </a:t>
            </a:r>
            <a:r>
              <a:rPr lang="en-US" sz="1200" u="none" baseline="0" dirty="0"/>
              <a:t>https://www.epa.gov/facts-and-figures-about-materials-waste-and-recycling/advancing-sustainable-materials-management. Includes Chart.</a:t>
            </a:r>
          </a:p>
          <a:p>
            <a:r>
              <a:rPr lang="en-US" sz="1200" baseline="30000" dirty="0"/>
              <a:t>2</a:t>
            </a:r>
            <a:r>
              <a:rPr lang="en-US" sz="1200" baseline="0" dirty="0"/>
              <a:t>The Estimated Amount, Value, and Calories of Postharvest food Losses at the Retail and Consumer Levels in the US. Pg. 22. Retrieved 2/15/20 from </a:t>
            </a:r>
            <a:r>
              <a:rPr lang="en-US" sz="1200" baseline="0" dirty="0">
                <a:hlinkClick r:id="rId3"/>
              </a:rPr>
              <a:t>https://www.ers.usda.gov/webdocs/publications/43833/43680_eib121.pdf</a:t>
            </a:r>
            <a:endParaRPr lang="en-US" sz="1200" baseline="0" dirty="0"/>
          </a:p>
          <a:p>
            <a:endParaRPr lang="en-US" dirty="0"/>
          </a:p>
        </p:txBody>
      </p:sp>
      <p:sp>
        <p:nvSpPr>
          <p:cNvPr id="4" name="Slide Number Placeholder 3"/>
          <p:cNvSpPr>
            <a:spLocks noGrp="1"/>
          </p:cNvSpPr>
          <p:nvPr>
            <p:ph type="sldNum" sz="quarter" idx="5"/>
          </p:nvPr>
        </p:nvSpPr>
        <p:spPr/>
        <p:txBody>
          <a:bodyPr/>
          <a:lstStyle/>
          <a:p>
            <a:fld id="{83B8AE9C-4C19-4F9A-8E76-EA946D05866C}" type="slidenum">
              <a:rPr lang="en-US" smtClean="0"/>
              <a:t>5</a:t>
            </a:fld>
            <a:endParaRPr lang="en-US"/>
          </a:p>
        </p:txBody>
      </p:sp>
    </p:spTree>
    <p:extLst>
      <p:ext uri="{BB962C8B-B14F-4D97-AF65-F5344CB8AC3E}">
        <p14:creationId xmlns:p14="http://schemas.microsoft.com/office/powerpoint/2010/main" val="3252603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This information is the most recent as of December 2021.  Please adjust as new data emerges.  Sources for the data are included.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waste is responsible for around 6%-8% of total global greenhouse gas emissions! (</a:t>
            </a:r>
            <a:r>
              <a:rPr lang="en-US" b="0" i="0" dirty="0">
                <a:effectLst/>
                <a:latin typeface="Lato"/>
              </a:rPr>
              <a:t> Poore, J., &amp; </a:t>
            </a:r>
            <a:r>
              <a:rPr lang="en-US" b="0" i="0" dirty="0" err="1">
                <a:effectLst/>
                <a:latin typeface="Lato"/>
              </a:rPr>
              <a:t>Nemecek</a:t>
            </a:r>
            <a:r>
              <a:rPr lang="en-US" b="0" i="0" dirty="0">
                <a:effectLst/>
                <a:latin typeface="Lato"/>
              </a:rPr>
              <a:t>, T. (2018). </a:t>
            </a:r>
            <a:r>
              <a:rPr lang="en-US" b="0" i="0" u="none" strike="noStrike" dirty="0">
                <a:solidFill>
                  <a:srgbClr val="7C45D8"/>
                </a:solidFill>
                <a:effectLst/>
                <a:latin typeface="Lato"/>
                <a:hlinkClick r:id="rId3"/>
              </a:rPr>
              <a:t>Reducing food’s environmental impacts through producers and consumers</a:t>
            </a:r>
            <a:r>
              <a:rPr lang="en-US" b="0" i="0" dirty="0">
                <a:effectLst/>
                <a:latin typeface="Lato"/>
              </a:rPr>
              <a:t>. </a:t>
            </a:r>
            <a:r>
              <a:rPr lang="en-US" b="0" i="1" dirty="0">
                <a:effectLst/>
                <a:latin typeface="Lato"/>
              </a:rPr>
              <a:t>Science</a:t>
            </a:r>
            <a:r>
              <a:rPr lang="en-US" b="0" i="0" dirty="0">
                <a:effectLst/>
                <a:latin typeface="Lato"/>
              </a:rPr>
              <a:t>, 360(6392), 987-992 &amp; http://www.fao.org/3/a-bb144e.pdf)</a:t>
            </a:r>
          </a:p>
          <a:p>
            <a:endParaRPr lang="en-US" dirty="0"/>
          </a:p>
          <a:p>
            <a:r>
              <a:rPr lang="en-US" dirty="0"/>
              <a:t>This is more than 3 times more than global aviation emissions.  If food waste was a country, it would be 3</a:t>
            </a:r>
            <a:r>
              <a:rPr lang="en-US" baseline="30000" dirty="0"/>
              <a:t>rd</a:t>
            </a:r>
            <a:r>
              <a:rPr lang="en-US" dirty="0"/>
              <a:t> on the list of the highest contributors of global greenhouse gas emissions behind China and the US.  (https://ourworldindata.org/food-waste-emissions#:~:text=Food%20waste%20is%20responsible%20for%206%25%20of%20global%20greenhouse%20gas%20emissions,-by%20Hannah%20Ritchie) </a:t>
            </a:r>
          </a:p>
          <a:p>
            <a:endParaRPr lang="en-US" dirty="0"/>
          </a:p>
        </p:txBody>
      </p:sp>
      <p:sp>
        <p:nvSpPr>
          <p:cNvPr id="4" name="Slide Number Placeholder 3"/>
          <p:cNvSpPr>
            <a:spLocks noGrp="1"/>
          </p:cNvSpPr>
          <p:nvPr>
            <p:ph type="sldNum" sz="quarter" idx="5"/>
          </p:nvPr>
        </p:nvSpPr>
        <p:spPr/>
        <p:txBody>
          <a:bodyPr/>
          <a:lstStyle/>
          <a:p>
            <a:fld id="{83B8AE9C-4C19-4F9A-8E76-EA946D05866C}" type="slidenum">
              <a:rPr lang="en-US" smtClean="0"/>
              <a:t>6</a:t>
            </a:fld>
            <a:endParaRPr lang="en-US"/>
          </a:p>
        </p:txBody>
      </p:sp>
    </p:spTree>
    <p:extLst>
      <p:ext uri="{BB962C8B-B14F-4D97-AF65-F5344CB8AC3E}">
        <p14:creationId xmlns:p14="http://schemas.microsoft.com/office/powerpoint/2010/main" val="1865253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This information is the most recent as of December 2021.  Please adjust as new data emerges.  Sources for the data are included.</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By far the largest impact on GHG emissions is prevention (i.e., not generating the wasted food in the first place) because most of the GHG emissions are created by producing the food, not by end-of-life management of the food.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 this example, landfilling one ton of food waste from the residential sector would result in 5.12 MTCO2eq, but 97% of those emissions (4.94 MTCO2eq) will have already occurred by the time the food is thrown into the trash can; 3% of emissions (0.18 MTCO2eq) are from landfilling.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Diverting food waste from landfill or combustion to composting or AD, for example, while not reducing the amount of wasted food generated, will have very little effect on GHG emissions. </a:t>
            </a:r>
          </a:p>
          <a:p>
            <a:endParaRPr lang="en-US" dirty="0"/>
          </a:p>
          <a:p>
            <a:endParaRPr lang="en-US" dirty="0"/>
          </a:p>
        </p:txBody>
      </p:sp>
      <p:sp>
        <p:nvSpPr>
          <p:cNvPr id="4" name="Slide Number Placeholder 3"/>
          <p:cNvSpPr>
            <a:spLocks noGrp="1"/>
          </p:cNvSpPr>
          <p:nvPr>
            <p:ph type="sldNum" sz="quarter" idx="5"/>
          </p:nvPr>
        </p:nvSpPr>
        <p:spPr/>
        <p:txBody>
          <a:bodyPr/>
          <a:lstStyle/>
          <a:p>
            <a:fld id="{B70CEDE6-B338-49A5-B1B5-63283D0448D5}" type="slidenum">
              <a:rPr lang="en-US" smtClean="0"/>
              <a:t>7</a:t>
            </a:fld>
            <a:endParaRPr lang="en-US"/>
          </a:p>
        </p:txBody>
      </p:sp>
    </p:spTree>
    <p:extLst>
      <p:ext uri="{BB962C8B-B14F-4D97-AF65-F5344CB8AC3E}">
        <p14:creationId xmlns:p14="http://schemas.microsoft.com/office/powerpoint/2010/main" val="3000123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8880">
              <a:spcBef>
                <a:spcPct val="0"/>
              </a:spcBef>
              <a:buFont typeface="Arial" panose="020B0604020202020204" pitchFamily="34" charset="0"/>
              <a:buNone/>
              <a:defRPr/>
            </a:pPr>
            <a:r>
              <a:rPr lang="en-US" dirty="0">
                <a:solidFill>
                  <a:prstClr val="black"/>
                </a:solidFill>
              </a:rPr>
              <a:t>Using EPA’s Food Recovery Hierarchy, we can work towards not only reducing food waste, but also getting best use out of excess food.</a:t>
            </a:r>
          </a:p>
          <a:p>
            <a:endParaRPr lang="en-US" dirty="0"/>
          </a:p>
        </p:txBody>
      </p:sp>
      <p:sp>
        <p:nvSpPr>
          <p:cNvPr id="4" name="Slide Number Placeholder 3"/>
          <p:cNvSpPr>
            <a:spLocks noGrp="1"/>
          </p:cNvSpPr>
          <p:nvPr>
            <p:ph type="sldNum" sz="quarter" idx="5"/>
          </p:nvPr>
        </p:nvSpPr>
        <p:spPr/>
        <p:txBody>
          <a:bodyPr/>
          <a:lstStyle/>
          <a:p>
            <a:fld id="{83B8AE9C-4C19-4F9A-8E76-EA946D05866C}" type="slidenum">
              <a:rPr lang="en-US" smtClean="0"/>
              <a:t>8</a:t>
            </a:fld>
            <a:endParaRPr lang="en-US"/>
          </a:p>
        </p:txBody>
      </p:sp>
    </p:spTree>
    <p:extLst>
      <p:ext uri="{BB962C8B-B14F-4D97-AF65-F5344CB8AC3E}">
        <p14:creationId xmlns:p14="http://schemas.microsoft.com/office/powerpoint/2010/main" val="2707752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888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b="1" dirty="0"/>
              <a:t>This information is the most recent as of December 2021.  Please adjust as new data emerges.  Sources for the data are included.</a:t>
            </a:r>
          </a:p>
          <a:p>
            <a:pPr marL="0" indent="0" defTabSz="938880">
              <a:spcBef>
                <a:spcPct val="0"/>
              </a:spcBef>
              <a:buFont typeface="Arial" panose="020B0604020202020204" pitchFamily="34" charset="0"/>
              <a:buNone/>
              <a:defRPr/>
            </a:pPr>
            <a:endParaRPr lang="en-US" dirty="0">
              <a:solidFill>
                <a:prstClr val="black"/>
              </a:solidFill>
            </a:endParaRPr>
          </a:p>
          <a:p>
            <a:pPr marL="0" indent="0" defTabSz="938880">
              <a:spcBef>
                <a:spcPct val="0"/>
              </a:spcBef>
              <a:buFont typeface="Arial" panose="020B0604020202020204" pitchFamily="34" charset="0"/>
              <a:buNone/>
              <a:defRPr/>
            </a:pPr>
            <a:r>
              <a:rPr lang="en-US" dirty="0">
                <a:solidFill>
                  <a:prstClr val="black"/>
                </a:solidFill>
              </a:rPr>
              <a:t>Food waste is a problem, but with collaboration and community-wide efforts we can feed people, protect resources, and experience economic rewards for the cities and counties across the state….nation….world.</a:t>
            </a:r>
          </a:p>
          <a:p>
            <a:pPr marL="0" indent="0" defTabSz="938880">
              <a:spcBef>
                <a:spcPct val="0"/>
              </a:spcBef>
              <a:buFont typeface="Arial" panose="020B0604020202020204" pitchFamily="34" charset="0"/>
              <a:buNone/>
              <a:defRPr/>
            </a:pPr>
            <a:endParaRPr lang="en-US" dirty="0">
              <a:solidFill>
                <a:prstClr val="black"/>
              </a:solidFill>
            </a:endParaRPr>
          </a:p>
          <a:p>
            <a:pPr marL="0" indent="0" defTabSz="938880">
              <a:spcBef>
                <a:spcPct val="0"/>
              </a:spcBef>
              <a:buFont typeface="Arial" panose="020B0604020202020204" pitchFamily="34" charset="0"/>
              <a:buNone/>
              <a:defRPr/>
            </a:pPr>
            <a:r>
              <a:rPr lang="en-US" dirty="0">
                <a:solidFill>
                  <a:prstClr val="black"/>
                </a:solidFill>
              </a:rPr>
              <a:t>(USDA ERS -USDA 2014 data: </a:t>
            </a:r>
            <a:r>
              <a:rPr lang="en-US" dirty="0"/>
              <a:t>https://www.ers.usda.gov/webdocs/publications/43833/43680_eib121.pdf </a:t>
            </a:r>
          </a:p>
          <a:p>
            <a:pPr marL="0" indent="0" defTabSz="938880">
              <a:spcBef>
                <a:spcPct val="0"/>
              </a:spcBef>
              <a:buFont typeface="Arial" panose="020B0604020202020204" pitchFamily="34" charset="0"/>
              <a:buNone/>
              <a:defRPr/>
            </a:pPr>
            <a:r>
              <a:rPr lang="en-US" dirty="0"/>
              <a:t>EPA Sustainable Management of Food Basics: https://www.epa.gov/sustainable-management-food/sustainable-management-food-basics#what)</a:t>
            </a:r>
          </a:p>
        </p:txBody>
      </p:sp>
      <p:sp>
        <p:nvSpPr>
          <p:cNvPr id="4" name="Slide Number Placeholder 3"/>
          <p:cNvSpPr>
            <a:spLocks noGrp="1"/>
          </p:cNvSpPr>
          <p:nvPr>
            <p:ph type="sldNum" sz="quarter" idx="5"/>
          </p:nvPr>
        </p:nvSpPr>
        <p:spPr/>
        <p:txBody>
          <a:bodyPr/>
          <a:lstStyle/>
          <a:p>
            <a:fld id="{83B8AE9C-4C19-4F9A-8E76-EA946D05866C}" type="slidenum">
              <a:rPr lang="en-US" smtClean="0"/>
              <a:t>9</a:t>
            </a:fld>
            <a:endParaRPr lang="en-US"/>
          </a:p>
        </p:txBody>
      </p:sp>
    </p:spTree>
    <p:extLst>
      <p:ext uri="{BB962C8B-B14F-4D97-AF65-F5344CB8AC3E}">
        <p14:creationId xmlns:p14="http://schemas.microsoft.com/office/powerpoint/2010/main" val="3260094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Change the icons in the slide by 1)clicking on the image 2)click on “graphics format” at the top of the screen 3)click “change graphic” (it is all the way to the left on the ribbon at the top) 4)choose what you wish to insert (e.g., another graphic, a photo, etc.)</a:t>
            </a:r>
          </a:p>
          <a:p>
            <a:endParaRPr lang="en-US" dirty="0"/>
          </a:p>
          <a:p>
            <a:r>
              <a:rPr lang="en-US" dirty="0"/>
              <a:t>That’s why we’re here today.  These 2 days will cover:</a:t>
            </a:r>
          </a:p>
          <a:p>
            <a:pPr marL="171450" indent="-171450">
              <a:buFont typeface="Arial" panose="020B0604020202020204" pitchFamily="34" charset="0"/>
              <a:buChar char="•"/>
            </a:pPr>
            <a:r>
              <a:rPr lang="en-US" dirty="0"/>
              <a:t>List the topics that will be covered during the entire event</a:t>
            </a:r>
          </a:p>
          <a:p>
            <a:endParaRPr lang="en-US" dirty="0"/>
          </a:p>
          <a:p>
            <a:r>
              <a:rPr lang="en-US" dirty="0"/>
              <a:t>So, let’s kick this off with a conversation about </a:t>
            </a:r>
            <a:r>
              <a:rPr lang="en-US" dirty="0">
                <a:highlight>
                  <a:srgbClr val="FFFF00"/>
                </a:highlight>
              </a:rPr>
              <a:t>[insert topic] </a:t>
            </a:r>
            <a:r>
              <a:rPr lang="en-US" dirty="0"/>
              <a:t>with our first speaker….(Next slide)</a:t>
            </a:r>
          </a:p>
        </p:txBody>
      </p:sp>
      <p:sp>
        <p:nvSpPr>
          <p:cNvPr id="4" name="Slide Number Placeholder 3"/>
          <p:cNvSpPr>
            <a:spLocks noGrp="1"/>
          </p:cNvSpPr>
          <p:nvPr>
            <p:ph type="sldNum" sz="quarter" idx="5"/>
          </p:nvPr>
        </p:nvSpPr>
        <p:spPr/>
        <p:txBody>
          <a:bodyPr/>
          <a:lstStyle/>
          <a:p>
            <a:fld id="{83B8AE9C-4C19-4F9A-8E76-EA946D05866C}" type="slidenum">
              <a:rPr lang="en-US" smtClean="0"/>
              <a:t>10</a:t>
            </a:fld>
            <a:endParaRPr lang="en-US"/>
          </a:p>
        </p:txBody>
      </p:sp>
    </p:spTree>
    <p:extLst>
      <p:ext uri="{BB962C8B-B14F-4D97-AF65-F5344CB8AC3E}">
        <p14:creationId xmlns:p14="http://schemas.microsoft.com/office/powerpoint/2010/main" val="1834076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FEE014-768A-4648-956A-8B8024D77C47}"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F9F31DF-55F3-4F79-B6B4-8672794E830E}" type="slidenum">
              <a:rPr lang="en-US" smtClean="0"/>
              <a:t>‹#›</a:t>
            </a:fld>
            <a:endParaRPr lang="en-US"/>
          </a:p>
        </p:txBody>
      </p:sp>
    </p:spTree>
    <p:extLst>
      <p:ext uri="{BB962C8B-B14F-4D97-AF65-F5344CB8AC3E}">
        <p14:creationId xmlns:p14="http://schemas.microsoft.com/office/powerpoint/2010/main" val="1849706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FEE014-768A-4648-956A-8B8024D77C47}"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F9F31DF-55F3-4F79-B6B4-8672794E830E}" type="slidenum">
              <a:rPr lang="en-US" smtClean="0"/>
              <a:t>‹#›</a:t>
            </a:fld>
            <a:endParaRPr lang="en-US"/>
          </a:p>
        </p:txBody>
      </p:sp>
    </p:spTree>
    <p:extLst>
      <p:ext uri="{BB962C8B-B14F-4D97-AF65-F5344CB8AC3E}">
        <p14:creationId xmlns:p14="http://schemas.microsoft.com/office/powerpoint/2010/main" val="889661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FEE014-768A-4648-956A-8B8024D77C47}"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F9F31DF-55F3-4F79-B6B4-8672794E830E}"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92677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9FEE014-768A-4648-956A-8B8024D77C47}"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F9F31DF-55F3-4F79-B6B4-8672794E830E}" type="slidenum">
              <a:rPr lang="en-US" smtClean="0"/>
              <a:t>‹#›</a:t>
            </a:fld>
            <a:endParaRPr lang="en-US"/>
          </a:p>
        </p:txBody>
      </p:sp>
    </p:spTree>
    <p:extLst>
      <p:ext uri="{BB962C8B-B14F-4D97-AF65-F5344CB8AC3E}">
        <p14:creationId xmlns:p14="http://schemas.microsoft.com/office/powerpoint/2010/main" val="1069565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9FEE014-768A-4648-956A-8B8024D77C47}"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F9F31DF-55F3-4F79-B6B4-8672794E830E}"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92068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9FEE014-768A-4648-956A-8B8024D77C47}"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F9F31DF-55F3-4F79-B6B4-8672794E830E}" type="slidenum">
              <a:rPr lang="en-US" smtClean="0"/>
              <a:t>‹#›</a:t>
            </a:fld>
            <a:endParaRPr lang="en-US"/>
          </a:p>
        </p:txBody>
      </p:sp>
    </p:spTree>
    <p:extLst>
      <p:ext uri="{BB962C8B-B14F-4D97-AF65-F5344CB8AC3E}">
        <p14:creationId xmlns:p14="http://schemas.microsoft.com/office/powerpoint/2010/main" val="2041003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FEE014-768A-4648-956A-8B8024D77C47}"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F9F31DF-55F3-4F79-B6B4-8672794E830E}" type="slidenum">
              <a:rPr lang="en-US" smtClean="0"/>
              <a:t>‹#›</a:t>
            </a:fld>
            <a:endParaRPr lang="en-US"/>
          </a:p>
        </p:txBody>
      </p:sp>
    </p:spTree>
    <p:extLst>
      <p:ext uri="{BB962C8B-B14F-4D97-AF65-F5344CB8AC3E}">
        <p14:creationId xmlns:p14="http://schemas.microsoft.com/office/powerpoint/2010/main" val="3700430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FEE014-768A-4648-956A-8B8024D77C47}"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F9F31DF-55F3-4F79-B6B4-8672794E830E}" type="slidenum">
              <a:rPr lang="en-US" smtClean="0"/>
              <a:t>‹#›</a:t>
            </a:fld>
            <a:endParaRPr lang="en-US"/>
          </a:p>
        </p:txBody>
      </p:sp>
    </p:spTree>
    <p:extLst>
      <p:ext uri="{BB962C8B-B14F-4D97-AF65-F5344CB8AC3E}">
        <p14:creationId xmlns:p14="http://schemas.microsoft.com/office/powerpoint/2010/main" val="474910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mission">
    <p:spTree>
      <p:nvGrpSpPr>
        <p:cNvPr id="1" name=""/>
        <p:cNvGrpSpPr/>
        <p:nvPr/>
      </p:nvGrpSpPr>
      <p:grpSpPr>
        <a:xfrm>
          <a:off x="0" y="0"/>
          <a:ext cx="0" cy="0"/>
          <a:chOff x="0" y="0"/>
          <a:chExt cx="0" cy="0"/>
        </a:xfrm>
      </p:grpSpPr>
      <p:pic>
        <p:nvPicPr>
          <p:cNvPr id="3" name="Picture 2" descr="A picture containing sitting, food, table, egg&#10;&#10;Description automatically generated">
            <a:extLst>
              <a:ext uri="{FF2B5EF4-FFF2-40B4-BE49-F238E27FC236}">
                <a16:creationId xmlns:a16="http://schemas.microsoft.com/office/drawing/2014/main" id="{50D6606A-25AA-41C4-B67B-4B0C0759AC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940" b="6418"/>
          <a:stretch/>
        </p:blipFill>
        <p:spPr>
          <a:xfrm>
            <a:off x="-2" y="0"/>
            <a:ext cx="12192002" cy="7065283"/>
          </a:xfrm>
          <a:prstGeom prst="rect">
            <a:avLst/>
          </a:prstGeom>
        </p:spPr>
      </p:pic>
      <p:sp>
        <p:nvSpPr>
          <p:cNvPr id="5" name="Rectangle 4"/>
          <p:cNvSpPr/>
          <p:nvPr userDrawn="1"/>
        </p:nvSpPr>
        <p:spPr>
          <a:xfrm>
            <a:off x="-1" y="4643020"/>
            <a:ext cx="12192001" cy="2227275"/>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733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738D47-C57B-42E2-89A9-E310135E2E81}" type="datetime1">
              <a:rPr lang="en-US" smtClean="0"/>
              <a:t>12/14/2021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C90E35-C75E-4AD6-A402-3BA4BFA605E7}" type="slidenum">
              <a:rPr lang="en-US" smtClean="0"/>
              <a:t>‹#›</a:t>
            </a:fld>
            <a:endParaRPr lang="en-US"/>
          </a:p>
        </p:txBody>
      </p:sp>
    </p:spTree>
    <p:extLst>
      <p:ext uri="{BB962C8B-B14F-4D97-AF65-F5344CB8AC3E}">
        <p14:creationId xmlns:p14="http://schemas.microsoft.com/office/powerpoint/2010/main" val="3550806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lvl1pPr marL="342900" indent="-342900">
              <a:buClr>
                <a:schemeClr val="tx1"/>
              </a:buClr>
              <a:buFont typeface="Arial" panose="020B0604020202020204" pitchFamily="34" charset="0"/>
              <a:buChar char="•"/>
              <a:defRPr/>
            </a:lvl1pPr>
            <a:lvl2pPr marL="742950" indent="-285750">
              <a:buClr>
                <a:schemeClr val="tx1"/>
              </a:buClr>
              <a:buFont typeface="Arial" panose="020B0604020202020204" pitchFamily="34" charset="0"/>
              <a:buChar char="•"/>
              <a:defRPr/>
            </a:lvl2pPr>
            <a:lvl3pPr marL="1143000" indent="-228600">
              <a:buClr>
                <a:schemeClr val="tx1"/>
              </a:buClr>
              <a:buFont typeface="Arial" panose="020B0604020202020204" pitchFamily="34" charset="0"/>
              <a:buChar char="•"/>
              <a:defRPr/>
            </a:lvl3pPr>
            <a:lvl4pPr marL="1600200" indent="-228600">
              <a:buClr>
                <a:schemeClr val="tx1"/>
              </a:buClr>
              <a:buFont typeface="Arial" panose="020B0604020202020204" pitchFamily="34" charset="0"/>
              <a:buChar char="•"/>
              <a:defRPr/>
            </a:lvl4pPr>
            <a:lvl5pPr marL="2057400" indent="-228600">
              <a:buClr>
                <a:schemeClr val="tx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FEE014-768A-4648-956A-8B8024D77C47}"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F9F31DF-55F3-4F79-B6B4-8672794E830E}" type="slidenum">
              <a:rPr lang="en-US" smtClean="0"/>
              <a:t>‹#›</a:t>
            </a:fld>
            <a:endParaRPr lang="en-US"/>
          </a:p>
        </p:txBody>
      </p:sp>
    </p:spTree>
    <p:extLst>
      <p:ext uri="{BB962C8B-B14F-4D97-AF65-F5344CB8AC3E}">
        <p14:creationId xmlns:p14="http://schemas.microsoft.com/office/powerpoint/2010/main" val="154152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FEE014-768A-4648-956A-8B8024D77C47}"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F9F31DF-55F3-4F79-B6B4-8672794E830E}" type="slidenum">
              <a:rPr lang="en-US" smtClean="0"/>
              <a:t>‹#›</a:t>
            </a:fld>
            <a:endParaRPr lang="en-US"/>
          </a:p>
        </p:txBody>
      </p:sp>
    </p:spTree>
    <p:extLst>
      <p:ext uri="{BB962C8B-B14F-4D97-AF65-F5344CB8AC3E}">
        <p14:creationId xmlns:p14="http://schemas.microsoft.com/office/powerpoint/2010/main" val="2278726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FEE014-768A-4648-956A-8B8024D77C47}"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F9F31DF-55F3-4F79-B6B4-8672794E830E}" type="slidenum">
              <a:rPr lang="en-US" smtClean="0"/>
              <a:t>‹#›</a:t>
            </a:fld>
            <a:endParaRPr lang="en-US"/>
          </a:p>
        </p:txBody>
      </p:sp>
    </p:spTree>
    <p:extLst>
      <p:ext uri="{BB962C8B-B14F-4D97-AF65-F5344CB8AC3E}">
        <p14:creationId xmlns:p14="http://schemas.microsoft.com/office/powerpoint/2010/main" val="3980464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FEE014-768A-4648-956A-8B8024D77C47}" type="datetimeFigureOut">
              <a:rPr lang="en-US" smtClean="0"/>
              <a:t>12/14/2021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F9F31DF-55F3-4F79-B6B4-8672794E830E}" type="slidenum">
              <a:rPr lang="en-US" smtClean="0"/>
              <a:t>‹#›</a:t>
            </a:fld>
            <a:endParaRPr lang="en-US"/>
          </a:p>
        </p:txBody>
      </p:sp>
    </p:spTree>
    <p:extLst>
      <p:ext uri="{BB962C8B-B14F-4D97-AF65-F5344CB8AC3E}">
        <p14:creationId xmlns:p14="http://schemas.microsoft.com/office/powerpoint/2010/main" val="2434825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FEE014-768A-4648-956A-8B8024D77C47}" type="datetimeFigureOut">
              <a:rPr lang="en-US" smtClean="0"/>
              <a:t>12/14/2021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F9F31DF-55F3-4F79-B6B4-8672794E830E}" type="slidenum">
              <a:rPr lang="en-US" smtClean="0"/>
              <a:t>‹#›</a:t>
            </a:fld>
            <a:endParaRPr lang="en-US"/>
          </a:p>
        </p:txBody>
      </p:sp>
    </p:spTree>
    <p:extLst>
      <p:ext uri="{BB962C8B-B14F-4D97-AF65-F5344CB8AC3E}">
        <p14:creationId xmlns:p14="http://schemas.microsoft.com/office/powerpoint/2010/main" val="1464885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EE014-768A-4648-956A-8B8024D77C47}" type="datetimeFigureOut">
              <a:rPr lang="en-US" smtClean="0"/>
              <a:t>12/14/2021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F9F31DF-55F3-4F79-B6B4-8672794E830E}" type="slidenum">
              <a:rPr lang="en-US" smtClean="0"/>
              <a:t>‹#›</a:t>
            </a:fld>
            <a:endParaRPr lang="en-US"/>
          </a:p>
        </p:txBody>
      </p:sp>
    </p:spTree>
    <p:extLst>
      <p:ext uri="{BB962C8B-B14F-4D97-AF65-F5344CB8AC3E}">
        <p14:creationId xmlns:p14="http://schemas.microsoft.com/office/powerpoint/2010/main" val="3488574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FEE014-768A-4648-956A-8B8024D77C47}"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F9F31DF-55F3-4F79-B6B4-8672794E830E}" type="slidenum">
              <a:rPr lang="en-US" smtClean="0"/>
              <a:t>‹#›</a:t>
            </a:fld>
            <a:endParaRPr lang="en-US"/>
          </a:p>
        </p:txBody>
      </p:sp>
    </p:spTree>
    <p:extLst>
      <p:ext uri="{BB962C8B-B14F-4D97-AF65-F5344CB8AC3E}">
        <p14:creationId xmlns:p14="http://schemas.microsoft.com/office/powerpoint/2010/main" val="2557053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FEE014-768A-4648-956A-8B8024D77C47}"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F9F31DF-55F3-4F79-B6B4-8672794E830E}" type="slidenum">
              <a:rPr lang="en-US" smtClean="0"/>
              <a:t>‹#›</a:t>
            </a:fld>
            <a:endParaRPr lang="en-US"/>
          </a:p>
        </p:txBody>
      </p:sp>
    </p:spTree>
    <p:extLst>
      <p:ext uri="{BB962C8B-B14F-4D97-AF65-F5344CB8AC3E}">
        <p14:creationId xmlns:p14="http://schemas.microsoft.com/office/powerpoint/2010/main" val="3361926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9FEE014-768A-4648-956A-8B8024D77C47}" type="datetimeFigureOut">
              <a:rPr lang="en-US" smtClean="0"/>
              <a:t>12/14/2021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F9F31DF-55F3-4F79-B6B4-8672794E830E}" type="slidenum">
              <a:rPr lang="en-US" smtClean="0"/>
              <a:t>‹#›</a:t>
            </a:fld>
            <a:endParaRPr lang="en-US"/>
          </a:p>
        </p:txBody>
      </p:sp>
    </p:spTree>
    <p:extLst>
      <p:ext uri="{BB962C8B-B14F-4D97-AF65-F5344CB8AC3E}">
        <p14:creationId xmlns:p14="http://schemas.microsoft.com/office/powerpoint/2010/main" val="127829390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80"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39137431-5CB3-45E4-9586-77BF7DFC1E01}" type="datetime1">
              <a:rPr lang="en-US" smtClean="0"/>
              <a:t>12/14/2021</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14C90E35-C75E-4AD6-A402-3BA4BFA605E7}" type="slidenum">
              <a:rPr lang="en-US" smtClean="0"/>
              <a:t>‹#›</a:t>
            </a:fld>
            <a:endParaRPr lang="en-US"/>
          </a:p>
        </p:txBody>
      </p:sp>
    </p:spTree>
    <p:extLst>
      <p:ext uri="{BB962C8B-B14F-4D97-AF65-F5344CB8AC3E}">
        <p14:creationId xmlns:p14="http://schemas.microsoft.com/office/powerpoint/2010/main" val="2395696696"/>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ichelle.dehaven@wichita.edu"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epa.gov/sustainable-management-food"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www.wichita.edu/academics/fairmount_college_of_liberal_arts_and_sciences/hugowall/efc/Event-Pages/food-waste-summit-learn-more-regsiter.ph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hyperlink" Target="https://pngimg.com/download/1103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s://www.ers.usda.gov/data-products/food-availability-per-capita-data-system/food-loss" TargetMode="External"/><Relationship Id="rId5" Type="http://schemas.openxmlformats.org/officeDocument/2006/relationships/chart" Target="../charts/chart1.xml"/><Relationship Id="rId10" Type="http://schemas.openxmlformats.org/officeDocument/2006/relationships/hyperlink" Target="https://www.nrdc.org/food-waste" TargetMode="External"/><Relationship Id="rId4" Type="http://schemas.openxmlformats.org/officeDocument/2006/relationships/hyperlink" Target="https://pxhere.com/en/photo/836293" TargetMode="External"/><Relationship Id="rId9" Type="http://schemas.openxmlformats.org/officeDocument/2006/relationships/hyperlink" Target="http://superuser.com/questions/682724/how-can-i-make-a-pictograph"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ers.usda.gov/webdocs/publications/43833/43680_eib121.pdf" TargetMode="External"/><Relationship Id="rId4" Type="http://schemas.openxmlformats.org/officeDocument/2006/relationships/hyperlink" Target="https://www.epa.gov/facts-and-figures-about-materials-waste-and-recycling/advancing-sustainable-materials-management"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ourworldindata.org/food-waste-emissions#:~:text=Food%20waste%20is%20responsible%20for%206%25%20of%20global%20greenhouse%20gas%20emissions,-by%20Hannah%20Ritchie" TargetMode="External"/><Relationship Id="rId5" Type="http://schemas.openxmlformats.org/officeDocument/2006/relationships/hyperlink" Target="http://www.fao.org/3/a-bb144e.pdf" TargetMode="Externa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AD0EE-21C6-4676-82E8-00EF70DD8E60}"/>
              </a:ext>
            </a:extLst>
          </p:cNvPr>
          <p:cNvSpPr>
            <a:spLocks noGrp="1"/>
          </p:cNvSpPr>
          <p:nvPr>
            <p:ph type="title"/>
          </p:nvPr>
        </p:nvSpPr>
        <p:spPr>
          <a:xfrm>
            <a:off x="534462" y="656488"/>
            <a:ext cx="11123075" cy="816712"/>
          </a:xfrm>
        </p:spPr>
        <p:txBody>
          <a:bodyPr/>
          <a:lstStyle/>
          <a:p>
            <a:r>
              <a:rPr lang="en-US" b="1" dirty="0"/>
              <a:t>Example/Template – Remove before using.</a:t>
            </a:r>
          </a:p>
        </p:txBody>
      </p:sp>
      <p:sp>
        <p:nvSpPr>
          <p:cNvPr id="3" name="Content Placeholder 2">
            <a:extLst>
              <a:ext uri="{FF2B5EF4-FFF2-40B4-BE49-F238E27FC236}">
                <a16:creationId xmlns:a16="http://schemas.microsoft.com/office/drawing/2014/main" id="{16A5594F-B0EB-4BC2-A4FA-40F0BE8A08A5}"/>
              </a:ext>
            </a:extLst>
          </p:cNvPr>
          <p:cNvSpPr>
            <a:spLocks noGrp="1"/>
          </p:cNvSpPr>
          <p:nvPr>
            <p:ph idx="1"/>
          </p:nvPr>
        </p:nvSpPr>
        <p:spPr>
          <a:xfrm>
            <a:off x="520700" y="1689100"/>
            <a:ext cx="11621037" cy="4686300"/>
          </a:xfrm>
        </p:spPr>
        <p:txBody>
          <a:bodyPr>
            <a:normAutofit/>
          </a:bodyPr>
          <a:lstStyle/>
          <a:p>
            <a:r>
              <a:rPr lang="en-US" sz="2400" dirty="0"/>
              <a:t>This is an example that you can use as a template to create your own presentation for hosting a virtual food summit.</a:t>
            </a:r>
          </a:p>
          <a:p>
            <a:r>
              <a:rPr lang="en-US" sz="2400" dirty="0"/>
              <a:t>You can alter/adjust this template to suit your needs.  This is just an example of what can work.</a:t>
            </a:r>
          </a:p>
          <a:p>
            <a:r>
              <a:rPr lang="en-US" sz="2400" dirty="0"/>
              <a:t>In the “notes” section of the slides are talking points and instructions for how to use that slide.</a:t>
            </a:r>
          </a:p>
          <a:p>
            <a:r>
              <a:rPr lang="en-US" sz="2400" dirty="0"/>
              <a:t>For questions, contact Michelle DeHaven at </a:t>
            </a:r>
            <a:r>
              <a:rPr lang="en-US" sz="2400" dirty="0">
                <a:hlinkClick r:id="rId2"/>
              </a:rPr>
              <a:t>michelle.dehaven@wichita.edu</a:t>
            </a:r>
            <a:endParaRPr lang="en-US" sz="2400" dirty="0"/>
          </a:p>
        </p:txBody>
      </p:sp>
    </p:spTree>
    <p:extLst>
      <p:ext uri="{BB962C8B-B14F-4D97-AF65-F5344CB8AC3E}">
        <p14:creationId xmlns:p14="http://schemas.microsoft.com/office/powerpoint/2010/main" val="361481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F7E8610-2DF7-4AF0-B876-0F3B7882A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C8C023-62A6-4DA0-8DF4-3F4EA9409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9DF944D-3629-479B-BB49-A05219730043}"/>
              </a:ext>
            </a:extLst>
          </p:cNvPr>
          <p:cNvSpPr>
            <a:spLocks noGrp="1"/>
          </p:cNvSpPr>
          <p:nvPr>
            <p:ph type="title"/>
          </p:nvPr>
        </p:nvSpPr>
        <p:spPr>
          <a:xfrm>
            <a:off x="1843391" y="624110"/>
            <a:ext cx="9383408" cy="1280890"/>
          </a:xfrm>
        </p:spPr>
        <p:txBody>
          <a:bodyPr>
            <a:normAutofit/>
          </a:bodyPr>
          <a:lstStyle/>
          <a:p>
            <a:r>
              <a:rPr lang="en-US">
                <a:solidFill>
                  <a:schemeClr val="bg1"/>
                </a:solidFill>
              </a:rPr>
              <a:t>That’s why we’re here!</a:t>
            </a:r>
          </a:p>
        </p:txBody>
      </p:sp>
      <p:sp>
        <p:nvSpPr>
          <p:cNvPr id="13" name="Freeform 11">
            <a:extLst>
              <a:ext uri="{FF2B5EF4-FFF2-40B4-BE49-F238E27FC236}">
                <a16:creationId xmlns:a16="http://schemas.microsoft.com/office/drawing/2014/main" id="{26B9FE07-322E-43FB-8707-C9826BD90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Content Placeholder 2">
            <a:extLst>
              <a:ext uri="{FF2B5EF4-FFF2-40B4-BE49-F238E27FC236}">
                <a16:creationId xmlns:a16="http://schemas.microsoft.com/office/drawing/2014/main" id="{20C08C69-89D5-42CB-AC4F-F8F4544D4A2A}"/>
              </a:ext>
            </a:extLst>
          </p:cNvPr>
          <p:cNvGraphicFramePr>
            <a:graphicFrameLocks noGrp="1"/>
          </p:cNvGraphicFramePr>
          <p:nvPr>
            <p:ph idx="1"/>
            <p:extLst>
              <p:ext uri="{D42A27DB-BD31-4B8C-83A1-F6EECF244321}">
                <p14:modId xmlns:p14="http://schemas.microsoft.com/office/powerpoint/2010/main" val="2539699766"/>
              </p:ext>
            </p:extLst>
          </p:nvPr>
        </p:nvGraphicFramePr>
        <p:xfrm>
          <a:off x="201386" y="2660023"/>
          <a:ext cx="11789228" cy="358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764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graphicEl>
                                              <a:dgm id="{3E04D061-B66E-4DC5-9AF8-02B261191E17}"/>
                                            </p:graphicEl>
                                          </p:spTgt>
                                        </p:tgtEl>
                                        <p:attrNameLst>
                                          <p:attrName>style.visibility</p:attrName>
                                        </p:attrNameLst>
                                      </p:cBhvr>
                                      <p:to>
                                        <p:strVal val="visible"/>
                                      </p:to>
                                    </p:set>
                                    <p:anim calcmode="lin" valueType="num">
                                      <p:cBhvr>
                                        <p:cTn id="7" dur="1000" fill="hold"/>
                                        <p:tgtEl>
                                          <p:spTgt spid="5">
                                            <p:graphicEl>
                                              <a:dgm id="{3E04D061-B66E-4DC5-9AF8-02B261191E17}"/>
                                            </p:graphicEl>
                                          </p:spTgt>
                                        </p:tgtEl>
                                        <p:attrNameLst>
                                          <p:attrName>ppt_w</p:attrName>
                                        </p:attrNameLst>
                                      </p:cBhvr>
                                      <p:tavLst>
                                        <p:tav tm="0">
                                          <p:val>
                                            <p:fltVal val="0"/>
                                          </p:val>
                                        </p:tav>
                                        <p:tav tm="100000">
                                          <p:val>
                                            <p:strVal val="#ppt_w"/>
                                          </p:val>
                                        </p:tav>
                                      </p:tavLst>
                                    </p:anim>
                                    <p:anim calcmode="lin" valueType="num">
                                      <p:cBhvr>
                                        <p:cTn id="8" dur="1000" fill="hold"/>
                                        <p:tgtEl>
                                          <p:spTgt spid="5">
                                            <p:graphicEl>
                                              <a:dgm id="{3E04D061-B66E-4DC5-9AF8-02B261191E17}"/>
                                            </p:graphicEl>
                                          </p:spTgt>
                                        </p:tgtEl>
                                        <p:attrNameLst>
                                          <p:attrName>ppt_h</p:attrName>
                                        </p:attrNameLst>
                                      </p:cBhvr>
                                      <p:tavLst>
                                        <p:tav tm="0">
                                          <p:val>
                                            <p:fltVal val="0"/>
                                          </p:val>
                                        </p:tav>
                                        <p:tav tm="100000">
                                          <p:val>
                                            <p:strVal val="#ppt_h"/>
                                          </p:val>
                                        </p:tav>
                                      </p:tavLst>
                                    </p:anim>
                                    <p:anim calcmode="lin" valueType="num">
                                      <p:cBhvr>
                                        <p:cTn id="9" dur="1000" fill="hold"/>
                                        <p:tgtEl>
                                          <p:spTgt spid="5">
                                            <p:graphicEl>
                                              <a:dgm id="{3E04D061-B66E-4DC5-9AF8-02B261191E17}"/>
                                            </p:graphicEl>
                                          </p:spTgt>
                                        </p:tgtEl>
                                        <p:attrNameLst>
                                          <p:attrName>style.rotation</p:attrName>
                                        </p:attrNameLst>
                                      </p:cBhvr>
                                      <p:tavLst>
                                        <p:tav tm="0">
                                          <p:val>
                                            <p:fltVal val="90"/>
                                          </p:val>
                                        </p:tav>
                                        <p:tav tm="100000">
                                          <p:val>
                                            <p:fltVal val="0"/>
                                          </p:val>
                                        </p:tav>
                                      </p:tavLst>
                                    </p:anim>
                                    <p:animEffect transition="in" filter="fade">
                                      <p:cBhvr>
                                        <p:cTn id="10" dur="1000"/>
                                        <p:tgtEl>
                                          <p:spTgt spid="5">
                                            <p:graphicEl>
                                              <a:dgm id="{3E04D061-B66E-4DC5-9AF8-02B261191E17}"/>
                                            </p:graphic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graphicEl>
                                              <a:dgm id="{58A18132-2E40-4ED1-8D8E-35D185D56C46}"/>
                                            </p:graphicEl>
                                          </p:spTgt>
                                        </p:tgtEl>
                                        <p:attrNameLst>
                                          <p:attrName>style.visibility</p:attrName>
                                        </p:attrNameLst>
                                      </p:cBhvr>
                                      <p:to>
                                        <p:strVal val="visible"/>
                                      </p:to>
                                    </p:set>
                                    <p:anim calcmode="lin" valueType="num">
                                      <p:cBhvr>
                                        <p:cTn id="13" dur="1000" fill="hold"/>
                                        <p:tgtEl>
                                          <p:spTgt spid="5">
                                            <p:graphicEl>
                                              <a:dgm id="{58A18132-2E40-4ED1-8D8E-35D185D56C46}"/>
                                            </p:graphicEl>
                                          </p:spTgt>
                                        </p:tgtEl>
                                        <p:attrNameLst>
                                          <p:attrName>ppt_w</p:attrName>
                                        </p:attrNameLst>
                                      </p:cBhvr>
                                      <p:tavLst>
                                        <p:tav tm="0">
                                          <p:val>
                                            <p:fltVal val="0"/>
                                          </p:val>
                                        </p:tav>
                                        <p:tav tm="100000">
                                          <p:val>
                                            <p:strVal val="#ppt_w"/>
                                          </p:val>
                                        </p:tav>
                                      </p:tavLst>
                                    </p:anim>
                                    <p:anim calcmode="lin" valueType="num">
                                      <p:cBhvr>
                                        <p:cTn id="14" dur="1000" fill="hold"/>
                                        <p:tgtEl>
                                          <p:spTgt spid="5">
                                            <p:graphicEl>
                                              <a:dgm id="{58A18132-2E40-4ED1-8D8E-35D185D56C46}"/>
                                            </p:graphicEl>
                                          </p:spTgt>
                                        </p:tgtEl>
                                        <p:attrNameLst>
                                          <p:attrName>ppt_h</p:attrName>
                                        </p:attrNameLst>
                                      </p:cBhvr>
                                      <p:tavLst>
                                        <p:tav tm="0">
                                          <p:val>
                                            <p:fltVal val="0"/>
                                          </p:val>
                                        </p:tav>
                                        <p:tav tm="100000">
                                          <p:val>
                                            <p:strVal val="#ppt_h"/>
                                          </p:val>
                                        </p:tav>
                                      </p:tavLst>
                                    </p:anim>
                                    <p:anim calcmode="lin" valueType="num">
                                      <p:cBhvr>
                                        <p:cTn id="15" dur="1000" fill="hold"/>
                                        <p:tgtEl>
                                          <p:spTgt spid="5">
                                            <p:graphicEl>
                                              <a:dgm id="{58A18132-2E40-4ED1-8D8E-35D185D56C46}"/>
                                            </p:graphicEl>
                                          </p:spTgt>
                                        </p:tgtEl>
                                        <p:attrNameLst>
                                          <p:attrName>style.rotation</p:attrName>
                                        </p:attrNameLst>
                                      </p:cBhvr>
                                      <p:tavLst>
                                        <p:tav tm="0">
                                          <p:val>
                                            <p:fltVal val="90"/>
                                          </p:val>
                                        </p:tav>
                                        <p:tav tm="100000">
                                          <p:val>
                                            <p:fltVal val="0"/>
                                          </p:val>
                                        </p:tav>
                                      </p:tavLst>
                                    </p:anim>
                                    <p:animEffect transition="in" filter="fade">
                                      <p:cBhvr>
                                        <p:cTn id="16" dur="1000"/>
                                        <p:tgtEl>
                                          <p:spTgt spid="5">
                                            <p:graphicEl>
                                              <a:dgm id="{58A18132-2E40-4ED1-8D8E-35D185D56C46}"/>
                                            </p:graphic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graphicEl>
                                              <a:dgm id="{A6E346EE-0FD2-47FF-A5FB-2D1FAB1D63CA}"/>
                                            </p:graphicEl>
                                          </p:spTgt>
                                        </p:tgtEl>
                                        <p:attrNameLst>
                                          <p:attrName>style.visibility</p:attrName>
                                        </p:attrNameLst>
                                      </p:cBhvr>
                                      <p:to>
                                        <p:strVal val="visible"/>
                                      </p:to>
                                    </p:set>
                                    <p:anim calcmode="lin" valueType="num">
                                      <p:cBhvr>
                                        <p:cTn id="19" dur="1000" fill="hold"/>
                                        <p:tgtEl>
                                          <p:spTgt spid="5">
                                            <p:graphicEl>
                                              <a:dgm id="{A6E346EE-0FD2-47FF-A5FB-2D1FAB1D63CA}"/>
                                            </p:graphicEl>
                                          </p:spTgt>
                                        </p:tgtEl>
                                        <p:attrNameLst>
                                          <p:attrName>ppt_w</p:attrName>
                                        </p:attrNameLst>
                                      </p:cBhvr>
                                      <p:tavLst>
                                        <p:tav tm="0">
                                          <p:val>
                                            <p:fltVal val="0"/>
                                          </p:val>
                                        </p:tav>
                                        <p:tav tm="100000">
                                          <p:val>
                                            <p:strVal val="#ppt_w"/>
                                          </p:val>
                                        </p:tav>
                                      </p:tavLst>
                                    </p:anim>
                                    <p:anim calcmode="lin" valueType="num">
                                      <p:cBhvr>
                                        <p:cTn id="20" dur="1000" fill="hold"/>
                                        <p:tgtEl>
                                          <p:spTgt spid="5">
                                            <p:graphicEl>
                                              <a:dgm id="{A6E346EE-0FD2-47FF-A5FB-2D1FAB1D63CA}"/>
                                            </p:graphicEl>
                                          </p:spTgt>
                                        </p:tgtEl>
                                        <p:attrNameLst>
                                          <p:attrName>ppt_h</p:attrName>
                                        </p:attrNameLst>
                                      </p:cBhvr>
                                      <p:tavLst>
                                        <p:tav tm="0">
                                          <p:val>
                                            <p:fltVal val="0"/>
                                          </p:val>
                                        </p:tav>
                                        <p:tav tm="100000">
                                          <p:val>
                                            <p:strVal val="#ppt_h"/>
                                          </p:val>
                                        </p:tav>
                                      </p:tavLst>
                                    </p:anim>
                                    <p:anim calcmode="lin" valueType="num">
                                      <p:cBhvr>
                                        <p:cTn id="21" dur="1000" fill="hold"/>
                                        <p:tgtEl>
                                          <p:spTgt spid="5">
                                            <p:graphicEl>
                                              <a:dgm id="{A6E346EE-0FD2-47FF-A5FB-2D1FAB1D63CA}"/>
                                            </p:graphicEl>
                                          </p:spTgt>
                                        </p:tgtEl>
                                        <p:attrNameLst>
                                          <p:attrName>style.rotation</p:attrName>
                                        </p:attrNameLst>
                                      </p:cBhvr>
                                      <p:tavLst>
                                        <p:tav tm="0">
                                          <p:val>
                                            <p:fltVal val="90"/>
                                          </p:val>
                                        </p:tav>
                                        <p:tav tm="100000">
                                          <p:val>
                                            <p:fltVal val="0"/>
                                          </p:val>
                                        </p:tav>
                                      </p:tavLst>
                                    </p:anim>
                                    <p:animEffect transition="in" filter="fade">
                                      <p:cBhvr>
                                        <p:cTn id="22" dur="1000"/>
                                        <p:tgtEl>
                                          <p:spTgt spid="5">
                                            <p:graphicEl>
                                              <a:dgm id="{A6E346EE-0FD2-47FF-A5FB-2D1FAB1D63CA}"/>
                                            </p:graphicEl>
                                          </p:spTgt>
                                        </p:tgtEl>
                                      </p:cBhvr>
                                    </p:animEffect>
                                  </p:childTnLst>
                                </p:cTn>
                              </p:par>
                            </p:childTnLst>
                          </p:cTn>
                        </p:par>
                        <p:par>
                          <p:cTn id="23" fill="hold">
                            <p:stCondLst>
                              <p:cond delay="1000"/>
                            </p:stCondLst>
                            <p:childTnLst>
                              <p:par>
                                <p:cTn id="24" presetID="31" presetClass="entr" presetSubtype="0" fill="hold" grpId="0" nodeType="afterEffect">
                                  <p:stCondLst>
                                    <p:cond delay="0"/>
                                  </p:stCondLst>
                                  <p:childTnLst>
                                    <p:set>
                                      <p:cBhvr>
                                        <p:cTn id="25" dur="1" fill="hold">
                                          <p:stCondLst>
                                            <p:cond delay="0"/>
                                          </p:stCondLst>
                                        </p:cTn>
                                        <p:tgtEl>
                                          <p:spTgt spid="5">
                                            <p:graphicEl>
                                              <a:dgm id="{B9EA7E79-7897-40C4-927A-2C1582FD301E}"/>
                                            </p:graphicEl>
                                          </p:spTgt>
                                        </p:tgtEl>
                                        <p:attrNameLst>
                                          <p:attrName>style.visibility</p:attrName>
                                        </p:attrNameLst>
                                      </p:cBhvr>
                                      <p:to>
                                        <p:strVal val="visible"/>
                                      </p:to>
                                    </p:set>
                                    <p:anim calcmode="lin" valueType="num">
                                      <p:cBhvr>
                                        <p:cTn id="26" dur="1000" fill="hold"/>
                                        <p:tgtEl>
                                          <p:spTgt spid="5">
                                            <p:graphicEl>
                                              <a:dgm id="{B9EA7E79-7897-40C4-927A-2C1582FD301E}"/>
                                            </p:graphicEl>
                                          </p:spTgt>
                                        </p:tgtEl>
                                        <p:attrNameLst>
                                          <p:attrName>ppt_w</p:attrName>
                                        </p:attrNameLst>
                                      </p:cBhvr>
                                      <p:tavLst>
                                        <p:tav tm="0">
                                          <p:val>
                                            <p:fltVal val="0"/>
                                          </p:val>
                                        </p:tav>
                                        <p:tav tm="100000">
                                          <p:val>
                                            <p:strVal val="#ppt_w"/>
                                          </p:val>
                                        </p:tav>
                                      </p:tavLst>
                                    </p:anim>
                                    <p:anim calcmode="lin" valueType="num">
                                      <p:cBhvr>
                                        <p:cTn id="27" dur="1000" fill="hold"/>
                                        <p:tgtEl>
                                          <p:spTgt spid="5">
                                            <p:graphicEl>
                                              <a:dgm id="{B9EA7E79-7897-40C4-927A-2C1582FD301E}"/>
                                            </p:graphicEl>
                                          </p:spTgt>
                                        </p:tgtEl>
                                        <p:attrNameLst>
                                          <p:attrName>ppt_h</p:attrName>
                                        </p:attrNameLst>
                                      </p:cBhvr>
                                      <p:tavLst>
                                        <p:tav tm="0">
                                          <p:val>
                                            <p:fltVal val="0"/>
                                          </p:val>
                                        </p:tav>
                                        <p:tav tm="100000">
                                          <p:val>
                                            <p:strVal val="#ppt_h"/>
                                          </p:val>
                                        </p:tav>
                                      </p:tavLst>
                                    </p:anim>
                                    <p:anim calcmode="lin" valueType="num">
                                      <p:cBhvr>
                                        <p:cTn id="28" dur="1000" fill="hold"/>
                                        <p:tgtEl>
                                          <p:spTgt spid="5">
                                            <p:graphicEl>
                                              <a:dgm id="{B9EA7E79-7897-40C4-927A-2C1582FD301E}"/>
                                            </p:graphicEl>
                                          </p:spTgt>
                                        </p:tgtEl>
                                        <p:attrNameLst>
                                          <p:attrName>style.rotation</p:attrName>
                                        </p:attrNameLst>
                                      </p:cBhvr>
                                      <p:tavLst>
                                        <p:tav tm="0">
                                          <p:val>
                                            <p:fltVal val="90"/>
                                          </p:val>
                                        </p:tav>
                                        <p:tav tm="100000">
                                          <p:val>
                                            <p:fltVal val="0"/>
                                          </p:val>
                                        </p:tav>
                                      </p:tavLst>
                                    </p:anim>
                                    <p:animEffect transition="in" filter="fade">
                                      <p:cBhvr>
                                        <p:cTn id="29" dur="1000"/>
                                        <p:tgtEl>
                                          <p:spTgt spid="5">
                                            <p:graphicEl>
                                              <a:dgm id="{B9EA7E79-7897-40C4-927A-2C1582FD301E}"/>
                                            </p:graphicEl>
                                          </p:spTgt>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5">
                                            <p:graphicEl>
                                              <a:dgm id="{35784F2B-D900-431D-8ECE-6840C397BFCD}"/>
                                            </p:graphicEl>
                                          </p:spTgt>
                                        </p:tgtEl>
                                        <p:attrNameLst>
                                          <p:attrName>style.visibility</p:attrName>
                                        </p:attrNameLst>
                                      </p:cBhvr>
                                      <p:to>
                                        <p:strVal val="visible"/>
                                      </p:to>
                                    </p:set>
                                    <p:anim calcmode="lin" valueType="num">
                                      <p:cBhvr>
                                        <p:cTn id="32" dur="1000" fill="hold"/>
                                        <p:tgtEl>
                                          <p:spTgt spid="5">
                                            <p:graphicEl>
                                              <a:dgm id="{35784F2B-D900-431D-8ECE-6840C397BFCD}"/>
                                            </p:graphicEl>
                                          </p:spTgt>
                                        </p:tgtEl>
                                        <p:attrNameLst>
                                          <p:attrName>ppt_w</p:attrName>
                                        </p:attrNameLst>
                                      </p:cBhvr>
                                      <p:tavLst>
                                        <p:tav tm="0">
                                          <p:val>
                                            <p:fltVal val="0"/>
                                          </p:val>
                                        </p:tav>
                                        <p:tav tm="100000">
                                          <p:val>
                                            <p:strVal val="#ppt_w"/>
                                          </p:val>
                                        </p:tav>
                                      </p:tavLst>
                                    </p:anim>
                                    <p:anim calcmode="lin" valueType="num">
                                      <p:cBhvr>
                                        <p:cTn id="33" dur="1000" fill="hold"/>
                                        <p:tgtEl>
                                          <p:spTgt spid="5">
                                            <p:graphicEl>
                                              <a:dgm id="{35784F2B-D900-431D-8ECE-6840C397BFCD}"/>
                                            </p:graphicEl>
                                          </p:spTgt>
                                        </p:tgtEl>
                                        <p:attrNameLst>
                                          <p:attrName>ppt_h</p:attrName>
                                        </p:attrNameLst>
                                      </p:cBhvr>
                                      <p:tavLst>
                                        <p:tav tm="0">
                                          <p:val>
                                            <p:fltVal val="0"/>
                                          </p:val>
                                        </p:tav>
                                        <p:tav tm="100000">
                                          <p:val>
                                            <p:strVal val="#ppt_h"/>
                                          </p:val>
                                        </p:tav>
                                      </p:tavLst>
                                    </p:anim>
                                    <p:anim calcmode="lin" valueType="num">
                                      <p:cBhvr>
                                        <p:cTn id="34" dur="1000" fill="hold"/>
                                        <p:tgtEl>
                                          <p:spTgt spid="5">
                                            <p:graphicEl>
                                              <a:dgm id="{35784F2B-D900-431D-8ECE-6840C397BFCD}"/>
                                            </p:graphicEl>
                                          </p:spTgt>
                                        </p:tgtEl>
                                        <p:attrNameLst>
                                          <p:attrName>style.rotation</p:attrName>
                                        </p:attrNameLst>
                                      </p:cBhvr>
                                      <p:tavLst>
                                        <p:tav tm="0">
                                          <p:val>
                                            <p:fltVal val="90"/>
                                          </p:val>
                                        </p:tav>
                                        <p:tav tm="100000">
                                          <p:val>
                                            <p:fltVal val="0"/>
                                          </p:val>
                                        </p:tav>
                                      </p:tavLst>
                                    </p:anim>
                                    <p:animEffect transition="in" filter="fade">
                                      <p:cBhvr>
                                        <p:cTn id="35" dur="1000"/>
                                        <p:tgtEl>
                                          <p:spTgt spid="5">
                                            <p:graphicEl>
                                              <a:dgm id="{35784F2B-D900-431D-8ECE-6840C397BFCD}"/>
                                            </p:graphicEl>
                                          </p:spTgt>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5">
                                            <p:graphicEl>
                                              <a:dgm id="{17C25809-D241-469F-B87A-C84F87F5EE69}"/>
                                            </p:graphicEl>
                                          </p:spTgt>
                                        </p:tgtEl>
                                        <p:attrNameLst>
                                          <p:attrName>style.visibility</p:attrName>
                                        </p:attrNameLst>
                                      </p:cBhvr>
                                      <p:to>
                                        <p:strVal val="visible"/>
                                      </p:to>
                                    </p:set>
                                    <p:anim calcmode="lin" valueType="num">
                                      <p:cBhvr>
                                        <p:cTn id="38" dur="1000" fill="hold"/>
                                        <p:tgtEl>
                                          <p:spTgt spid="5">
                                            <p:graphicEl>
                                              <a:dgm id="{17C25809-D241-469F-B87A-C84F87F5EE69}"/>
                                            </p:graphicEl>
                                          </p:spTgt>
                                        </p:tgtEl>
                                        <p:attrNameLst>
                                          <p:attrName>ppt_w</p:attrName>
                                        </p:attrNameLst>
                                      </p:cBhvr>
                                      <p:tavLst>
                                        <p:tav tm="0">
                                          <p:val>
                                            <p:fltVal val="0"/>
                                          </p:val>
                                        </p:tav>
                                        <p:tav tm="100000">
                                          <p:val>
                                            <p:strVal val="#ppt_w"/>
                                          </p:val>
                                        </p:tav>
                                      </p:tavLst>
                                    </p:anim>
                                    <p:anim calcmode="lin" valueType="num">
                                      <p:cBhvr>
                                        <p:cTn id="39" dur="1000" fill="hold"/>
                                        <p:tgtEl>
                                          <p:spTgt spid="5">
                                            <p:graphicEl>
                                              <a:dgm id="{17C25809-D241-469F-B87A-C84F87F5EE69}"/>
                                            </p:graphicEl>
                                          </p:spTgt>
                                        </p:tgtEl>
                                        <p:attrNameLst>
                                          <p:attrName>ppt_h</p:attrName>
                                        </p:attrNameLst>
                                      </p:cBhvr>
                                      <p:tavLst>
                                        <p:tav tm="0">
                                          <p:val>
                                            <p:fltVal val="0"/>
                                          </p:val>
                                        </p:tav>
                                        <p:tav tm="100000">
                                          <p:val>
                                            <p:strVal val="#ppt_h"/>
                                          </p:val>
                                        </p:tav>
                                      </p:tavLst>
                                    </p:anim>
                                    <p:anim calcmode="lin" valueType="num">
                                      <p:cBhvr>
                                        <p:cTn id="40" dur="1000" fill="hold"/>
                                        <p:tgtEl>
                                          <p:spTgt spid="5">
                                            <p:graphicEl>
                                              <a:dgm id="{17C25809-D241-469F-B87A-C84F87F5EE69}"/>
                                            </p:graphicEl>
                                          </p:spTgt>
                                        </p:tgtEl>
                                        <p:attrNameLst>
                                          <p:attrName>style.rotation</p:attrName>
                                        </p:attrNameLst>
                                      </p:cBhvr>
                                      <p:tavLst>
                                        <p:tav tm="0">
                                          <p:val>
                                            <p:fltVal val="90"/>
                                          </p:val>
                                        </p:tav>
                                        <p:tav tm="100000">
                                          <p:val>
                                            <p:fltVal val="0"/>
                                          </p:val>
                                        </p:tav>
                                      </p:tavLst>
                                    </p:anim>
                                    <p:animEffect transition="in" filter="fade">
                                      <p:cBhvr>
                                        <p:cTn id="41" dur="1000"/>
                                        <p:tgtEl>
                                          <p:spTgt spid="5">
                                            <p:graphicEl>
                                              <a:dgm id="{17C25809-D241-469F-B87A-C84F87F5EE69}"/>
                                            </p:graphicEl>
                                          </p:spTgt>
                                        </p:tgtEl>
                                      </p:cBhvr>
                                    </p:animEffect>
                                  </p:childTnLst>
                                </p:cTn>
                              </p:par>
                            </p:childTnLst>
                          </p:cTn>
                        </p:par>
                        <p:par>
                          <p:cTn id="42" fill="hold">
                            <p:stCondLst>
                              <p:cond delay="2000"/>
                            </p:stCondLst>
                            <p:childTnLst>
                              <p:par>
                                <p:cTn id="43" presetID="31" presetClass="entr" presetSubtype="0" fill="hold" grpId="0" nodeType="afterEffect">
                                  <p:stCondLst>
                                    <p:cond delay="0"/>
                                  </p:stCondLst>
                                  <p:childTnLst>
                                    <p:set>
                                      <p:cBhvr>
                                        <p:cTn id="44" dur="1" fill="hold">
                                          <p:stCondLst>
                                            <p:cond delay="0"/>
                                          </p:stCondLst>
                                        </p:cTn>
                                        <p:tgtEl>
                                          <p:spTgt spid="5">
                                            <p:graphicEl>
                                              <a:dgm id="{F09CCECC-1775-415E-A3C6-6BFAC23DFA39}"/>
                                            </p:graphicEl>
                                          </p:spTgt>
                                        </p:tgtEl>
                                        <p:attrNameLst>
                                          <p:attrName>style.visibility</p:attrName>
                                        </p:attrNameLst>
                                      </p:cBhvr>
                                      <p:to>
                                        <p:strVal val="visible"/>
                                      </p:to>
                                    </p:set>
                                    <p:anim calcmode="lin" valueType="num">
                                      <p:cBhvr>
                                        <p:cTn id="45" dur="1000" fill="hold"/>
                                        <p:tgtEl>
                                          <p:spTgt spid="5">
                                            <p:graphicEl>
                                              <a:dgm id="{F09CCECC-1775-415E-A3C6-6BFAC23DFA39}"/>
                                            </p:graphicEl>
                                          </p:spTgt>
                                        </p:tgtEl>
                                        <p:attrNameLst>
                                          <p:attrName>ppt_w</p:attrName>
                                        </p:attrNameLst>
                                      </p:cBhvr>
                                      <p:tavLst>
                                        <p:tav tm="0">
                                          <p:val>
                                            <p:fltVal val="0"/>
                                          </p:val>
                                        </p:tav>
                                        <p:tav tm="100000">
                                          <p:val>
                                            <p:strVal val="#ppt_w"/>
                                          </p:val>
                                        </p:tav>
                                      </p:tavLst>
                                    </p:anim>
                                    <p:anim calcmode="lin" valueType="num">
                                      <p:cBhvr>
                                        <p:cTn id="46" dur="1000" fill="hold"/>
                                        <p:tgtEl>
                                          <p:spTgt spid="5">
                                            <p:graphicEl>
                                              <a:dgm id="{F09CCECC-1775-415E-A3C6-6BFAC23DFA39}"/>
                                            </p:graphicEl>
                                          </p:spTgt>
                                        </p:tgtEl>
                                        <p:attrNameLst>
                                          <p:attrName>ppt_h</p:attrName>
                                        </p:attrNameLst>
                                      </p:cBhvr>
                                      <p:tavLst>
                                        <p:tav tm="0">
                                          <p:val>
                                            <p:fltVal val="0"/>
                                          </p:val>
                                        </p:tav>
                                        <p:tav tm="100000">
                                          <p:val>
                                            <p:strVal val="#ppt_h"/>
                                          </p:val>
                                        </p:tav>
                                      </p:tavLst>
                                    </p:anim>
                                    <p:anim calcmode="lin" valueType="num">
                                      <p:cBhvr>
                                        <p:cTn id="47" dur="1000" fill="hold"/>
                                        <p:tgtEl>
                                          <p:spTgt spid="5">
                                            <p:graphicEl>
                                              <a:dgm id="{F09CCECC-1775-415E-A3C6-6BFAC23DFA39}"/>
                                            </p:graphicEl>
                                          </p:spTgt>
                                        </p:tgtEl>
                                        <p:attrNameLst>
                                          <p:attrName>style.rotation</p:attrName>
                                        </p:attrNameLst>
                                      </p:cBhvr>
                                      <p:tavLst>
                                        <p:tav tm="0">
                                          <p:val>
                                            <p:fltVal val="90"/>
                                          </p:val>
                                        </p:tav>
                                        <p:tav tm="100000">
                                          <p:val>
                                            <p:fltVal val="0"/>
                                          </p:val>
                                        </p:tav>
                                      </p:tavLst>
                                    </p:anim>
                                    <p:animEffect transition="in" filter="fade">
                                      <p:cBhvr>
                                        <p:cTn id="48" dur="1000"/>
                                        <p:tgtEl>
                                          <p:spTgt spid="5">
                                            <p:graphicEl>
                                              <a:dgm id="{F09CCECC-1775-415E-A3C6-6BFAC23DFA39}"/>
                                            </p:graphicEl>
                                          </p:spTgt>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5">
                                            <p:graphicEl>
                                              <a:dgm id="{67DD786F-7CED-4F50-A6D2-40C9F729C919}"/>
                                            </p:graphicEl>
                                          </p:spTgt>
                                        </p:tgtEl>
                                        <p:attrNameLst>
                                          <p:attrName>style.visibility</p:attrName>
                                        </p:attrNameLst>
                                      </p:cBhvr>
                                      <p:to>
                                        <p:strVal val="visible"/>
                                      </p:to>
                                    </p:set>
                                    <p:anim calcmode="lin" valueType="num">
                                      <p:cBhvr>
                                        <p:cTn id="51" dur="1000" fill="hold"/>
                                        <p:tgtEl>
                                          <p:spTgt spid="5">
                                            <p:graphicEl>
                                              <a:dgm id="{67DD786F-7CED-4F50-A6D2-40C9F729C919}"/>
                                            </p:graphicEl>
                                          </p:spTgt>
                                        </p:tgtEl>
                                        <p:attrNameLst>
                                          <p:attrName>ppt_w</p:attrName>
                                        </p:attrNameLst>
                                      </p:cBhvr>
                                      <p:tavLst>
                                        <p:tav tm="0">
                                          <p:val>
                                            <p:fltVal val="0"/>
                                          </p:val>
                                        </p:tav>
                                        <p:tav tm="100000">
                                          <p:val>
                                            <p:strVal val="#ppt_w"/>
                                          </p:val>
                                        </p:tav>
                                      </p:tavLst>
                                    </p:anim>
                                    <p:anim calcmode="lin" valueType="num">
                                      <p:cBhvr>
                                        <p:cTn id="52" dur="1000" fill="hold"/>
                                        <p:tgtEl>
                                          <p:spTgt spid="5">
                                            <p:graphicEl>
                                              <a:dgm id="{67DD786F-7CED-4F50-A6D2-40C9F729C919}"/>
                                            </p:graphicEl>
                                          </p:spTgt>
                                        </p:tgtEl>
                                        <p:attrNameLst>
                                          <p:attrName>ppt_h</p:attrName>
                                        </p:attrNameLst>
                                      </p:cBhvr>
                                      <p:tavLst>
                                        <p:tav tm="0">
                                          <p:val>
                                            <p:fltVal val="0"/>
                                          </p:val>
                                        </p:tav>
                                        <p:tav tm="100000">
                                          <p:val>
                                            <p:strVal val="#ppt_h"/>
                                          </p:val>
                                        </p:tav>
                                      </p:tavLst>
                                    </p:anim>
                                    <p:anim calcmode="lin" valueType="num">
                                      <p:cBhvr>
                                        <p:cTn id="53" dur="1000" fill="hold"/>
                                        <p:tgtEl>
                                          <p:spTgt spid="5">
                                            <p:graphicEl>
                                              <a:dgm id="{67DD786F-7CED-4F50-A6D2-40C9F729C919}"/>
                                            </p:graphicEl>
                                          </p:spTgt>
                                        </p:tgtEl>
                                        <p:attrNameLst>
                                          <p:attrName>style.rotation</p:attrName>
                                        </p:attrNameLst>
                                      </p:cBhvr>
                                      <p:tavLst>
                                        <p:tav tm="0">
                                          <p:val>
                                            <p:fltVal val="90"/>
                                          </p:val>
                                        </p:tav>
                                        <p:tav tm="100000">
                                          <p:val>
                                            <p:fltVal val="0"/>
                                          </p:val>
                                        </p:tav>
                                      </p:tavLst>
                                    </p:anim>
                                    <p:animEffect transition="in" filter="fade">
                                      <p:cBhvr>
                                        <p:cTn id="54" dur="1000"/>
                                        <p:tgtEl>
                                          <p:spTgt spid="5">
                                            <p:graphicEl>
                                              <a:dgm id="{67DD786F-7CED-4F50-A6D2-40C9F729C919}"/>
                                            </p:graphicEl>
                                          </p:spTgt>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5">
                                            <p:graphicEl>
                                              <a:dgm id="{E2A46695-1996-4B8F-A214-1DF0EF988E7C}"/>
                                            </p:graphicEl>
                                          </p:spTgt>
                                        </p:tgtEl>
                                        <p:attrNameLst>
                                          <p:attrName>style.visibility</p:attrName>
                                        </p:attrNameLst>
                                      </p:cBhvr>
                                      <p:to>
                                        <p:strVal val="visible"/>
                                      </p:to>
                                    </p:set>
                                    <p:anim calcmode="lin" valueType="num">
                                      <p:cBhvr>
                                        <p:cTn id="57" dur="1000" fill="hold"/>
                                        <p:tgtEl>
                                          <p:spTgt spid="5">
                                            <p:graphicEl>
                                              <a:dgm id="{E2A46695-1996-4B8F-A214-1DF0EF988E7C}"/>
                                            </p:graphicEl>
                                          </p:spTgt>
                                        </p:tgtEl>
                                        <p:attrNameLst>
                                          <p:attrName>ppt_w</p:attrName>
                                        </p:attrNameLst>
                                      </p:cBhvr>
                                      <p:tavLst>
                                        <p:tav tm="0">
                                          <p:val>
                                            <p:fltVal val="0"/>
                                          </p:val>
                                        </p:tav>
                                        <p:tav tm="100000">
                                          <p:val>
                                            <p:strVal val="#ppt_w"/>
                                          </p:val>
                                        </p:tav>
                                      </p:tavLst>
                                    </p:anim>
                                    <p:anim calcmode="lin" valueType="num">
                                      <p:cBhvr>
                                        <p:cTn id="58" dur="1000" fill="hold"/>
                                        <p:tgtEl>
                                          <p:spTgt spid="5">
                                            <p:graphicEl>
                                              <a:dgm id="{E2A46695-1996-4B8F-A214-1DF0EF988E7C}"/>
                                            </p:graphicEl>
                                          </p:spTgt>
                                        </p:tgtEl>
                                        <p:attrNameLst>
                                          <p:attrName>ppt_h</p:attrName>
                                        </p:attrNameLst>
                                      </p:cBhvr>
                                      <p:tavLst>
                                        <p:tav tm="0">
                                          <p:val>
                                            <p:fltVal val="0"/>
                                          </p:val>
                                        </p:tav>
                                        <p:tav tm="100000">
                                          <p:val>
                                            <p:strVal val="#ppt_h"/>
                                          </p:val>
                                        </p:tav>
                                      </p:tavLst>
                                    </p:anim>
                                    <p:anim calcmode="lin" valueType="num">
                                      <p:cBhvr>
                                        <p:cTn id="59" dur="1000" fill="hold"/>
                                        <p:tgtEl>
                                          <p:spTgt spid="5">
                                            <p:graphicEl>
                                              <a:dgm id="{E2A46695-1996-4B8F-A214-1DF0EF988E7C}"/>
                                            </p:graphicEl>
                                          </p:spTgt>
                                        </p:tgtEl>
                                        <p:attrNameLst>
                                          <p:attrName>style.rotation</p:attrName>
                                        </p:attrNameLst>
                                      </p:cBhvr>
                                      <p:tavLst>
                                        <p:tav tm="0">
                                          <p:val>
                                            <p:fltVal val="90"/>
                                          </p:val>
                                        </p:tav>
                                        <p:tav tm="100000">
                                          <p:val>
                                            <p:fltVal val="0"/>
                                          </p:val>
                                        </p:tav>
                                      </p:tavLst>
                                    </p:anim>
                                    <p:animEffect transition="in" filter="fade">
                                      <p:cBhvr>
                                        <p:cTn id="60" dur="1000"/>
                                        <p:tgtEl>
                                          <p:spTgt spid="5">
                                            <p:graphicEl>
                                              <a:dgm id="{E2A46695-1996-4B8F-A214-1DF0EF988E7C}"/>
                                            </p:graphicEl>
                                          </p:spTgt>
                                        </p:tgtEl>
                                      </p:cBhvr>
                                    </p:animEffect>
                                  </p:childTnLst>
                                </p:cTn>
                              </p:par>
                            </p:childTnLst>
                          </p:cTn>
                        </p:par>
                        <p:par>
                          <p:cTn id="61" fill="hold">
                            <p:stCondLst>
                              <p:cond delay="3000"/>
                            </p:stCondLst>
                            <p:childTnLst>
                              <p:par>
                                <p:cTn id="62" presetID="31" presetClass="entr" presetSubtype="0" fill="hold" grpId="0" nodeType="afterEffect">
                                  <p:stCondLst>
                                    <p:cond delay="0"/>
                                  </p:stCondLst>
                                  <p:childTnLst>
                                    <p:set>
                                      <p:cBhvr>
                                        <p:cTn id="63" dur="1" fill="hold">
                                          <p:stCondLst>
                                            <p:cond delay="0"/>
                                          </p:stCondLst>
                                        </p:cTn>
                                        <p:tgtEl>
                                          <p:spTgt spid="5">
                                            <p:graphicEl>
                                              <a:dgm id="{A653BF56-ED6C-46CE-ADC2-6ACA25EFF0A7}"/>
                                            </p:graphicEl>
                                          </p:spTgt>
                                        </p:tgtEl>
                                        <p:attrNameLst>
                                          <p:attrName>style.visibility</p:attrName>
                                        </p:attrNameLst>
                                      </p:cBhvr>
                                      <p:to>
                                        <p:strVal val="visible"/>
                                      </p:to>
                                    </p:set>
                                    <p:anim calcmode="lin" valueType="num">
                                      <p:cBhvr>
                                        <p:cTn id="64" dur="1000" fill="hold"/>
                                        <p:tgtEl>
                                          <p:spTgt spid="5">
                                            <p:graphicEl>
                                              <a:dgm id="{A653BF56-ED6C-46CE-ADC2-6ACA25EFF0A7}"/>
                                            </p:graphicEl>
                                          </p:spTgt>
                                        </p:tgtEl>
                                        <p:attrNameLst>
                                          <p:attrName>ppt_w</p:attrName>
                                        </p:attrNameLst>
                                      </p:cBhvr>
                                      <p:tavLst>
                                        <p:tav tm="0">
                                          <p:val>
                                            <p:fltVal val="0"/>
                                          </p:val>
                                        </p:tav>
                                        <p:tav tm="100000">
                                          <p:val>
                                            <p:strVal val="#ppt_w"/>
                                          </p:val>
                                        </p:tav>
                                      </p:tavLst>
                                    </p:anim>
                                    <p:anim calcmode="lin" valueType="num">
                                      <p:cBhvr>
                                        <p:cTn id="65" dur="1000" fill="hold"/>
                                        <p:tgtEl>
                                          <p:spTgt spid="5">
                                            <p:graphicEl>
                                              <a:dgm id="{A653BF56-ED6C-46CE-ADC2-6ACA25EFF0A7}"/>
                                            </p:graphicEl>
                                          </p:spTgt>
                                        </p:tgtEl>
                                        <p:attrNameLst>
                                          <p:attrName>ppt_h</p:attrName>
                                        </p:attrNameLst>
                                      </p:cBhvr>
                                      <p:tavLst>
                                        <p:tav tm="0">
                                          <p:val>
                                            <p:fltVal val="0"/>
                                          </p:val>
                                        </p:tav>
                                        <p:tav tm="100000">
                                          <p:val>
                                            <p:strVal val="#ppt_h"/>
                                          </p:val>
                                        </p:tav>
                                      </p:tavLst>
                                    </p:anim>
                                    <p:anim calcmode="lin" valueType="num">
                                      <p:cBhvr>
                                        <p:cTn id="66" dur="1000" fill="hold"/>
                                        <p:tgtEl>
                                          <p:spTgt spid="5">
                                            <p:graphicEl>
                                              <a:dgm id="{A653BF56-ED6C-46CE-ADC2-6ACA25EFF0A7}"/>
                                            </p:graphicEl>
                                          </p:spTgt>
                                        </p:tgtEl>
                                        <p:attrNameLst>
                                          <p:attrName>style.rotation</p:attrName>
                                        </p:attrNameLst>
                                      </p:cBhvr>
                                      <p:tavLst>
                                        <p:tav tm="0">
                                          <p:val>
                                            <p:fltVal val="90"/>
                                          </p:val>
                                        </p:tav>
                                        <p:tav tm="100000">
                                          <p:val>
                                            <p:fltVal val="0"/>
                                          </p:val>
                                        </p:tav>
                                      </p:tavLst>
                                    </p:anim>
                                    <p:animEffect transition="in" filter="fade">
                                      <p:cBhvr>
                                        <p:cTn id="67" dur="1000"/>
                                        <p:tgtEl>
                                          <p:spTgt spid="5">
                                            <p:graphicEl>
                                              <a:dgm id="{A653BF56-ED6C-46CE-ADC2-6ACA25EFF0A7}"/>
                                            </p:graphicEl>
                                          </p:spTgt>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
                                            <p:graphicEl>
                                              <a:dgm id="{5237F55B-7D52-43E9-9D3B-E9896AC25068}"/>
                                            </p:graphicEl>
                                          </p:spTgt>
                                        </p:tgtEl>
                                        <p:attrNameLst>
                                          <p:attrName>style.visibility</p:attrName>
                                        </p:attrNameLst>
                                      </p:cBhvr>
                                      <p:to>
                                        <p:strVal val="visible"/>
                                      </p:to>
                                    </p:set>
                                    <p:anim calcmode="lin" valueType="num">
                                      <p:cBhvr>
                                        <p:cTn id="70" dur="1000" fill="hold"/>
                                        <p:tgtEl>
                                          <p:spTgt spid="5">
                                            <p:graphicEl>
                                              <a:dgm id="{5237F55B-7D52-43E9-9D3B-E9896AC25068}"/>
                                            </p:graphicEl>
                                          </p:spTgt>
                                        </p:tgtEl>
                                        <p:attrNameLst>
                                          <p:attrName>ppt_w</p:attrName>
                                        </p:attrNameLst>
                                      </p:cBhvr>
                                      <p:tavLst>
                                        <p:tav tm="0">
                                          <p:val>
                                            <p:fltVal val="0"/>
                                          </p:val>
                                        </p:tav>
                                        <p:tav tm="100000">
                                          <p:val>
                                            <p:strVal val="#ppt_w"/>
                                          </p:val>
                                        </p:tav>
                                      </p:tavLst>
                                    </p:anim>
                                    <p:anim calcmode="lin" valueType="num">
                                      <p:cBhvr>
                                        <p:cTn id="71" dur="1000" fill="hold"/>
                                        <p:tgtEl>
                                          <p:spTgt spid="5">
                                            <p:graphicEl>
                                              <a:dgm id="{5237F55B-7D52-43E9-9D3B-E9896AC25068}"/>
                                            </p:graphicEl>
                                          </p:spTgt>
                                        </p:tgtEl>
                                        <p:attrNameLst>
                                          <p:attrName>ppt_h</p:attrName>
                                        </p:attrNameLst>
                                      </p:cBhvr>
                                      <p:tavLst>
                                        <p:tav tm="0">
                                          <p:val>
                                            <p:fltVal val="0"/>
                                          </p:val>
                                        </p:tav>
                                        <p:tav tm="100000">
                                          <p:val>
                                            <p:strVal val="#ppt_h"/>
                                          </p:val>
                                        </p:tav>
                                      </p:tavLst>
                                    </p:anim>
                                    <p:anim calcmode="lin" valueType="num">
                                      <p:cBhvr>
                                        <p:cTn id="72" dur="1000" fill="hold"/>
                                        <p:tgtEl>
                                          <p:spTgt spid="5">
                                            <p:graphicEl>
                                              <a:dgm id="{5237F55B-7D52-43E9-9D3B-E9896AC25068}"/>
                                            </p:graphicEl>
                                          </p:spTgt>
                                        </p:tgtEl>
                                        <p:attrNameLst>
                                          <p:attrName>style.rotation</p:attrName>
                                        </p:attrNameLst>
                                      </p:cBhvr>
                                      <p:tavLst>
                                        <p:tav tm="0">
                                          <p:val>
                                            <p:fltVal val="90"/>
                                          </p:val>
                                        </p:tav>
                                        <p:tav tm="100000">
                                          <p:val>
                                            <p:fltVal val="0"/>
                                          </p:val>
                                        </p:tav>
                                      </p:tavLst>
                                    </p:anim>
                                    <p:animEffect transition="in" filter="fade">
                                      <p:cBhvr>
                                        <p:cTn id="73" dur="1000"/>
                                        <p:tgtEl>
                                          <p:spTgt spid="5">
                                            <p:graphicEl>
                                              <a:dgm id="{5237F55B-7D52-43E9-9D3B-E9896AC25068}"/>
                                            </p:graphicEl>
                                          </p:spTgt>
                                        </p:tgtEl>
                                      </p:cBhvr>
                                    </p:animEffect>
                                  </p:childTnLst>
                                </p:cTn>
                              </p:par>
                              <p:par>
                                <p:cTn id="74" presetID="31" presetClass="entr" presetSubtype="0" fill="hold" grpId="0" nodeType="withEffect">
                                  <p:stCondLst>
                                    <p:cond delay="0"/>
                                  </p:stCondLst>
                                  <p:childTnLst>
                                    <p:set>
                                      <p:cBhvr>
                                        <p:cTn id="75" dur="1" fill="hold">
                                          <p:stCondLst>
                                            <p:cond delay="0"/>
                                          </p:stCondLst>
                                        </p:cTn>
                                        <p:tgtEl>
                                          <p:spTgt spid="5">
                                            <p:graphicEl>
                                              <a:dgm id="{5878D6F5-C256-4A42-A321-AF9F70AD7169}"/>
                                            </p:graphicEl>
                                          </p:spTgt>
                                        </p:tgtEl>
                                        <p:attrNameLst>
                                          <p:attrName>style.visibility</p:attrName>
                                        </p:attrNameLst>
                                      </p:cBhvr>
                                      <p:to>
                                        <p:strVal val="visible"/>
                                      </p:to>
                                    </p:set>
                                    <p:anim calcmode="lin" valueType="num">
                                      <p:cBhvr>
                                        <p:cTn id="76" dur="1000" fill="hold"/>
                                        <p:tgtEl>
                                          <p:spTgt spid="5">
                                            <p:graphicEl>
                                              <a:dgm id="{5878D6F5-C256-4A42-A321-AF9F70AD7169}"/>
                                            </p:graphicEl>
                                          </p:spTgt>
                                        </p:tgtEl>
                                        <p:attrNameLst>
                                          <p:attrName>ppt_w</p:attrName>
                                        </p:attrNameLst>
                                      </p:cBhvr>
                                      <p:tavLst>
                                        <p:tav tm="0">
                                          <p:val>
                                            <p:fltVal val="0"/>
                                          </p:val>
                                        </p:tav>
                                        <p:tav tm="100000">
                                          <p:val>
                                            <p:strVal val="#ppt_w"/>
                                          </p:val>
                                        </p:tav>
                                      </p:tavLst>
                                    </p:anim>
                                    <p:anim calcmode="lin" valueType="num">
                                      <p:cBhvr>
                                        <p:cTn id="77" dur="1000" fill="hold"/>
                                        <p:tgtEl>
                                          <p:spTgt spid="5">
                                            <p:graphicEl>
                                              <a:dgm id="{5878D6F5-C256-4A42-A321-AF9F70AD7169}"/>
                                            </p:graphicEl>
                                          </p:spTgt>
                                        </p:tgtEl>
                                        <p:attrNameLst>
                                          <p:attrName>ppt_h</p:attrName>
                                        </p:attrNameLst>
                                      </p:cBhvr>
                                      <p:tavLst>
                                        <p:tav tm="0">
                                          <p:val>
                                            <p:fltVal val="0"/>
                                          </p:val>
                                        </p:tav>
                                        <p:tav tm="100000">
                                          <p:val>
                                            <p:strVal val="#ppt_h"/>
                                          </p:val>
                                        </p:tav>
                                      </p:tavLst>
                                    </p:anim>
                                    <p:anim calcmode="lin" valueType="num">
                                      <p:cBhvr>
                                        <p:cTn id="78" dur="1000" fill="hold"/>
                                        <p:tgtEl>
                                          <p:spTgt spid="5">
                                            <p:graphicEl>
                                              <a:dgm id="{5878D6F5-C256-4A42-A321-AF9F70AD7169}"/>
                                            </p:graphicEl>
                                          </p:spTgt>
                                        </p:tgtEl>
                                        <p:attrNameLst>
                                          <p:attrName>style.rotation</p:attrName>
                                        </p:attrNameLst>
                                      </p:cBhvr>
                                      <p:tavLst>
                                        <p:tav tm="0">
                                          <p:val>
                                            <p:fltVal val="90"/>
                                          </p:val>
                                        </p:tav>
                                        <p:tav tm="100000">
                                          <p:val>
                                            <p:fltVal val="0"/>
                                          </p:val>
                                        </p:tav>
                                      </p:tavLst>
                                    </p:anim>
                                    <p:animEffect transition="in" filter="fade">
                                      <p:cBhvr>
                                        <p:cTn id="79" dur="1000"/>
                                        <p:tgtEl>
                                          <p:spTgt spid="5">
                                            <p:graphicEl>
                                              <a:dgm id="{5878D6F5-C256-4A42-A321-AF9F70AD716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F0EB019-D709-4673-B856-24B85B99E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0866DA9-5D88-42EA-A7A5-72245E5F8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Freeform 5">
            <a:extLst>
              <a:ext uri="{FF2B5EF4-FFF2-40B4-BE49-F238E27FC236}">
                <a16:creationId xmlns:a16="http://schemas.microsoft.com/office/drawing/2014/main" id="{2F1EAD63-88F7-4C03-9CFF-FD14BEFB6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8F9888B-22FE-4174-BEE3-0F8DB96CFA6E}"/>
              </a:ext>
            </a:extLst>
          </p:cNvPr>
          <p:cNvSpPr>
            <a:spLocks noGrp="1"/>
          </p:cNvSpPr>
          <p:nvPr>
            <p:ph type="title"/>
          </p:nvPr>
        </p:nvSpPr>
        <p:spPr>
          <a:xfrm>
            <a:off x="7773271" y="3557917"/>
            <a:ext cx="4418730" cy="1597407"/>
          </a:xfrm>
        </p:spPr>
        <p:txBody>
          <a:bodyPr anchor="ctr">
            <a:normAutofit/>
          </a:bodyPr>
          <a:lstStyle/>
          <a:p>
            <a:pPr algn="r">
              <a:lnSpc>
                <a:spcPct val="90000"/>
              </a:lnSpc>
            </a:pPr>
            <a:r>
              <a:rPr lang="en-US" sz="2400" b="1" dirty="0">
                <a:solidFill>
                  <a:sysClr val="windowText" lastClr="000000"/>
                </a:solidFill>
              </a:rPr>
              <a:t>Name</a:t>
            </a:r>
            <a:br>
              <a:rPr lang="en-US" sz="2400" dirty="0">
                <a:solidFill>
                  <a:sysClr val="windowText" lastClr="000000"/>
                </a:solidFill>
              </a:rPr>
            </a:br>
            <a:r>
              <a:rPr lang="en-US" sz="2400" i="1" dirty="0">
                <a:solidFill>
                  <a:sysClr val="windowText" lastClr="000000"/>
                </a:solidFill>
              </a:rPr>
              <a:t>Organization</a:t>
            </a:r>
          </a:p>
        </p:txBody>
      </p:sp>
      <p:sp>
        <p:nvSpPr>
          <p:cNvPr id="3" name="Content Placeholder 2">
            <a:extLst>
              <a:ext uri="{FF2B5EF4-FFF2-40B4-BE49-F238E27FC236}">
                <a16:creationId xmlns:a16="http://schemas.microsoft.com/office/drawing/2014/main" id="{77A58988-2CC0-451B-BA11-FA7AE4FF2950}"/>
              </a:ext>
            </a:extLst>
          </p:cNvPr>
          <p:cNvSpPr>
            <a:spLocks noGrp="1"/>
          </p:cNvSpPr>
          <p:nvPr>
            <p:ph idx="1"/>
          </p:nvPr>
        </p:nvSpPr>
        <p:spPr>
          <a:xfrm>
            <a:off x="755708" y="3330867"/>
            <a:ext cx="6718180" cy="3335457"/>
          </a:xfrm>
        </p:spPr>
        <p:txBody>
          <a:bodyPr>
            <a:normAutofit/>
          </a:bodyPr>
          <a:lstStyle/>
          <a:p>
            <a:r>
              <a:rPr lang="en-US" sz="2400" dirty="0">
                <a:solidFill>
                  <a:srgbClr val="FEFFFF"/>
                </a:solidFill>
              </a:rPr>
              <a:t>Highlights from presenter bio</a:t>
            </a:r>
          </a:p>
          <a:p>
            <a:r>
              <a:rPr lang="en-US" sz="2400" dirty="0">
                <a:solidFill>
                  <a:srgbClr val="FEFFFF"/>
                </a:solidFill>
              </a:rPr>
              <a:t>The organization</a:t>
            </a:r>
          </a:p>
          <a:p>
            <a:r>
              <a:rPr lang="en-US" sz="2400" dirty="0">
                <a:solidFill>
                  <a:srgbClr val="FEFFFF"/>
                </a:solidFill>
              </a:rPr>
              <a:t>1 or 2 facts from the bio</a:t>
            </a:r>
          </a:p>
        </p:txBody>
      </p:sp>
      <p:sp>
        <p:nvSpPr>
          <p:cNvPr id="4" name="TextBox 3">
            <a:extLst>
              <a:ext uri="{FF2B5EF4-FFF2-40B4-BE49-F238E27FC236}">
                <a16:creationId xmlns:a16="http://schemas.microsoft.com/office/drawing/2014/main" id="{E8A5FDAC-F1C8-46F8-94C1-6E93EC4F0CA5}"/>
              </a:ext>
            </a:extLst>
          </p:cNvPr>
          <p:cNvSpPr txBox="1"/>
          <p:nvPr/>
        </p:nvSpPr>
        <p:spPr>
          <a:xfrm>
            <a:off x="156410" y="2346636"/>
            <a:ext cx="7916778" cy="830997"/>
          </a:xfrm>
          <a:prstGeom prst="rect">
            <a:avLst/>
          </a:prstGeom>
          <a:noFill/>
        </p:spPr>
        <p:txBody>
          <a:bodyPr wrap="square" rtlCol="0">
            <a:spAutoFit/>
          </a:bodyPr>
          <a:lstStyle/>
          <a:p>
            <a:pPr algn="ctr"/>
            <a:r>
              <a:rPr lang="en-US" sz="2400" b="0" i="1" dirty="0">
                <a:effectLst/>
              </a:rPr>
              <a:t>Mission or information about presenter’s organization.  Keep it to 1 or 2 sentence</a:t>
            </a:r>
            <a:r>
              <a:rPr lang="en-US" sz="2400" i="1" dirty="0"/>
              <a:t>s.</a:t>
            </a:r>
            <a:endParaRPr lang="en-US" sz="2400" b="0" i="1" dirty="0">
              <a:effectLst/>
            </a:endParaRPr>
          </a:p>
        </p:txBody>
      </p:sp>
      <p:sp>
        <p:nvSpPr>
          <p:cNvPr id="7" name="TextBox 6">
            <a:extLst>
              <a:ext uri="{FF2B5EF4-FFF2-40B4-BE49-F238E27FC236}">
                <a16:creationId xmlns:a16="http://schemas.microsoft.com/office/drawing/2014/main" id="{8FE88BD5-EFB7-4B49-8F71-C8ACD06AF820}"/>
              </a:ext>
            </a:extLst>
          </p:cNvPr>
          <p:cNvSpPr txBox="1"/>
          <p:nvPr/>
        </p:nvSpPr>
        <p:spPr>
          <a:xfrm>
            <a:off x="2501144" y="385049"/>
            <a:ext cx="3314700" cy="1569660"/>
          </a:xfrm>
          <a:prstGeom prst="rect">
            <a:avLst/>
          </a:prstGeom>
          <a:solidFill>
            <a:schemeClr val="tx1"/>
          </a:solidFill>
        </p:spPr>
        <p:txBody>
          <a:bodyPr wrap="square" rtlCol="0">
            <a:spAutoFit/>
          </a:bodyPr>
          <a:lstStyle/>
          <a:p>
            <a:pPr algn="ctr"/>
            <a:r>
              <a:rPr lang="en-US" sz="3200" dirty="0">
                <a:solidFill>
                  <a:sysClr val="windowText" lastClr="000000"/>
                </a:solidFill>
              </a:rPr>
              <a:t>Insert Organization Logo here</a:t>
            </a:r>
          </a:p>
        </p:txBody>
      </p:sp>
      <p:sp>
        <p:nvSpPr>
          <p:cNvPr id="13" name="TextBox 12">
            <a:extLst>
              <a:ext uri="{FF2B5EF4-FFF2-40B4-BE49-F238E27FC236}">
                <a16:creationId xmlns:a16="http://schemas.microsoft.com/office/drawing/2014/main" id="{6385CF42-9E56-474A-8D2C-2D1FA1E01EB1}"/>
              </a:ext>
            </a:extLst>
          </p:cNvPr>
          <p:cNvSpPr txBox="1"/>
          <p:nvPr/>
        </p:nvSpPr>
        <p:spPr>
          <a:xfrm>
            <a:off x="9199100" y="783546"/>
            <a:ext cx="2766029" cy="2062103"/>
          </a:xfrm>
          <a:prstGeom prst="rect">
            <a:avLst/>
          </a:prstGeom>
          <a:solidFill>
            <a:schemeClr val="tx1"/>
          </a:solidFill>
        </p:spPr>
        <p:txBody>
          <a:bodyPr wrap="square" rtlCol="0">
            <a:spAutoFit/>
          </a:bodyPr>
          <a:lstStyle/>
          <a:p>
            <a:pPr algn="ctr"/>
            <a:r>
              <a:rPr lang="en-US" sz="3200" dirty="0">
                <a:solidFill>
                  <a:sysClr val="windowText" lastClr="000000"/>
                </a:solidFill>
              </a:rPr>
              <a:t>Insert Presenter Photo </a:t>
            </a:r>
          </a:p>
          <a:p>
            <a:pPr algn="ctr"/>
            <a:r>
              <a:rPr lang="en-US" sz="3200" dirty="0">
                <a:solidFill>
                  <a:sysClr val="windowText" lastClr="000000"/>
                </a:solidFill>
              </a:rPr>
              <a:t>Here</a:t>
            </a:r>
          </a:p>
        </p:txBody>
      </p:sp>
    </p:spTree>
    <p:extLst>
      <p:ext uri="{BB962C8B-B14F-4D97-AF65-F5344CB8AC3E}">
        <p14:creationId xmlns:p14="http://schemas.microsoft.com/office/powerpoint/2010/main" val="8734203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B78EF-8C84-45E9-8845-9687D16AB420}"/>
              </a:ext>
            </a:extLst>
          </p:cNvPr>
          <p:cNvSpPr>
            <a:spLocks noGrp="1"/>
          </p:cNvSpPr>
          <p:nvPr>
            <p:ph type="ctrTitle"/>
          </p:nvPr>
        </p:nvSpPr>
        <p:spPr/>
        <p:txBody>
          <a:bodyPr/>
          <a:lstStyle/>
          <a:p>
            <a:r>
              <a:rPr lang="en-US" dirty="0"/>
              <a:t>BREAK</a:t>
            </a:r>
          </a:p>
        </p:txBody>
      </p:sp>
      <p:sp>
        <p:nvSpPr>
          <p:cNvPr id="3" name="Subtitle 2">
            <a:extLst>
              <a:ext uri="{FF2B5EF4-FFF2-40B4-BE49-F238E27FC236}">
                <a16:creationId xmlns:a16="http://schemas.microsoft.com/office/drawing/2014/main" id="{214C487F-DA13-4977-A685-33419B5C0D3F}"/>
              </a:ext>
            </a:extLst>
          </p:cNvPr>
          <p:cNvSpPr>
            <a:spLocks noGrp="1"/>
          </p:cNvSpPr>
          <p:nvPr>
            <p:ph type="subTitle" idx="1"/>
          </p:nvPr>
        </p:nvSpPr>
        <p:spPr/>
        <p:txBody>
          <a:bodyPr/>
          <a:lstStyle/>
          <a:p>
            <a:r>
              <a:rPr lang="en-US" dirty="0"/>
              <a:t>See you in 10 minutes!</a:t>
            </a:r>
          </a:p>
        </p:txBody>
      </p:sp>
    </p:spTree>
    <p:extLst>
      <p:ext uri="{BB962C8B-B14F-4D97-AF65-F5344CB8AC3E}">
        <p14:creationId xmlns:p14="http://schemas.microsoft.com/office/powerpoint/2010/main" val="1410086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A766F41-A768-4DFF-8C5E-42252644FBD6}"/>
              </a:ext>
            </a:extLst>
          </p:cNvPr>
          <p:cNvGrpSpPr/>
          <p:nvPr/>
        </p:nvGrpSpPr>
        <p:grpSpPr>
          <a:xfrm>
            <a:off x="20" y="1282"/>
            <a:ext cx="12191980" cy="6856718"/>
            <a:chOff x="20" y="1282"/>
            <a:chExt cx="12191980" cy="6856718"/>
          </a:xfrm>
        </p:grpSpPr>
        <p:pic>
          <p:nvPicPr>
            <p:cNvPr id="5" name="Picture 4" descr="A picture containing text&#10;&#10;Description automatically generated">
              <a:extLst>
                <a:ext uri="{FF2B5EF4-FFF2-40B4-BE49-F238E27FC236}">
                  <a16:creationId xmlns:a16="http://schemas.microsoft.com/office/drawing/2014/main" id="{62B9E4A0-2E84-43CE-A4A6-9AB45AA15612}"/>
                </a:ext>
              </a:extLst>
            </p:cNvPr>
            <p:cNvPicPr>
              <a:picLocks noChangeAspect="1"/>
            </p:cNvPicPr>
            <p:nvPr/>
          </p:nvPicPr>
          <p:blipFill rotWithShape="1">
            <a:blip r:embed="rId3">
              <a:extLst>
                <a:ext uri="{28A0092B-C50C-407E-A947-70E740481C1C}">
                  <a14:useLocalDpi xmlns:a14="http://schemas.microsoft.com/office/drawing/2010/main" val="0"/>
                </a:ext>
              </a:extLst>
            </a:blip>
            <a:srcRect l="5168" r="1" b="1"/>
            <a:stretch/>
          </p:blipFill>
          <p:spPr>
            <a:xfrm>
              <a:off x="20" y="1282"/>
              <a:ext cx="12191980" cy="6856718"/>
            </a:xfrm>
            <a:prstGeom prst="rect">
              <a:avLst/>
            </a:prstGeom>
          </p:spPr>
        </p:pic>
        <p:sp>
          <p:nvSpPr>
            <p:cNvPr id="2" name="Rectangle 1">
              <a:extLst>
                <a:ext uri="{FF2B5EF4-FFF2-40B4-BE49-F238E27FC236}">
                  <a16:creationId xmlns:a16="http://schemas.microsoft.com/office/drawing/2014/main" id="{28BC986A-0EA8-4C25-9352-3EAFCC6729C9}"/>
                </a:ext>
              </a:extLst>
            </p:cNvPr>
            <p:cNvSpPr/>
            <p:nvPr/>
          </p:nvSpPr>
          <p:spPr>
            <a:xfrm>
              <a:off x="3564835" y="1895061"/>
              <a:ext cx="8627145" cy="2199861"/>
            </a:xfrm>
            <a:prstGeom prst="rect">
              <a:avLst/>
            </a:prstGeom>
            <a:solidFill>
              <a:srgbClr val="E8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1">
            <a:extLst>
              <a:ext uri="{FF2B5EF4-FFF2-40B4-BE49-F238E27FC236}">
                <a16:creationId xmlns:a16="http://schemas.microsoft.com/office/drawing/2014/main" id="{C583FC31-FAC4-4619-B01A-85CE06108A56}"/>
              </a:ext>
            </a:extLst>
          </p:cNvPr>
          <p:cNvSpPr>
            <a:spLocks noGrp="1"/>
          </p:cNvSpPr>
          <p:nvPr>
            <p:ph type="ctrTitle"/>
          </p:nvPr>
        </p:nvSpPr>
        <p:spPr>
          <a:xfrm>
            <a:off x="4746712" y="1451112"/>
            <a:ext cx="5680144" cy="3087757"/>
          </a:xfrm>
        </p:spPr>
        <p:txBody>
          <a:bodyPr>
            <a:normAutofit/>
          </a:bodyPr>
          <a:lstStyle/>
          <a:p>
            <a:pPr algn="ctr"/>
            <a:r>
              <a:rPr lang="en-US" sz="8800" dirty="0"/>
              <a:t>Welcome Back</a:t>
            </a:r>
          </a:p>
        </p:txBody>
      </p:sp>
      <p:sp>
        <p:nvSpPr>
          <p:cNvPr id="8" name="TextBox 7">
            <a:extLst>
              <a:ext uri="{FF2B5EF4-FFF2-40B4-BE49-F238E27FC236}">
                <a16:creationId xmlns:a16="http://schemas.microsoft.com/office/drawing/2014/main" id="{AC45AE53-908F-474D-8FE4-6451F3C2483F}"/>
              </a:ext>
            </a:extLst>
          </p:cNvPr>
          <p:cNvSpPr txBox="1"/>
          <p:nvPr/>
        </p:nvSpPr>
        <p:spPr>
          <a:xfrm>
            <a:off x="9563081" y="5664200"/>
            <a:ext cx="2374899" cy="1015663"/>
          </a:xfrm>
          <a:prstGeom prst="rect">
            <a:avLst/>
          </a:prstGeom>
          <a:solidFill>
            <a:schemeClr val="bg1"/>
          </a:solidFill>
        </p:spPr>
        <p:txBody>
          <a:bodyPr wrap="square" rtlCol="0">
            <a:spAutoFit/>
          </a:bodyPr>
          <a:lstStyle/>
          <a:p>
            <a:pPr algn="ctr"/>
            <a:r>
              <a:rPr lang="en-US" sz="2000" dirty="0"/>
              <a:t>Insert your organization’s logo here.</a:t>
            </a:r>
          </a:p>
        </p:txBody>
      </p:sp>
    </p:spTree>
    <p:extLst>
      <p:ext uri="{BB962C8B-B14F-4D97-AF65-F5344CB8AC3E}">
        <p14:creationId xmlns:p14="http://schemas.microsoft.com/office/powerpoint/2010/main" val="3736209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F0EB019-D709-4673-B856-24B85B99E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0866DA9-5D88-42EA-A7A5-72245E5F8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Freeform 5">
            <a:extLst>
              <a:ext uri="{FF2B5EF4-FFF2-40B4-BE49-F238E27FC236}">
                <a16:creationId xmlns:a16="http://schemas.microsoft.com/office/drawing/2014/main" id="{2F1EAD63-88F7-4C03-9CFF-FD14BEFB6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8F9888B-22FE-4174-BEE3-0F8DB96CFA6E}"/>
              </a:ext>
            </a:extLst>
          </p:cNvPr>
          <p:cNvSpPr>
            <a:spLocks noGrp="1"/>
          </p:cNvSpPr>
          <p:nvPr>
            <p:ph type="title"/>
          </p:nvPr>
        </p:nvSpPr>
        <p:spPr>
          <a:xfrm>
            <a:off x="7773271" y="3557917"/>
            <a:ext cx="4418730" cy="1597407"/>
          </a:xfrm>
        </p:spPr>
        <p:txBody>
          <a:bodyPr anchor="ctr">
            <a:normAutofit/>
          </a:bodyPr>
          <a:lstStyle/>
          <a:p>
            <a:pPr algn="r">
              <a:lnSpc>
                <a:spcPct val="90000"/>
              </a:lnSpc>
            </a:pPr>
            <a:r>
              <a:rPr lang="en-US" sz="2400" b="1" dirty="0">
                <a:solidFill>
                  <a:sysClr val="windowText" lastClr="000000"/>
                </a:solidFill>
              </a:rPr>
              <a:t>Name</a:t>
            </a:r>
            <a:br>
              <a:rPr lang="en-US" sz="2400" dirty="0">
                <a:solidFill>
                  <a:sysClr val="windowText" lastClr="000000"/>
                </a:solidFill>
              </a:rPr>
            </a:br>
            <a:r>
              <a:rPr lang="en-US" sz="2400" i="1" dirty="0">
                <a:solidFill>
                  <a:sysClr val="windowText" lastClr="000000"/>
                </a:solidFill>
              </a:rPr>
              <a:t>Organization</a:t>
            </a:r>
          </a:p>
        </p:txBody>
      </p:sp>
      <p:sp>
        <p:nvSpPr>
          <p:cNvPr id="3" name="Content Placeholder 2">
            <a:extLst>
              <a:ext uri="{FF2B5EF4-FFF2-40B4-BE49-F238E27FC236}">
                <a16:creationId xmlns:a16="http://schemas.microsoft.com/office/drawing/2014/main" id="{77A58988-2CC0-451B-BA11-FA7AE4FF2950}"/>
              </a:ext>
            </a:extLst>
          </p:cNvPr>
          <p:cNvSpPr>
            <a:spLocks noGrp="1"/>
          </p:cNvSpPr>
          <p:nvPr>
            <p:ph idx="1"/>
          </p:nvPr>
        </p:nvSpPr>
        <p:spPr>
          <a:xfrm>
            <a:off x="755708" y="3330867"/>
            <a:ext cx="6718180" cy="3335457"/>
          </a:xfrm>
        </p:spPr>
        <p:txBody>
          <a:bodyPr>
            <a:normAutofit/>
          </a:bodyPr>
          <a:lstStyle/>
          <a:p>
            <a:r>
              <a:rPr lang="en-US" sz="2400" dirty="0">
                <a:solidFill>
                  <a:srgbClr val="FEFFFF"/>
                </a:solidFill>
              </a:rPr>
              <a:t>Highlights from presenter bio</a:t>
            </a:r>
          </a:p>
          <a:p>
            <a:r>
              <a:rPr lang="en-US" sz="2400" dirty="0">
                <a:solidFill>
                  <a:srgbClr val="FEFFFF"/>
                </a:solidFill>
              </a:rPr>
              <a:t>The organization</a:t>
            </a:r>
          </a:p>
          <a:p>
            <a:r>
              <a:rPr lang="en-US" sz="2400" dirty="0">
                <a:solidFill>
                  <a:srgbClr val="FEFFFF"/>
                </a:solidFill>
              </a:rPr>
              <a:t>1 or 2 facts from the bio</a:t>
            </a:r>
          </a:p>
        </p:txBody>
      </p:sp>
      <p:sp>
        <p:nvSpPr>
          <p:cNvPr id="4" name="TextBox 3">
            <a:extLst>
              <a:ext uri="{FF2B5EF4-FFF2-40B4-BE49-F238E27FC236}">
                <a16:creationId xmlns:a16="http://schemas.microsoft.com/office/drawing/2014/main" id="{E8A5FDAC-F1C8-46F8-94C1-6E93EC4F0CA5}"/>
              </a:ext>
            </a:extLst>
          </p:cNvPr>
          <p:cNvSpPr txBox="1"/>
          <p:nvPr/>
        </p:nvSpPr>
        <p:spPr>
          <a:xfrm>
            <a:off x="156410" y="2346636"/>
            <a:ext cx="7916778" cy="830997"/>
          </a:xfrm>
          <a:prstGeom prst="rect">
            <a:avLst/>
          </a:prstGeom>
          <a:noFill/>
        </p:spPr>
        <p:txBody>
          <a:bodyPr wrap="square" rtlCol="0">
            <a:spAutoFit/>
          </a:bodyPr>
          <a:lstStyle/>
          <a:p>
            <a:pPr algn="ctr"/>
            <a:r>
              <a:rPr lang="en-US" sz="2400" b="0" i="1" dirty="0">
                <a:effectLst/>
              </a:rPr>
              <a:t>Mission or information about presenter’s organization.  Keep it to 1 or 2 sentence</a:t>
            </a:r>
            <a:r>
              <a:rPr lang="en-US" sz="2400" i="1" dirty="0"/>
              <a:t>s.</a:t>
            </a:r>
            <a:endParaRPr lang="en-US" sz="2400" b="0" i="1" dirty="0">
              <a:effectLst/>
            </a:endParaRPr>
          </a:p>
        </p:txBody>
      </p:sp>
      <p:sp>
        <p:nvSpPr>
          <p:cNvPr id="7" name="TextBox 6">
            <a:extLst>
              <a:ext uri="{FF2B5EF4-FFF2-40B4-BE49-F238E27FC236}">
                <a16:creationId xmlns:a16="http://schemas.microsoft.com/office/drawing/2014/main" id="{8FE88BD5-EFB7-4B49-8F71-C8ACD06AF820}"/>
              </a:ext>
            </a:extLst>
          </p:cNvPr>
          <p:cNvSpPr txBox="1"/>
          <p:nvPr/>
        </p:nvSpPr>
        <p:spPr>
          <a:xfrm>
            <a:off x="2501144" y="385049"/>
            <a:ext cx="3314700" cy="1569660"/>
          </a:xfrm>
          <a:prstGeom prst="rect">
            <a:avLst/>
          </a:prstGeom>
          <a:solidFill>
            <a:schemeClr val="tx1"/>
          </a:solidFill>
        </p:spPr>
        <p:txBody>
          <a:bodyPr wrap="square" rtlCol="0">
            <a:spAutoFit/>
          </a:bodyPr>
          <a:lstStyle/>
          <a:p>
            <a:pPr algn="ctr"/>
            <a:r>
              <a:rPr lang="en-US" sz="3200" dirty="0">
                <a:solidFill>
                  <a:sysClr val="windowText" lastClr="000000"/>
                </a:solidFill>
              </a:rPr>
              <a:t>Insert Organization Logo here</a:t>
            </a:r>
          </a:p>
        </p:txBody>
      </p:sp>
      <p:sp>
        <p:nvSpPr>
          <p:cNvPr id="13" name="TextBox 12">
            <a:extLst>
              <a:ext uri="{FF2B5EF4-FFF2-40B4-BE49-F238E27FC236}">
                <a16:creationId xmlns:a16="http://schemas.microsoft.com/office/drawing/2014/main" id="{6385CF42-9E56-474A-8D2C-2D1FA1E01EB1}"/>
              </a:ext>
            </a:extLst>
          </p:cNvPr>
          <p:cNvSpPr txBox="1"/>
          <p:nvPr/>
        </p:nvSpPr>
        <p:spPr>
          <a:xfrm>
            <a:off x="9199100" y="783546"/>
            <a:ext cx="2766029" cy="2062103"/>
          </a:xfrm>
          <a:prstGeom prst="rect">
            <a:avLst/>
          </a:prstGeom>
          <a:solidFill>
            <a:schemeClr val="tx1"/>
          </a:solidFill>
        </p:spPr>
        <p:txBody>
          <a:bodyPr wrap="square" rtlCol="0">
            <a:spAutoFit/>
          </a:bodyPr>
          <a:lstStyle/>
          <a:p>
            <a:pPr algn="ctr"/>
            <a:r>
              <a:rPr lang="en-US" sz="3200" dirty="0">
                <a:solidFill>
                  <a:sysClr val="windowText" lastClr="000000"/>
                </a:solidFill>
              </a:rPr>
              <a:t>Insert Presenter Photo </a:t>
            </a:r>
          </a:p>
          <a:p>
            <a:pPr algn="ctr"/>
            <a:r>
              <a:rPr lang="en-US" sz="3200" dirty="0">
                <a:solidFill>
                  <a:sysClr val="windowText" lastClr="000000"/>
                </a:solidFill>
              </a:rPr>
              <a:t>Here</a:t>
            </a:r>
          </a:p>
        </p:txBody>
      </p:sp>
    </p:spTree>
    <p:extLst>
      <p:ext uri="{BB962C8B-B14F-4D97-AF65-F5344CB8AC3E}">
        <p14:creationId xmlns:p14="http://schemas.microsoft.com/office/powerpoint/2010/main" val="189819576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3"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381697-C740-4859-A5C9-A44FEBF2FE8E}"/>
              </a:ext>
            </a:extLst>
          </p:cNvPr>
          <p:cNvSpPr>
            <a:spLocks noGrp="1"/>
          </p:cNvSpPr>
          <p:nvPr>
            <p:ph type="title"/>
          </p:nvPr>
        </p:nvSpPr>
        <p:spPr>
          <a:xfrm>
            <a:off x="1259893" y="3101093"/>
            <a:ext cx="2454052" cy="3029344"/>
          </a:xfrm>
        </p:spPr>
        <p:txBody>
          <a:bodyPr>
            <a:normAutofit/>
          </a:bodyPr>
          <a:lstStyle/>
          <a:p>
            <a:r>
              <a:rPr lang="en-US" sz="3200">
                <a:solidFill>
                  <a:schemeClr val="bg1"/>
                </a:solidFill>
              </a:rPr>
              <a:t>Next Week</a:t>
            </a:r>
          </a:p>
        </p:txBody>
      </p:sp>
      <p:sp>
        <p:nvSpPr>
          <p:cNvPr id="34"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35"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426EB6B-A22D-4E0E-A5F0-7528A4838DEE}"/>
              </a:ext>
            </a:extLst>
          </p:cNvPr>
          <p:cNvGraphicFramePr>
            <a:graphicFrameLocks noGrp="1"/>
          </p:cNvGraphicFramePr>
          <p:nvPr>
            <p:ph idx="1"/>
            <p:extLst>
              <p:ext uri="{D42A27DB-BD31-4B8C-83A1-F6EECF244321}">
                <p14:modId xmlns:p14="http://schemas.microsoft.com/office/powerpoint/2010/main" val="3125585286"/>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058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A2C1937A-7642-4F8B-A9CB-F4117383874A}"/>
                                            </p:graphicEl>
                                          </p:spTgt>
                                        </p:tgtEl>
                                        <p:attrNameLst>
                                          <p:attrName>style.visibility</p:attrName>
                                        </p:attrNameLst>
                                      </p:cBhvr>
                                      <p:to>
                                        <p:strVal val="visible"/>
                                      </p:to>
                                    </p:set>
                                    <p:animEffect transition="in" filter="wipe(left)">
                                      <p:cBhvr>
                                        <p:cTn id="7" dur="500"/>
                                        <p:tgtEl>
                                          <p:spTgt spid="5">
                                            <p:graphicEl>
                                              <a:dgm id="{A2C1937A-7642-4F8B-A9CB-F4117383874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CD540E6B-72EF-4446-A985-A352EEC4CD0A}"/>
                                            </p:graphicEl>
                                          </p:spTgt>
                                        </p:tgtEl>
                                        <p:attrNameLst>
                                          <p:attrName>style.visibility</p:attrName>
                                        </p:attrNameLst>
                                      </p:cBhvr>
                                      <p:to>
                                        <p:strVal val="visible"/>
                                      </p:to>
                                    </p:set>
                                    <p:animEffect transition="in" filter="wipe(left)">
                                      <p:cBhvr>
                                        <p:cTn id="12" dur="500"/>
                                        <p:tgtEl>
                                          <p:spTgt spid="5">
                                            <p:graphicEl>
                                              <a:dgm id="{CD540E6B-72EF-4446-A985-A352EEC4CD0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graphicEl>
                                              <a:dgm id="{ED69BD56-F2CD-42C0-B647-C11C43B2949A}"/>
                                            </p:graphicEl>
                                          </p:spTgt>
                                        </p:tgtEl>
                                        <p:attrNameLst>
                                          <p:attrName>style.visibility</p:attrName>
                                        </p:attrNameLst>
                                      </p:cBhvr>
                                      <p:to>
                                        <p:strVal val="visible"/>
                                      </p:to>
                                    </p:set>
                                    <p:animEffect transition="in" filter="wipe(left)">
                                      <p:cBhvr>
                                        <p:cTn id="17" dur="500"/>
                                        <p:tgtEl>
                                          <p:spTgt spid="5">
                                            <p:graphicEl>
                                              <a:dgm id="{ED69BD56-F2CD-42C0-B647-C11C43B294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0" name="Title 1">
            <a:extLst>
              <a:ext uri="{FF2B5EF4-FFF2-40B4-BE49-F238E27FC236}">
                <a16:creationId xmlns:a16="http://schemas.microsoft.com/office/drawing/2014/main" id="{96822CD5-8EE2-423D-B432-EF7E4700EC37}"/>
              </a:ext>
            </a:extLst>
          </p:cNvPr>
          <p:cNvSpPr txBox="1">
            <a:spLocks/>
          </p:cNvSpPr>
          <p:nvPr/>
        </p:nvSpPr>
        <p:spPr>
          <a:xfrm>
            <a:off x="997541" y="1488125"/>
            <a:ext cx="5313587" cy="833750"/>
          </a:xfrm>
          <a:prstGeom prst="rect">
            <a:avLst/>
          </a:prstGeom>
        </p:spPr>
        <p:txBody>
          <a:bodyPr vert="horz" lIns="91440" tIns="45720" rIns="91440" bIns="45720" rtlCol="0" anchor="b">
            <a:normAutofit fontScale="850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US" sz="2400" b="1" dirty="0"/>
              <a:t>EPA’s Sustainable Management of Food</a:t>
            </a:r>
          </a:p>
          <a:p>
            <a:pPr>
              <a:lnSpc>
                <a:spcPct val="90000"/>
              </a:lnSpc>
            </a:pPr>
            <a:r>
              <a:rPr lang="en-US" sz="1900" dirty="0">
                <a:hlinkClick r:id="rId3"/>
              </a:rPr>
              <a:t>www.epa.gov/sustainable-management-food</a:t>
            </a:r>
            <a:endParaRPr lang="en-US" sz="1900" dirty="0"/>
          </a:p>
        </p:txBody>
      </p:sp>
      <p:sp>
        <p:nvSpPr>
          <p:cNvPr id="7" name="Title 1">
            <a:extLst>
              <a:ext uri="{FF2B5EF4-FFF2-40B4-BE49-F238E27FC236}">
                <a16:creationId xmlns:a16="http://schemas.microsoft.com/office/drawing/2014/main" id="{0B89790A-08AC-4F21-A989-9BD9055E485B}"/>
              </a:ext>
            </a:extLst>
          </p:cNvPr>
          <p:cNvSpPr txBox="1">
            <a:spLocks/>
          </p:cNvSpPr>
          <p:nvPr/>
        </p:nvSpPr>
        <p:spPr>
          <a:xfrm>
            <a:off x="6816500" y="1569411"/>
            <a:ext cx="4831323" cy="833750"/>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US" sz="2400" b="1" dirty="0"/>
              <a:t>Environmental Finance Center</a:t>
            </a:r>
          </a:p>
          <a:p>
            <a:pPr>
              <a:lnSpc>
                <a:spcPct val="90000"/>
              </a:lnSpc>
            </a:pPr>
            <a:r>
              <a:rPr lang="en-US" sz="1600" dirty="0">
                <a:hlinkClick r:id="rId4"/>
              </a:rPr>
              <a:t>www.wichita.edu/foodsummit</a:t>
            </a:r>
            <a:endParaRPr lang="en-US" sz="1600" dirty="0"/>
          </a:p>
        </p:txBody>
      </p:sp>
      <p:sp>
        <p:nvSpPr>
          <p:cNvPr id="8" name="Title 7">
            <a:extLst>
              <a:ext uri="{FF2B5EF4-FFF2-40B4-BE49-F238E27FC236}">
                <a16:creationId xmlns:a16="http://schemas.microsoft.com/office/drawing/2014/main" id="{FF46E37B-D7C3-47B7-9E76-241CF7A8DE8D}"/>
              </a:ext>
            </a:extLst>
          </p:cNvPr>
          <p:cNvSpPr>
            <a:spLocks noGrp="1"/>
          </p:cNvSpPr>
          <p:nvPr>
            <p:ph type="title"/>
          </p:nvPr>
        </p:nvSpPr>
        <p:spPr/>
        <p:txBody>
          <a:bodyPr/>
          <a:lstStyle/>
          <a:p>
            <a:r>
              <a:rPr lang="en-US" dirty="0"/>
              <a:t>Resources</a:t>
            </a:r>
          </a:p>
        </p:txBody>
      </p:sp>
      <p:pic>
        <p:nvPicPr>
          <p:cNvPr id="9" name="Picture 8">
            <a:extLst>
              <a:ext uri="{FF2B5EF4-FFF2-40B4-BE49-F238E27FC236}">
                <a16:creationId xmlns:a16="http://schemas.microsoft.com/office/drawing/2014/main" id="{A95342B8-1687-4B81-AB9B-C990C1AD43C8}"/>
              </a:ext>
            </a:extLst>
          </p:cNvPr>
          <p:cNvPicPr>
            <a:picLocks noChangeAspect="1"/>
          </p:cNvPicPr>
          <p:nvPr/>
        </p:nvPicPr>
        <p:blipFill>
          <a:blip r:embed="rId5"/>
          <a:stretch>
            <a:fillRect/>
          </a:stretch>
        </p:blipFill>
        <p:spPr>
          <a:xfrm>
            <a:off x="997541" y="2505399"/>
            <a:ext cx="5313587" cy="2986009"/>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CA23CEC0-99E0-42C9-9BDA-567C2CFC2C0E}"/>
              </a:ext>
            </a:extLst>
          </p:cNvPr>
          <p:cNvPicPr>
            <a:picLocks noChangeAspect="1"/>
          </p:cNvPicPr>
          <p:nvPr/>
        </p:nvPicPr>
        <p:blipFill>
          <a:blip r:embed="rId6"/>
          <a:stretch>
            <a:fillRect/>
          </a:stretch>
        </p:blipFill>
        <p:spPr>
          <a:xfrm>
            <a:off x="6562499" y="2505399"/>
            <a:ext cx="5210625" cy="30124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220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1000"/>
                                        <p:tgtEl>
                                          <p:spTgt spid="70"/>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B9E4A0-2E84-43CE-A4A6-9AB45AA15612}"/>
              </a:ext>
            </a:extLst>
          </p:cNvPr>
          <p:cNvPicPr>
            <a:picLocks noChangeAspect="1"/>
          </p:cNvPicPr>
          <p:nvPr/>
        </p:nvPicPr>
        <p:blipFill>
          <a:blip r:embed="rId3">
            <a:extLst>
              <a:ext uri="{28A0092B-C50C-407E-A947-70E740481C1C}">
                <a14:useLocalDpi xmlns:a14="http://schemas.microsoft.com/office/drawing/2010/main" val="0"/>
              </a:ext>
            </a:extLst>
          </a:blip>
          <a:srcRect l="2584" r="2584"/>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4999B067-090E-4682-ADDA-13AD93D3185F}"/>
              </a:ext>
            </a:extLst>
          </p:cNvPr>
          <p:cNvSpPr txBox="1"/>
          <p:nvPr/>
        </p:nvSpPr>
        <p:spPr>
          <a:xfrm>
            <a:off x="9563081" y="5664200"/>
            <a:ext cx="2374899" cy="1015663"/>
          </a:xfrm>
          <a:prstGeom prst="rect">
            <a:avLst/>
          </a:prstGeom>
          <a:solidFill>
            <a:schemeClr val="bg1"/>
          </a:solidFill>
        </p:spPr>
        <p:txBody>
          <a:bodyPr wrap="square" rtlCol="0">
            <a:spAutoFit/>
          </a:bodyPr>
          <a:lstStyle/>
          <a:p>
            <a:pPr algn="ctr"/>
            <a:r>
              <a:rPr lang="en-US" sz="2000" dirty="0"/>
              <a:t>Insert your organization’s logo here.</a:t>
            </a:r>
          </a:p>
        </p:txBody>
      </p:sp>
    </p:spTree>
    <p:extLst>
      <p:ext uri="{BB962C8B-B14F-4D97-AF65-F5344CB8AC3E}">
        <p14:creationId xmlns:p14="http://schemas.microsoft.com/office/powerpoint/2010/main" val="127504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E90BDB-2C76-4457-912D-1256B8F96F99}"/>
              </a:ext>
            </a:extLst>
          </p:cNvPr>
          <p:cNvSpPr txBox="1"/>
          <p:nvPr/>
        </p:nvSpPr>
        <p:spPr>
          <a:xfrm>
            <a:off x="9563081" y="5664200"/>
            <a:ext cx="2374899" cy="1015663"/>
          </a:xfrm>
          <a:prstGeom prst="rect">
            <a:avLst/>
          </a:prstGeom>
          <a:solidFill>
            <a:schemeClr val="bg1"/>
          </a:solidFill>
        </p:spPr>
        <p:txBody>
          <a:bodyPr wrap="square" rtlCol="0">
            <a:spAutoFit/>
          </a:bodyPr>
          <a:lstStyle/>
          <a:p>
            <a:pPr algn="ctr"/>
            <a:r>
              <a:rPr lang="en-US" sz="2000" dirty="0"/>
              <a:t>Insert your organization’s logo here.</a:t>
            </a:r>
          </a:p>
        </p:txBody>
      </p:sp>
      <p:sp>
        <p:nvSpPr>
          <p:cNvPr id="4" name="TextBox 3">
            <a:extLst>
              <a:ext uri="{FF2B5EF4-FFF2-40B4-BE49-F238E27FC236}">
                <a16:creationId xmlns:a16="http://schemas.microsoft.com/office/drawing/2014/main" id="{3590F0EE-928A-45BC-B478-74460C9C1FEB}"/>
              </a:ext>
            </a:extLst>
          </p:cNvPr>
          <p:cNvSpPr txBox="1"/>
          <p:nvPr/>
        </p:nvSpPr>
        <p:spPr>
          <a:xfrm>
            <a:off x="254020" y="5064035"/>
            <a:ext cx="8953481" cy="1077218"/>
          </a:xfrm>
          <a:prstGeom prst="rect">
            <a:avLst/>
          </a:prstGeom>
          <a:solidFill>
            <a:schemeClr val="bg1"/>
          </a:solidFill>
        </p:spPr>
        <p:txBody>
          <a:bodyPr wrap="square" rtlCol="0">
            <a:spAutoFit/>
          </a:bodyPr>
          <a:lstStyle/>
          <a:p>
            <a:r>
              <a:rPr lang="en-US" sz="3200" dirty="0"/>
              <a:t>Insert your organization’s mission, vision, website, information, etc.</a:t>
            </a:r>
          </a:p>
        </p:txBody>
      </p:sp>
    </p:spTree>
    <p:extLst>
      <p:ext uri="{BB962C8B-B14F-4D97-AF65-F5344CB8AC3E}">
        <p14:creationId xmlns:p14="http://schemas.microsoft.com/office/powerpoint/2010/main" val="663623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A colorful salad on a plate&#10;&#10;Description automatically generated">
            <a:extLst>
              <a:ext uri="{FF2B5EF4-FFF2-40B4-BE49-F238E27FC236}">
                <a16:creationId xmlns:a16="http://schemas.microsoft.com/office/drawing/2014/main" id="{A2BF2974-A2C5-42B6-BD41-8799F48A4CE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3146" r="17976"/>
          <a:stretch/>
        </p:blipFill>
        <p:spPr>
          <a:xfrm>
            <a:off x="2004077" y="1410255"/>
            <a:ext cx="3683989" cy="3719211"/>
          </a:xfrm>
          <a:prstGeom prst="ellipse">
            <a:avLst/>
          </a:prstGeom>
        </p:spPr>
      </p:pic>
      <p:sp>
        <p:nvSpPr>
          <p:cNvPr id="2" name="Title 1">
            <a:extLst>
              <a:ext uri="{FF2B5EF4-FFF2-40B4-BE49-F238E27FC236}">
                <a16:creationId xmlns:a16="http://schemas.microsoft.com/office/drawing/2014/main" id="{93845102-47AB-4ACE-A782-975853AF980A}"/>
              </a:ext>
            </a:extLst>
          </p:cNvPr>
          <p:cNvSpPr>
            <a:spLocks noGrp="1"/>
          </p:cNvSpPr>
          <p:nvPr>
            <p:ph type="title"/>
          </p:nvPr>
        </p:nvSpPr>
        <p:spPr>
          <a:xfrm>
            <a:off x="1676400" y="414013"/>
            <a:ext cx="10515600" cy="853944"/>
          </a:xfrm>
        </p:spPr>
        <p:txBody>
          <a:bodyPr>
            <a:normAutofit fontScale="90000"/>
          </a:bodyPr>
          <a:lstStyle/>
          <a:p>
            <a:r>
              <a:rPr lang="en-US" dirty="0"/>
              <a:t>Food Waste is Costly</a:t>
            </a:r>
            <a:br>
              <a:rPr lang="en-US" dirty="0"/>
            </a:br>
            <a:r>
              <a:rPr lang="en-US" sz="3100" i="1" dirty="0"/>
              <a:t>Environmentally | Economically | Socially</a:t>
            </a:r>
            <a:endParaRPr lang="en-US" i="1" dirty="0"/>
          </a:p>
        </p:txBody>
      </p:sp>
      <p:graphicFrame>
        <p:nvGraphicFramePr>
          <p:cNvPr id="6" name="Content Placeholder 5">
            <a:extLst>
              <a:ext uri="{FF2B5EF4-FFF2-40B4-BE49-F238E27FC236}">
                <a16:creationId xmlns:a16="http://schemas.microsoft.com/office/drawing/2014/main" id="{780B4308-32EE-442D-9292-771584B5BAD0}"/>
              </a:ext>
            </a:extLst>
          </p:cNvPr>
          <p:cNvGraphicFramePr>
            <a:graphicFrameLocks noGrp="1"/>
          </p:cNvGraphicFramePr>
          <p:nvPr>
            <p:ph idx="1"/>
            <p:extLst>
              <p:ext uri="{D42A27DB-BD31-4B8C-83A1-F6EECF244321}">
                <p14:modId xmlns:p14="http://schemas.microsoft.com/office/powerpoint/2010/main" val="2688979717"/>
              </p:ext>
            </p:extLst>
          </p:nvPr>
        </p:nvGraphicFramePr>
        <p:xfrm>
          <a:off x="1148723" y="1430250"/>
          <a:ext cx="4898571" cy="3685527"/>
        </p:xfrm>
        <a:graphic>
          <a:graphicData uri="http://schemas.openxmlformats.org/drawingml/2006/chart">
            <c:chart xmlns:c="http://schemas.openxmlformats.org/drawingml/2006/chart" xmlns:r="http://schemas.openxmlformats.org/officeDocument/2006/relationships" r:id="rId5"/>
          </a:graphicData>
        </a:graphic>
      </p:graphicFrame>
      <p:pic>
        <p:nvPicPr>
          <p:cNvPr id="13" name="Picture 12">
            <a:extLst>
              <a:ext uri="{FF2B5EF4-FFF2-40B4-BE49-F238E27FC236}">
                <a16:creationId xmlns:a16="http://schemas.microsoft.com/office/drawing/2014/main" id="{E87F7C6D-4936-433B-BA8D-3978127C5561}"/>
              </a:ext>
            </a:extLst>
          </p:cNvPr>
          <p:cNvPicPr>
            <a:picLocks noChangeAspect="1"/>
          </p:cNvPicPr>
          <p:nvPr/>
        </p:nvPicPr>
        <p:blipFill rotWithShape="1">
          <a:blip r:embed="rId6">
            <a:alphaModFix amt="50000"/>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9238" t="1755" b="-22646"/>
          <a:stretch/>
        </p:blipFill>
        <p:spPr>
          <a:xfrm>
            <a:off x="6752502" y="1586236"/>
            <a:ext cx="3683990" cy="3685527"/>
          </a:xfrm>
          <a:prstGeom prst="ellipse">
            <a:avLst/>
          </a:prstGeom>
        </p:spPr>
      </p:pic>
      <p:sp>
        <p:nvSpPr>
          <p:cNvPr id="15" name="TextBox 14">
            <a:extLst>
              <a:ext uri="{FF2B5EF4-FFF2-40B4-BE49-F238E27FC236}">
                <a16:creationId xmlns:a16="http://schemas.microsoft.com/office/drawing/2014/main" id="{E52DECEF-F695-4E94-BF9F-C2C76F9A23CC}"/>
              </a:ext>
            </a:extLst>
          </p:cNvPr>
          <p:cNvSpPr txBox="1"/>
          <p:nvPr/>
        </p:nvSpPr>
        <p:spPr>
          <a:xfrm>
            <a:off x="6543420" y="2485030"/>
            <a:ext cx="4421909" cy="1569660"/>
          </a:xfrm>
          <a:prstGeom prst="rect">
            <a:avLst/>
          </a:prstGeom>
          <a:noFill/>
        </p:spPr>
        <p:txBody>
          <a:bodyPr wrap="square" rtlCol="0">
            <a:spAutoFit/>
          </a:bodyPr>
          <a:lstStyle/>
          <a:p>
            <a:pPr algn="ctr"/>
            <a:r>
              <a:rPr lang="en-US" sz="4800" dirty="0"/>
              <a:t>$161.6 billion annually</a:t>
            </a:r>
          </a:p>
        </p:txBody>
      </p:sp>
      <p:grpSp>
        <p:nvGrpSpPr>
          <p:cNvPr id="22" name="Group 21">
            <a:extLst>
              <a:ext uri="{FF2B5EF4-FFF2-40B4-BE49-F238E27FC236}">
                <a16:creationId xmlns:a16="http://schemas.microsoft.com/office/drawing/2014/main" id="{C5FE6C97-0CFD-47C0-B6F5-736831C74E4A}"/>
              </a:ext>
            </a:extLst>
          </p:cNvPr>
          <p:cNvGrpSpPr/>
          <p:nvPr/>
        </p:nvGrpSpPr>
        <p:grpSpPr>
          <a:xfrm>
            <a:off x="3211790" y="5114162"/>
            <a:ext cx="6663260" cy="1841327"/>
            <a:chOff x="2665798" y="4879422"/>
            <a:chExt cx="6663260" cy="1841327"/>
          </a:xfrm>
        </p:grpSpPr>
        <p:pic>
          <p:nvPicPr>
            <p:cNvPr id="18" name="Picture 17" descr="Text&#10;&#10;Description automatically generated">
              <a:extLst>
                <a:ext uri="{FF2B5EF4-FFF2-40B4-BE49-F238E27FC236}">
                  <a16:creationId xmlns:a16="http://schemas.microsoft.com/office/drawing/2014/main" id="{DDE5C56F-EEC3-4F23-8CE9-2E2E44377F15}"/>
                </a:ext>
              </a:extLst>
            </p:cNvPr>
            <p:cNvPicPr>
              <a:picLocks noChangeAspect="1"/>
            </p:cNvPicPr>
            <p:nvPr/>
          </p:nvPicPr>
          <p:blipFill rotWithShape="1">
            <a:blip r:embed="rId8">
              <a:duotone>
                <a:prstClr val="black"/>
                <a:schemeClr val="tx1">
                  <a:lumMod val="50000"/>
                  <a:lumOff val="50000"/>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r="31853" b="33484"/>
            <a:stretch/>
          </p:blipFill>
          <p:spPr>
            <a:xfrm>
              <a:off x="2665798" y="4879422"/>
              <a:ext cx="6663260" cy="1841327"/>
            </a:xfrm>
            <a:prstGeom prst="rect">
              <a:avLst/>
            </a:prstGeom>
          </p:spPr>
        </p:pic>
        <p:pic>
          <p:nvPicPr>
            <p:cNvPr id="21" name="Picture 20" descr="Text&#10;&#10;Description automatically generated">
              <a:extLst>
                <a:ext uri="{FF2B5EF4-FFF2-40B4-BE49-F238E27FC236}">
                  <a16:creationId xmlns:a16="http://schemas.microsoft.com/office/drawing/2014/main" id="{9D6BFA28-BDCB-4B89-BBF2-83FF9BF3FA47}"/>
                </a:ext>
              </a:extLst>
            </p:cNvPr>
            <p:cNvPicPr>
              <a:picLocks noChangeAspect="1"/>
            </p:cNvPicPr>
            <p:nvPr/>
          </p:nvPicPr>
          <p:blipFill rotWithShape="1">
            <a:blip r:embed="rId8">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r="87929" b="33484"/>
            <a:stretch/>
          </p:blipFill>
          <p:spPr>
            <a:xfrm>
              <a:off x="2665798" y="4879422"/>
              <a:ext cx="1180274" cy="1841327"/>
            </a:xfrm>
            <a:prstGeom prst="rect">
              <a:avLst/>
            </a:prstGeom>
          </p:spPr>
        </p:pic>
      </p:grpSp>
      <p:sp>
        <p:nvSpPr>
          <p:cNvPr id="10" name="TextBox 9">
            <a:extLst>
              <a:ext uri="{FF2B5EF4-FFF2-40B4-BE49-F238E27FC236}">
                <a16:creationId xmlns:a16="http://schemas.microsoft.com/office/drawing/2014/main" id="{4C362123-FB9E-4888-9A90-1D460C502F65}"/>
              </a:ext>
            </a:extLst>
          </p:cNvPr>
          <p:cNvSpPr txBox="1"/>
          <p:nvPr/>
        </p:nvSpPr>
        <p:spPr>
          <a:xfrm>
            <a:off x="-28135" y="2115698"/>
            <a:ext cx="2194560" cy="2308324"/>
          </a:xfrm>
          <a:prstGeom prst="rect">
            <a:avLst/>
          </a:prstGeom>
          <a:noFill/>
        </p:spPr>
        <p:txBody>
          <a:bodyPr wrap="square" rtlCol="0">
            <a:spAutoFit/>
          </a:bodyPr>
          <a:lstStyle/>
          <a:p>
            <a:r>
              <a:rPr lang="en-US" dirty="0"/>
              <a:t>According to the </a:t>
            </a:r>
            <a:r>
              <a:rPr lang="en-US" dirty="0">
                <a:hlinkClick r:id="rId10"/>
              </a:rPr>
              <a:t>National Resources Defense Council</a:t>
            </a:r>
            <a:r>
              <a:rPr lang="en-US" dirty="0"/>
              <a:t>, up to 40% of all food in the US goes uneaten and unused</a:t>
            </a:r>
          </a:p>
        </p:txBody>
      </p:sp>
      <p:sp>
        <p:nvSpPr>
          <p:cNvPr id="11" name="TextBox 10">
            <a:extLst>
              <a:ext uri="{FF2B5EF4-FFF2-40B4-BE49-F238E27FC236}">
                <a16:creationId xmlns:a16="http://schemas.microsoft.com/office/drawing/2014/main" id="{68A9ABA8-5C10-4B91-8A65-F5102BF413AD}"/>
              </a:ext>
            </a:extLst>
          </p:cNvPr>
          <p:cNvSpPr txBox="1"/>
          <p:nvPr/>
        </p:nvSpPr>
        <p:spPr>
          <a:xfrm>
            <a:off x="10087574" y="2115697"/>
            <a:ext cx="1755507" cy="2585323"/>
          </a:xfrm>
          <a:prstGeom prst="rect">
            <a:avLst/>
          </a:prstGeom>
          <a:noFill/>
        </p:spPr>
        <p:txBody>
          <a:bodyPr wrap="square" rtlCol="0">
            <a:spAutoFit/>
          </a:bodyPr>
          <a:lstStyle/>
          <a:p>
            <a:pPr algn="r"/>
            <a:r>
              <a:rPr lang="en-US" dirty="0">
                <a:hlinkClick r:id="rId11"/>
              </a:rPr>
              <a:t>USDA Economic Research Service </a:t>
            </a:r>
            <a:r>
              <a:rPr lang="en-US" dirty="0"/>
              <a:t>reports that food loss and waste costs $161.6 billion annually.</a:t>
            </a:r>
          </a:p>
        </p:txBody>
      </p:sp>
      <p:sp>
        <p:nvSpPr>
          <p:cNvPr id="12" name="TextBox 11">
            <a:extLst>
              <a:ext uri="{FF2B5EF4-FFF2-40B4-BE49-F238E27FC236}">
                <a16:creationId xmlns:a16="http://schemas.microsoft.com/office/drawing/2014/main" id="{692871EA-AF48-42C3-8CAE-755193E8BBE5}"/>
              </a:ext>
            </a:extLst>
          </p:cNvPr>
          <p:cNvSpPr txBox="1"/>
          <p:nvPr/>
        </p:nvSpPr>
        <p:spPr>
          <a:xfrm>
            <a:off x="9938387" y="5548761"/>
            <a:ext cx="2053883" cy="1200329"/>
          </a:xfrm>
          <a:prstGeom prst="rect">
            <a:avLst/>
          </a:prstGeom>
          <a:noFill/>
        </p:spPr>
        <p:txBody>
          <a:bodyPr wrap="square" rtlCol="0">
            <a:spAutoFit/>
          </a:bodyPr>
          <a:lstStyle/>
          <a:p>
            <a:r>
              <a:rPr lang="en-US" dirty="0"/>
              <a:t>1 in 8 Americans struggle to put food on the table. (</a:t>
            </a:r>
            <a:r>
              <a:rPr lang="en-US" dirty="0">
                <a:hlinkClick r:id="rId10"/>
              </a:rPr>
              <a:t>NRDC</a:t>
            </a:r>
            <a:r>
              <a:rPr lang="en-US" dirty="0"/>
              <a:t>)</a:t>
            </a:r>
          </a:p>
        </p:txBody>
      </p:sp>
    </p:spTree>
    <p:extLst>
      <p:ext uri="{BB962C8B-B14F-4D97-AF65-F5344CB8AC3E}">
        <p14:creationId xmlns:p14="http://schemas.microsoft.com/office/powerpoint/2010/main" val="1464862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55F4A-37EE-4897-8F00-941D26C552BE}"/>
              </a:ext>
            </a:extLst>
          </p:cNvPr>
          <p:cNvSpPr>
            <a:spLocks noGrp="1"/>
          </p:cNvSpPr>
          <p:nvPr>
            <p:ph type="title"/>
          </p:nvPr>
        </p:nvSpPr>
        <p:spPr>
          <a:xfrm>
            <a:off x="1729325" y="699140"/>
            <a:ext cx="8911687" cy="1280890"/>
          </a:xfrm>
        </p:spPr>
        <p:txBody>
          <a:bodyPr/>
          <a:lstStyle/>
          <a:p>
            <a:r>
              <a:rPr lang="en-US" dirty="0"/>
              <a:t>Wasted</a:t>
            </a:r>
          </a:p>
        </p:txBody>
      </p:sp>
      <p:sp>
        <p:nvSpPr>
          <p:cNvPr id="6" name="Freeform 11">
            <a:extLst>
              <a:ext uri="{FF2B5EF4-FFF2-40B4-BE49-F238E27FC236}">
                <a16:creationId xmlns:a16="http://schemas.microsoft.com/office/drawing/2014/main" id="{585C391E-FE40-4974-A7A4-790C0036A97A}"/>
              </a:ext>
            </a:extLst>
          </p:cNvPr>
          <p:cNvSpPr/>
          <p:nvPr/>
        </p:nvSpPr>
        <p:spPr bwMode="auto">
          <a:xfrm flipV="1">
            <a:off x="0" y="788674"/>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8" name="Picture 7">
            <a:extLst>
              <a:ext uri="{FF2B5EF4-FFF2-40B4-BE49-F238E27FC236}">
                <a16:creationId xmlns:a16="http://schemas.microsoft.com/office/drawing/2014/main" id="{EBCE453E-18FC-43DD-A1E3-F1315B218611}"/>
              </a:ext>
            </a:extLst>
          </p:cNvPr>
          <p:cNvPicPr>
            <a:picLocks noChangeAspect="1"/>
          </p:cNvPicPr>
          <p:nvPr/>
        </p:nvPicPr>
        <p:blipFill>
          <a:blip r:embed="rId3"/>
          <a:stretch>
            <a:fillRect/>
          </a:stretch>
        </p:blipFill>
        <p:spPr>
          <a:xfrm>
            <a:off x="4829736" y="699140"/>
            <a:ext cx="6091963" cy="5692935"/>
          </a:xfrm>
          <a:prstGeom prst="rect">
            <a:avLst/>
          </a:prstGeom>
        </p:spPr>
      </p:pic>
      <p:sp>
        <p:nvSpPr>
          <p:cNvPr id="9" name="Flowchart: Connector 8">
            <a:extLst>
              <a:ext uri="{FF2B5EF4-FFF2-40B4-BE49-F238E27FC236}">
                <a16:creationId xmlns:a16="http://schemas.microsoft.com/office/drawing/2014/main" id="{AAD77571-EBDF-4441-ADEA-81BFAE3521FB}"/>
              </a:ext>
            </a:extLst>
          </p:cNvPr>
          <p:cNvSpPr/>
          <p:nvPr/>
        </p:nvSpPr>
        <p:spPr>
          <a:xfrm>
            <a:off x="4829736" y="2591237"/>
            <a:ext cx="2812252" cy="2433703"/>
          </a:xfrm>
          <a:prstGeom prst="flowChartConnector">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0D330934-84D0-4961-B98A-420BF9A884BB}"/>
              </a:ext>
            </a:extLst>
          </p:cNvPr>
          <p:cNvSpPr/>
          <p:nvPr/>
        </p:nvSpPr>
        <p:spPr>
          <a:xfrm rot="3742899">
            <a:off x="4151425" y="1593353"/>
            <a:ext cx="2099168" cy="1237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08E6A5A-0B48-488B-AC10-E350F487E1AE}"/>
              </a:ext>
            </a:extLst>
          </p:cNvPr>
          <p:cNvSpPr txBox="1"/>
          <p:nvPr/>
        </p:nvSpPr>
        <p:spPr>
          <a:xfrm>
            <a:off x="350492" y="1821955"/>
            <a:ext cx="4198557" cy="3477875"/>
          </a:xfrm>
          <a:prstGeom prst="rect">
            <a:avLst/>
          </a:prstGeom>
          <a:noFill/>
        </p:spPr>
        <p:txBody>
          <a:bodyPr wrap="square">
            <a:spAutoFit/>
          </a:bodyPr>
          <a:lstStyle/>
          <a:p>
            <a:pPr marL="342900" indent="-342900">
              <a:buFont typeface="Arial" panose="020B0604020202020204" pitchFamily="34" charset="0"/>
              <a:buChar char="•"/>
            </a:pPr>
            <a:r>
              <a:rPr lang="en-US" sz="2400" dirty="0">
                <a:hlinkClick r:id="rId4"/>
              </a:rPr>
              <a:t>EPA estimates</a:t>
            </a:r>
            <a:r>
              <a:rPr lang="en-US" sz="2400" dirty="0"/>
              <a:t> that 24.1% of the Total Material Solid Waste is sent to landfills.</a:t>
            </a:r>
          </a:p>
          <a:p>
            <a:pPr marL="342900" indent="-342900">
              <a:buFont typeface="Arial" panose="020B0604020202020204" pitchFamily="34" charset="0"/>
              <a:buChar char="•"/>
            </a:pPr>
            <a:endParaRPr lang="en-US" sz="2400" baseline="30000" dirty="0"/>
          </a:p>
          <a:p>
            <a:endParaRPr lang="en-US" sz="2400" baseline="30000" dirty="0"/>
          </a:p>
          <a:p>
            <a:pPr marL="342900" indent="-342900">
              <a:buFont typeface="Arial" panose="020B0604020202020204" pitchFamily="34" charset="0"/>
              <a:buChar char="•"/>
            </a:pPr>
            <a:r>
              <a:rPr lang="en-US" sz="2400" dirty="0">
                <a:hlinkClick r:id="rId5"/>
              </a:rPr>
              <a:t>According to the USDA</a:t>
            </a:r>
            <a:r>
              <a:rPr lang="en-US" sz="2400" dirty="0"/>
              <a:t>, 31% of food created for consumption is wasted.</a:t>
            </a:r>
            <a:endParaRPr lang="en-US" sz="2400" baseline="300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1768335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DE8F2-6A71-43BC-BFCC-E38D3B7A73CE}"/>
              </a:ext>
            </a:extLst>
          </p:cNvPr>
          <p:cNvSpPr>
            <a:spLocks noGrp="1"/>
          </p:cNvSpPr>
          <p:nvPr>
            <p:ph type="title"/>
          </p:nvPr>
        </p:nvSpPr>
        <p:spPr>
          <a:xfrm>
            <a:off x="1640156" y="647700"/>
            <a:ext cx="8911687" cy="1280890"/>
          </a:xfrm>
        </p:spPr>
        <p:txBody>
          <a:bodyPr/>
          <a:lstStyle/>
          <a:p>
            <a:r>
              <a:rPr lang="en-US" dirty="0"/>
              <a:t>Greenhouse Gas in Perspective</a:t>
            </a:r>
          </a:p>
        </p:txBody>
      </p:sp>
      <p:graphicFrame>
        <p:nvGraphicFramePr>
          <p:cNvPr id="7" name="Content Placeholder 6">
            <a:extLst>
              <a:ext uri="{FF2B5EF4-FFF2-40B4-BE49-F238E27FC236}">
                <a16:creationId xmlns:a16="http://schemas.microsoft.com/office/drawing/2014/main" id="{C6EE2466-F3EF-4C61-9045-05C2B59DB3CC}"/>
              </a:ext>
            </a:extLst>
          </p:cNvPr>
          <p:cNvGraphicFramePr>
            <a:graphicFrameLocks noGrp="1"/>
          </p:cNvGraphicFramePr>
          <p:nvPr>
            <p:ph idx="1"/>
            <p:extLst>
              <p:ext uri="{D42A27DB-BD31-4B8C-83A1-F6EECF244321}">
                <p14:modId xmlns:p14="http://schemas.microsoft.com/office/powerpoint/2010/main" val="921798035"/>
              </p:ext>
            </p:extLst>
          </p:nvPr>
        </p:nvGraphicFramePr>
        <p:xfrm>
          <a:off x="6818965" y="2389094"/>
          <a:ext cx="4685647" cy="37158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0647D048-252B-424F-A689-7502631D2C0A}"/>
              </a:ext>
            </a:extLst>
          </p:cNvPr>
          <p:cNvGraphicFramePr/>
          <p:nvPr>
            <p:extLst>
              <p:ext uri="{D42A27DB-BD31-4B8C-83A1-F6EECF244321}">
                <p14:modId xmlns:p14="http://schemas.microsoft.com/office/powerpoint/2010/main" val="1527930499"/>
              </p:ext>
            </p:extLst>
          </p:nvPr>
        </p:nvGraphicFramePr>
        <p:xfrm>
          <a:off x="495300" y="2389094"/>
          <a:ext cx="5168900" cy="3821206"/>
        </p:xfrm>
        <a:graphic>
          <a:graphicData uri="http://schemas.openxmlformats.org/drawingml/2006/chart">
            <c:chart xmlns:c="http://schemas.openxmlformats.org/drawingml/2006/chart" xmlns:r="http://schemas.openxmlformats.org/officeDocument/2006/relationships" r:id="rId4"/>
          </a:graphicData>
        </a:graphic>
      </p:graphicFrame>
      <p:sp>
        <p:nvSpPr>
          <p:cNvPr id="12" name="Freeform 11">
            <a:extLst>
              <a:ext uri="{FF2B5EF4-FFF2-40B4-BE49-F238E27FC236}">
                <a16:creationId xmlns:a16="http://schemas.microsoft.com/office/drawing/2014/main" id="{34163608-86BA-4300-A7FC-869CCF1C5037}"/>
              </a:ext>
            </a:extLst>
          </p:cNvPr>
          <p:cNvSpPr/>
          <p:nvPr/>
        </p:nvSpPr>
        <p:spPr bwMode="auto">
          <a:xfrm flipV="1">
            <a:off x="0" y="75725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TextBox 5">
            <a:hlinkClick r:id="rId5"/>
            <a:extLst>
              <a:ext uri="{FF2B5EF4-FFF2-40B4-BE49-F238E27FC236}">
                <a16:creationId xmlns:a16="http://schemas.microsoft.com/office/drawing/2014/main" id="{29D739ED-8EEF-4AC1-AC55-7C31AFBBB13D}"/>
              </a:ext>
            </a:extLst>
          </p:cNvPr>
          <p:cNvSpPr txBox="1"/>
          <p:nvPr/>
        </p:nvSpPr>
        <p:spPr>
          <a:xfrm>
            <a:off x="2265016" y="6210300"/>
            <a:ext cx="1887055" cy="461665"/>
          </a:xfrm>
          <a:prstGeom prst="rect">
            <a:avLst/>
          </a:prstGeom>
          <a:solidFill>
            <a:schemeClr val="accent1"/>
          </a:solidFill>
        </p:spPr>
        <p:txBody>
          <a:bodyPr wrap="none" rtlCol="0">
            <a:spAutoFit/>
          </a:bodyPr>
          <a:lstStyle/>
          <a:p>
            <a:r>
              <a:rPr lang="en-US" sz="2400" u="sng" dirty="0"/>
              <a:t>Learn more</a:t>
            </a:r>
          </a:p>
        </p:txBody>
      </p:sp>
      <p:sp>
        <p:nvSpPr>
          <p:cNvPr id="8" name="TextBox 7">
            <a:hlinkClick r:id="rId6"/>
            <a:extLst>
              <a:ext uri="{FF2B5EF4-FFF2-40B4-BE49-F238E27FC236}">
                <a16:creationId xmlns:a16="http://schemas.microsoft.com/office/drawing/2014/main" id="{5809DD61-C267-4167-B359-670DE27EF5C7}"/>
              </a:ext>
            </a:extLst>
          </p:cNvPr>
          <p:cNvSpPr txBox="1"/>
          <p:nvPr/>
        </p:nvSpPr>
        <p:spPr>
          <a:xfrm>
            <a:off x="8218260" y="6210299"/>
            <a:ext cx="1887055" cy="461665"/>
          </a:xfrm>
          <a:prstGeom prst="rect">
            <a:avLst/>
          </a:prstGeom>
          <a:solidFill>
            <a:schemeClr val="accent1"/>
          </a:solidFill>
        </p:spPr>
        <p:txBody>
          <a:bodyPr wrap="none" rtlCol="0">
            <a:spAutoFit/>
          </a:bodyPr>
          <a:lstStyle/>
          <a:p>
            <a:r>
              <a:rPr lang="en-US" sz="2400" u="sng" dirty="0"/>
              <a:t>Learn more</a:t>
            </a:r>
          </a:p>
        </p:txBody>
      </p:sp>
    </p:spTree>
    <p:extLst>
      <p:ext uri="{BB962C8B-B14F-4D97-AF65-F5344CB8AC3E}">
        <p14:creationId xmlns:p14="http://schemas.microsoft.com/office/powerpoint/2010/main" val="3600436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BD99-055E-46CE-8A10-7B35918AFAFF}"/>
              </a:ext>
            </a:extLst>
          </p:cNvPr>
          <p:cNvSpPr>
            <a:spLocks noGrp="1"/>
          </p:cNvSpPr>
          <p:nvPr>
            <p:ph type="title"/>
          </p:nvPr>
        </p:nvSpPr>
        <p:spPr/>
        <p:txBody>
          <a:bodyPr/>
          <a:lstStyle/>
          <a:p>
            <a:pPr algn="ctr"/>
            <a:r>
              <a:rPr lang="en-US"/>
              <a:t>GHG Emissions- Upstream Lifecycle Emissions vs. Landfilling</a:t>
            </a:r>
          </a:p>
        </p:txBody>
      </p:sp>
      <p:sp>
        <p:nvSpPr>
          <p:cNvPr id="3" name="Slide Number Placeholder 2">
            <a:extLst>
              <a:ext uri="{FF2B5EF4-FFF2-40B4-BE49-F238E27FC236}">
                <a16:creationId xmlns:a16="http://schemas.microsoft.com/office/drawing/2014/main" id="{E76FD830-5755-4F97-9811-4A61A1272A09}"/>
              </a:ext>
            </a:extLst>
          </p:cNvPr>
          <p:cNvSpPr>
            <a:spLocks noGrp="1"/>
          </p:cNvSpPr>
          <p:nvPr>
            <p:ph type="sldNum" sz="quarter" idx="12"/>
          </p:nvPr>
        </p:nvSpPr>
        <p:spPr/>
        <p:txBody>
          <a:bodyPr/>
          <a:lstStyle/>
          <a:p>
            <a:fld id="{14C90E35-C75E-4AD6-A402-3BA4BFA605E7}" type="slidenum">
              <a:rPr lang="en-US" smtClean="0"/>
              <a:t>7</a:t>
            </a:fld>
            <a:endParaRPr lang="en-US"/>
          </a:p>
        </p:txBody>
      </p:sp>
      <p:pic>
        <p:nvPicPr>
          <p:cNvPr id="4" name="Picture 3">
            <a:extLst>
              <a:ext uri="{FF2B5EF4-FFF2-40B4-BE49-F238E27FC236}">
                <a16:creationId xmlns:a16="http://schemas.microsoft.com/office/drawing/2014/main" id="{D028E778-DE31-4803-8B6F-B0856CB9CF68}"/>
              </a:ext>
            </a:extLst>
          </p:cNvPr>
          <p:cNvPicPr>
            <a:picLocks noChangeAspect="1"/>
          </p:cNvPicPr>
          <p:nvPr/>
        </p:nvPicPr>
        <p:blipFill>
          <a:blip r:embed="rId3"/>
          <a:stretch>
            <a:fillRect/>
          </a:stretch>
        </p:blipFill>
        <p:spPr>
          <a:xfrm>
            <a:off x="1686463" y="2173990"/>
            <a:ext cx="8788593" cy="2752413"/>
          </a:xfrm>
          <a:prstGeom prst="rect">
            <a:avLst/>
          </a:prstGeom>
        </p:spPr>
      </p:pic>
      <p:sp>
        <p:nvSpPr>
          <p:cNvPr id="5" name="TextBox 4">
            <a:extLst>
              <a:ext uri="{FF2B5EF4-FFF2-40B4-BE49-F238E27FC236}">
                <a16:creationId xmlns:a16="http://schemas.microsoft.com/office/drawing/2014/main" id="{1C527B69-0BBF-4FD4-939D-96F35BB852BC}"/>
              </a:ext>
            </a:extLst>
          </p:cNvPr>
          <p:cNvSpPr txBox="1"/>
          <p:nvPr/>
        </p:nvSpPr>
        <p:spPr>
          <a:xfrm>
            <a:off x="3152932" y="4977332"/>
            <a:ext cx="2728210" cy="830997"/>
          </a:xfrm>
          <a:prstGeom prst="rect">
            <a:avLst/>
          </a:prstGeom>
          <a:noFill/>
        </p:spPr>
        <p:txBody>
          <a:bodyPr wrap="square" rtlCol="0">
            <a:spAutoFit/>
          </a:bodyPr>
          <a:lstStyle/>
          <a:p>
            <a:pPr algn="ctr"/>
            <a:r>
              <a:rPr lang="en-US" sz="2400" b="1"/>
              <a:t>4.94 MTCO2eq </a:t>
            </a:r>
          </a:p>
          <a:p>
            <a:pPr algn="ctr"/>
            <a:r>
              <a:rPr lang="en-US" sz="2400" b="1"/>
              <a:t>per ton of food </a:t>
            </a:r>
          </a:p>
        </p:txBody>
      </p:sp>
      <p:sp>
        <p:nvSpPr>
          <p:cNvPr id="6" name="TextBox 5">
            <a:extLst>
              <a:ext uri="{FF2B5EF4-FFF2-40B4-BE49-F238E27FC236}">
                <a16:creationId xmlns:a16="http://schemas.microsoft.com/office/drawing/2014/main" id="{F1984282-3E13-4743-A115-1B7C62BFCB50}"/>
              </a:ext>
            </a:extLst>
          </p:cNvPr>
          <p:cNvSpPr txBox="1"/>
          <p:nvPr/>
        </p:nvSpPr>
        <p:spPr>
          <a:xfrm>
            <a:off x="7839856" y="4926403"/>
            <a:ext cx="2473377" cy="830997"/>
          </a:xfrm>
          <a:prstGeom prst="rect">
            <a:avLst/>
          </a:prstGeom>
          <a:noFill/>
        </p:spPr>
        <p:txBody>
          <a:bodyPr wrap="square" rtlCol="0">
            <a:spAutoFit/>
          </a:bodyPr>
          <a:lstStyle/>
          <a:p>
            <a:pPr algn="ctr"/>
            <a:r>
              <a:rPr lang="en-US" sz="2400" b="1"/>
              <a:t>0.18 MTCO2eq per ton of food </a:t>
            </a:r>
          </a:p>
        </p:txBody>
      </p:sp>
      <p:sp>
        <p:nvSpPr>
          <p:cNvPr id="7" name="TextBox 6">
            <a:extLst>
              <a:ext uri="{FF2B5EF4-FFF2-40B4-BE49-F238E27FC236}">
                <a16:creationId xmlns:a16="http://schemas.microsoft.com/office/drawing/2014/main" id="{F44767ED-8EE6-4DC2-94CE-E5CD9B00EDE4}"/>
              </a:ext>
            </a:extLst>
          </p:cNvPr>
          <p:cNvSpPr txBox="1"/>
          <p:nvPr/>
        </p:nvSpPr>
        <p:spPr>
          <a:xfrm>
            <a:off x="338905" y="6223828"/>
            <a:ext cx="11092722" cy="338554"/>
          </a:xfrm>
          <a:prstGeom prst="rect">
            <a:avLst/>
          </a:prstGeom>
          <a:noFill/>
        </p:spPr>
        <p:txBody>
          <a:bodyPr wrap="square" rtlCol="0">
            <a:spAutoFit/>
          </a:bodyPr>
          <a:lstStyle/>
          <a:p>
            <a:r>
              <a:rPr lang="en-US" sz="1600"/>
              <a:t>Source: ReFED Impact Calculator (upstream lifecycle emissions &amp; landfill emissions for residential food waste); LeanPath (graphic)</a:t>
            </a:r>
          </a:p>
        </p:txBody>
      </p:sp>
    </p:spTree>
    <p:extLst>
      <p:ext uri="{BB962C8B-B14F-4D97-AF65-F5344CB8AC3E}">
        <p14:creationId xmlns:p14="http://schemas.microsoft.com/office/powerpoint/2010/main" val="1057163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1" name="Rectangle 40">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6897B54-16F9-430E-AD78-5F51EFE1FE7E}"/>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dirty="0">
                <a:solidFill>
                  <a:srgbClr val="FEFFFF"/>
                </a:solidFill>
              </a:rPr>
              <a:t>Food Recovery Hierarchy</a:t>
            </a:r>
          </a:p>
        </p:txBody>
      </p:sp>
      <p:sp>
        <p:nvSpPr>
          <p:cNvPr id="45"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Picture 3" descr="Diagram&#10;&#10;Description automatically generated">
            <a:extLst>
              <a:ext uri="{FF2B5EF4-FFF2-40B4-BE49-F238E27FC236}">
                <a16:creationId xmlns:a16="http://schemas.microsoft.com/office/drawing/2014/main" id="{0FEC0F0C-692F-4B5F-A460-3AB213A756B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71397" y="277165"/>
            <a:ext cx="7493379" cy="6294437"/>
          </a:xfrm>
          <a:prstGeom prst="rect">
            <a:avLst/>
          </a:prstGeom>
        </p:spPr>
      </p:pic>
    </p:spTree>
    <p:extLst>
      <p:ext uri="{BB962C8B-B14F-4D97-AF65-F5344CB8AC3E}">
        <p14:creationId xmlns:p14="http://schemas.microsoft.com/office/powerpoint/2010/main" val="2347899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DDB30-32FC-482A-A06A-23D7C4F5E118}"/>
              </a:ext>
            </a:extLst>
          </p:cNvPr>
          <p:cNvSpPr>
            <a:spLocks noGrp="1"/>
          </p:cNvSpPr>
          <p:nvPr>
            <p:ph type="title"/>
          </p:nvPr>
        </p:nvSpPr>
        <p:spPr>
          <a:xfrm>
            <a:off x="2592925" y="241555"/>
            <a:ext cx="8911687" cy="1280890"/>
          </a:xfrm>
        </p:spPr>
        <p:txBody>
          <a:bodyPr/>
          <a:lstStyle/>
          <a:p>
            <a:r>
              <a:rPr lang="en-US" dirty="0"/>
              <a:t>Food &amp; the Triple-Bottom Line</a:t>
            </a:r>
          </a:p>
        </p:txBody>
      </p:sp>
      <p:graphicFrame>
        <p:nvGraphicFramePr>
          <p:cNvPr id="4" name="Content Placeholder 7">
            <a:extLst>
              <a:ext uri="{FF2B5EF4-FFF2-40B4-BE49-F238E27FC236}">
                <a16:creationId xmlns:a16="http://schemas.microsoft.com/office/drawing/2014/main" id="{A5EDC7D7-A296-4453-A6B9-E0244E997461}"/>
              </a:ext>
            </a:extLst>
          </p:cNvPr>
          <p:cNvGraphicFramePr>
            <a:graphicFrameLocks/>
          </p:cNvGraphicFramePr>
          <p:nvPr>
            <p:extLst>
              <p:ext uri="{D42A27DB-BD31-4B8C-83A1-F6EECF244321}">
                <p14:modId xmlns:p14="http://schemas.microsoft.com/office/powerpoint/2010/main" val="333769568"/>
              </p:ext>
            </p:extLst>
          </p:nvPr>
        </p:nvGraphicFramePr>
        <p:xfrm>
          <a:off x="1975117" y="967244"/>
          <a:ext cx="9529495" cy="5504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8331726"/>
      </p:ext>
    </p:extLst>
  </p:cSld>
  <p:clrMapOvr>
    <a:masterClrMapping/>
  </p:clrMapOvr>
</p:sld>
</file>

<file path=ppt/theme/theme1.xml><?xml version="1.0" encoding="utf-8"?>
<a:theme xmlns:a="http://schemas.openxmlformats.org/drawingml/2006/main" name="Wisp">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Basis">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322859B-C48F-447D-B393-7A031B59E7AA}">
  <we:reference id="wa104187975" version="1.0.0.1" store="en-US" storeType="OMEX"/>
  <we:alternateReferences>
    <we:reference id="WA104187975" version="1.0.0.1" store="WA104187975"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2018</TotalTime>
  <Words>1781</Words>
  <Application>Microsoft Office PowerPoint</Application>
  <PresentationFormat>Widescreen</PresentationFormat>
  <Paragraphs>146</Paragraphs>
  <Slides>16</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Century Gothic</vt:lpstr>
      <vt:lpstr>Corbel</vt:lpstr>
      <vt:lpstr>Lato</vt:lpstr>
      <vt:lpstr>Open Sans</vt:lpstr>
      <vt:lpstr>Times New Roman</vt:lpstr>
      <vt:lpstr>Wingdings 3</vt:lpstr>
      <vt:lpstr>Wisp</vt:lpstr>
      <vt:lpstr>Basis</vt:lpstr>
      <vt:lpstr>Example/Template – Remove before using.</vt:lpstr>
      <vt:lpstr>PowerPoint Presentation</vt:lpstr>
      <vt:lpstr>PowerPoint Presentation</vt:lpstr>
      <vt:lpstr>Food Waste is Costly Environmentally | Economically | Socially</vt:lpstr>
      <vt:lpstr>Wasted</vt:lpstr>
      <vt:lpstr>Greenhouse Gas in Perspective</vt:lpstr>
      <vt:lpstr>GHG Emissions- Upstream Lifecycle Emissions vs. Landfilling</vt:lpstr>
      <vt:lpstr>Food Recovery Hierarchy</vt:lpstr>
      <vt:lpstr>Food &amp; the Triple-Bottom Line</vt:lpstr>
      <vt:lpstr>That’s why we’re here!</vt:lpstr>
      <vt:lpstr>Name Organization</vt:lpstr>
      <vt:lpstr>BREAK</vt:lpstr>
      <vt:lpstr>Welcome Back</vt:lpstr>
      <vt:lpstr>Name Organization</vt:lpstr>
      <vt:lpstr>Next Week</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Dehaven, Michelle</dc:creator>
  <cp:lastModifiedBy>Dehaven, Michelle</cp:lastModifiedBy>
  <cp:revision>100</cp:revision>
  <dcterms:created xsi:type="dcterms:W3CDTF">2020-11-09T23:27:09Z</dcterms:created>
  <dcterms:modified xsi:type="dcterms:W3CDTF">2021-12-14T17:12:31Z</dcterms:modified>
</cp:coreProperties>
</file>