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28"/>
  </p:notesMasterIdLst>
  <p:handoutMasterIdLst>
    <p:handoutMasterId r:id="rId29"/>
  </p:handoutMasterIdLst>
  <p:sldIdLst>
    <p:sldId id="301" r:id="rId2"/>
    <p:sldId id="323" r:id="rId3"/>
    <p:sldId id="303" r:id="rId4"/>
    <p:sldId id="302" r:id="rId5"/>
    <p:sldId id="304" r:id="rId6"/>
    <p:sldId id="316" r:id="rId7"/>
    <p:sldId id="313" r:id="rId8"/>
    <p:sldId id="315" r:id="rId9"/>
    <p:sldId id="317" r:id="rId10"/>
    <p:sldId id="318" r:id="rId11"/>
    <p:sldId id="306" r:id="rId12"/>
    <p:sldId id="320" r:id="rId13"/>
    <p:sldId id="319" r:id="rId14"/>
    <p:sldId id="321" r:id="rId15"/>
    <p:sldId id="322" r:id="rId16"/>
    <p:sldId id="324" r:id="rId17"/>
    <p:sldId id="325" r:id="rId18"/>
    <p:sldId id="326" r:id="rId19"/>
    <p:sldId id="327" r:id="rId20"/>
    <p:sldId id="308" r:id="rId21"/>
    <p:sldId id="307" r:id="rId22"/>
    <p:sldId id="312" r:id="rId23"/>
    <p:sldId id="310" r:id="rId24"/>
    <p:sldId id="309" r:id="rId25"/>
    <p:sldId id="311" r:id="rId26"/>
    <p:sldId id="30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212"/>
    <a:srgbClr val="396126"/>
    <a:srgbClr val="809788"/>
    <a:srgbClr val="274C36"/>
    <a:srgbClr val="99FF99"/>
    <a:srgbClr val="CC0099"/>
    <a:srgbClr val="3333CC"/>
    <a:srgbClr val="FF0000"/>
    <a:srgbClr val="33CC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9" autoAdjust="0"/>
    <p:restoredTop sz="64160" autoAdjust="0"/>
  </p:normalViewPr>
  <p:slideViewPr>
    <p:cSldViewPr snapToGrid="0">
      <p:cViewPr varScale="1">
        <p:scale>
          <a:sx n="55" d="100"/>
          <a:sy n="55" d="100"/>
        </p:scale>
        <p:origin x="1651" y="34"/>
      </p:cViewPr>
      <p:guideLst/>
    </p:cSldViewPr>
  </p:slideViewPr>
  <p:notesTextViewPr>
    <p:cViewPr>
      <p:scale>
        <a:sx n="3" d="2"/>
        <a:sy n="3" d="2"/>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64E0C5-064A-42E8-9DEB-02081B2A55CF}"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424603B5-5255-4C35-848C-17020F55C673}">
      <dgm:prSet custT="1"/>
      <dgm:spPr/>
      <dgm:t>
        <a:bodyPr/>
        <a:lstStyle/>
        <a:p>
          <a:r>
            <a:rPr lang="en-US" sz="2800" b="1" dirty="0"/>
            <a:t>Low –Acreage Community Model</a:t>
          </a:r>
          <a:endParaRPr lang="en-US" sz="2800" dirty="0"/>
        </a:p>
      </dgm:t>
    </dgm:pt>
    <dgm:pt modelId="{80716FB4-082C-4ADE-8A15-E637399DFBA2}" type="parTrans" cxnId="{2C2B3E85-AFFB-4300-9F63-BFF6A1B3F1C0}">
      <dgm:prSet/>
      <dgm:spPr/>
      <dgm:t>
        <a:bodyPr/>
        <a:lstStyle/>
        <a:p>
          <a:endParaRPr lang="en-US"/>
        </a:p>
      </dgm:t>
    </dgm:pt>
    <dgm:pt modelId="{0B853424-699A-4D0D-B725-DE1F12CBC8CE}" type="sibTrans" cxnId="{2C2B3E85-AFFB-4300-9F63-BFF6A1B3F1C0}">
      <dgm:prSet/>
      <dgm:spPr/>
      <dgm:t>
        <a:bodyPr/>
        <a:lstStyle/>
        <a:p>
          <a:endParaRPr lang="en-US"/>
        </a:p>
      </dgm:t>
    </dgm:pt>
    <dgm:pt modelId="{498A9585-1EB7-405F-B829-F4F1585BA194}">
      <dgm:prSet custT="1"/>
      <dgm:spPr/>
      <dgm:t>
        <a:bodyPr/>
        <a:lstStyle/>
        <a:p>
          <a:endParaRPr lang="en-US" sz="2400" kern="1200" dirty="0"/>
        </a:p>
      </dgm:t>
    </dgm:pt>
    <dgm:pt modelId="{19E8A308-6202-4327-AE26-49260684DDD6}" type="parTrans" cxnId="{C6C0AA7D-5C01-41F9-8A28-A834E682B407}">
      <dgm:prSet/>
      <dgm:spPr/>
      <dgm:t>
        <a:bodyPr/>
        <a:lstStyle/>
        <a:p>
          <a:endParaRPr lang="en-US"/>
        </a:p>
      </dgm:t>
    </dgm:pt>
    <dgm:pt modelId="{567AC660-B666-4A74-9999-E6D09BD54A56}" type="sibTrans" cxnId="{C6C0AA7D-5C01-41F9-8A28-A834E682B407}">
      <dgm:prSet/>
      <dgm:spPr/>
      <dgm:t>
        <a:bodyPr/>
        <a:lstStyle/>
        <a:p>
          <a:endParaRPr lang="en-US"/>
        </a:p>
      </dgm:t>
    </dgm:pt>
    <dgm:pt modelId="{515FD72E-E8C9-450F-A04F-9A5B2D693577}">
      <dgm:prSet custT="1"/>
      <dgm:spPr/>
      <dgm:t>
        <a:bodyPr/>
        <a:lstStyle/>
        <a:p>
          <a:r>
            <a:rPr lang="en-US" sz="2400" kern="1200" dirty="0"/>
            <a:t>Communities with less than 25 acres in 1% AEP</a:t>
          </a:r>
        </a:p>
      </dgm:t>
    </dgm:pt>
    <dgm:pt modelId="{2D4D124C-E09A-4B52-8D42-8F86819210C6}" type="parTrans" cxnId="{3491ADBE-98CB-4471-9CDF-6BBAF2C388AF}">
      <dgm:prSet/>
      <dgm:spPr/>
      <dgm:t>
        <a:bodyPr/>
        <a:lstStyle/>
        <a:p>
          <a:endParaRPr lang="en-US"/>
        </a:p>
      </dgm:t>
    </dgm:pt>
    <dgm:pt modelId="{1BD8C4C8-E2B5-4FCD-B6A7-BCF6584766D3}" type="sibTrans" cxnId="{3491ADBE-98CB-4471-9CDF-6BBAF2C388AF}">
      <dgm:prSet/>
      <dgm:spPr/>
      <dgm:t>
        <a:bodyPr/>
        <a:lstStyle/>
        <a:p>
          <a:endParaRPr lang="en-US"/>
        </a:p>
      </dgm:t>
    </dgm:pt>
    <dgm:pt modelId="{352D06C5-F946-4D84-A1F0-61FCDAC9D930}">
      <dgm:prSet custT="1"/>
      <dgm:spPr/>
      <dgm:t>
        <a:bodyPr/>
        <a:lstStyle/>
        <a:p>
          <a:r>
            <a:rPr lang="en-US" sz="2400" kern="1200" dirty="0"/>
            <a:t>Kirkwood and Wildwood</a:t>
          </a:r>
        </a:p>
      </dgm:t>
    </dgm:pt>
    <dgm:pt modelId="{4FC2C728-4478-4190-AF6E-2FF1B4AB8F3D}" type="parTrans" cxnId="{D4B711FF-8E66-4B4D-A70D-0338BF465571}">
      <dgm:prSet/>
      <dgm:spPr/>
      <dgm:t>
        <a:bodyPr/>
        <a:lstStyle/>
        <a:p>
          <a:endParaRPr lang="en-US"/>
        </a:p>
      </dgm:t>
    </dgm:pt>
    <dgm:pt modelId="{662E0E6D-901F-4C73-85DC-9473EE357569}" type="sibTrans" cxnId="{D4B711FF-8E66-4B4D-A70D-0338BF465571}">
      <dgm:prSet/>
      <dgm:spPr/>
      <dgm:t>
        <a:bodyPr/>
        <a:lstStyle/>
        <a:p>
          <a:endParaRPr lang="en-US"/>
        </a:p>
      </dgm:t>
    </dgm:pt>
    <dgm:pt modelId="{D28B3393-369B-4A18-AF5A-FCC596DC0832}">
      <dgm:prSet custT="1"/>
      <dgm:spPr/>
      <dgm:t>
        <a:bodyPr/>
        <a:lstStyle/>
        <a:p>
          <a:r>
            <a:rPr lang="en-US" sz="2400" kern="1200" dirty="0"/>
            <a:t>Park land: 1 acre</a:t>
          </a:r>
        </a:p>
      </dgm:t>
    </dgm:pt>
    <dgm:pt modelId="{C8D0B2CC-1577-43EE-95A7-FFD791C61E51}" type="parTrans" cxnId="{F70A8075-0C42-49A0-996B-35143DB8AB2D}">
      <dgm:prSet/>
      <dgm:spPr/>
      <dgm:t>
        <a:bodyPr/>
        <a:lstStyle/>
        <a:p>
          <a:endParaRPr lang="en-US"/>
        </a:p>
      </dgm:t>
    </dgm:pt>
    <dgm:pt modelId="{1CA27E07-0E38-4A68-9EF9-9EDCF1C73747}" type="sibTrans" cxnId="{F70A8075-0C42-49A0-996B-35143DB8AB2D}">
      <dgm:prSet/>
      <dgm:spPr/>
      <dgm:t>
        <a:bodyPr/>
        <a:lstStyle/>
        <a:p>
          <a:endParaRPr lang="en-US"/>
        </a:p>
      </dgm:t>
    </dgm:pt>
    <dgm:pt modelId="{0C0585A8-85C6-46E3-843B-20A17AD46827}">
      <dgm:prSet custT="1"/>
      <dgm:spPr/>
      <dgm:t>
        <a:bodyPr/>
        <a:lstStyle/>
        <a:p>
          <a:r>
            <a:rPr lang="en-US" sz="2400" kern="1200" dirty="0"/>
            <a:t>Floodplain restoration: remaining</a:t>
          </a:r>
        </a:p>
      </dgm:t>
    </dgm:pt>
    <dgm:pt modelId="{F1D507BB-E862-44C3-A4AC-C82C685EB149}" type="parTrans" cxnId="{5A7D52EC-DF8D-47C9-AB62-270362044EAA}">
      <dgm:prSet/>
      <dgm:spPr/>
      <dgm:t>
        <a:bodyPr/>
        <a:lstStyle/>
        <a:p>
          <a:endParaRPr lang="en-US"/>
        </a:p>
      </dgm:t>
    </dgm:pt>
    <dgm:pt modelId="{002D857A-65CB-43F1-AF2B-2A43C658871F}" type="sibTrans" cxnId="{5A7D52EC-DF8D-47C9-AB62-270362044EAA}">
      <dgm:prSet/>
      <dgm:spPr/>
      <dgm:t>
        <a:bodyPr/>
        <a:lstStyle/>
        <a:p>
          <a:endParaRPr lang="en-US"/>
        </a:p>
      </dgm:t>
    </dgm:pt>
    <dgm:pt modelId="{66083194-4519-4A9A-BD82-5CD32027CE4D}">
      <dgm:prSet custT="1"/>
      <dgm:spPr/>
      <dgm:t>
        <a:bodyPr/>
        <a:lstStyle/>
        <a:p>
          <a:r>
            <a:rPr lang="en-US" sz="2400" kern="1200" dirty="0"/>
            <a:t>Walking trail (unpaved): 417 </a:t>
          </a:r>
          <a:r>
            <a:rPr lang="en-US" sz="2400" kern="1200" dirty="0">
              <a:solidFill>
                <a:srgbClr val="000000">
                  <a:hueOff val="0"/>
                  <a:satOff val="0"/>
                  <a:lumOff val="0"/>
                  <a:alphaOff val="0"/>
                </a:srgbClr>
              </a:solidFill>
              <a:latin typeface="Arial" panose="020B0604020202020204"/>
              <a:ea typeface="+mn-ea"/>
              <a:cs typeface="+mn-cs"/>
            </a:rPr>
            <a:t>linear ft per acre</a:t>
          </a:r>
        </a:p>
      </dgm:t>
    </dgm:pt>
    <dgm:pt modelId="{9239C059-84E0-4FB9-882C-BD897FC085A3}" type="parTrans" cxnId="{3E6C3458-537A-4F1C-9FEF-88D9BF5BFD2C}">
      <dgm:prSet/>
      <dgm:spPr/>
      <dgm:t>
        <a:bodyPr/>
        <a:lstStyle/>
        <a:p>
          <a:endParaRPr lang="en-US"/>
        </a:p>
      </dgm:t>
    </dgm:pt>
    <dgm:pt modelId="{5ADA18D0-A133-4575-900E-B21C110C44F4}" type="sibTrans" cxnId="{3E6C3458-537A-4F1C-9FEF-88D9BF5BFD2C}">
      <dgm:prSet/>
      <dgm:spPr/>
      <dgm:t>
        <a:bodyPr/>
        <a:lstStyle/>
        <a:p>
          <a:endParaRPr lang="en-US"/>
        </a:p>
      </dgm:t>
    </dgm:pt>
    <dgm:pt modelId="{022414B6-DA64-4196-8232-9D03DE0AA1F8}">
      <dgm:prSet custT="1"/>
      <dgm:spPr/>
      <dgm:t>
        <a:bodyPr/>
        <a:lstStyle/>
        <a:p>
          <a:r>
            <a:rPr lang="en-US" sz="2400" kern="1200" dirty="0">
              <a:solidFill>
                <a:srgbClr val="000000">
                  <a:hueOff val="0"/>
                  <a:satOff val="0"/>
                  <a:lumOff val="0"/>
                  <a:alphaOff val="0"/>
                </a:srgbClr>
              </a:solidFill>
              <a:latin typeface="Arial" panose="020B0604020202020204"/>
              <a:ea typeface="+mn-ea"/>
              <a:cs typeface="+mn-cs"/>
            </a:rPr>
            <a:t>Maintenance: 20 years </a:t>
          </a:r>
        </a:p>
      </dgm:t>
    </dgm:pt>
    <dgm:pt modelId="{7E26A6DA-875D-425A-AC2F-3673CE3B637B}" type="parTrans" cxnId="{1D8F9F50-10D5-4605-9FE2-B44C0B9E6EB1}">
      <dgm:prSet/>
      <dgm:spPr/>
      <dgm:t>
        <a:bodyPr/>
        <a:lstStyle/>
        <a:p>
          <a:endParaRPr lang="en-US"/>
        </a:p>
      </dgm:t>
    </dgm:pt>
    <dgm:pt modelId="{DBEBB8D4-00C2-4987-A5F4-B01B81BCF829}" type="sibTrans" cxnId="{1D8F9F50-10D5-4605-9FE2-B44C0B9E6EB1}">
      <dgm:prSet/>
      <dgm:spPr/>
      <dgm:t>
        <a:bodyPr/>
        <a:lstStyle/>
        <a:p>
          <a:endParaRPr lang="en-US"/>
        </a:p>
      </dgm:t>
    </dgm:pt>
    <dgm:pt modelId="{E43E6682-D2F2-4144-ADA8-DF960C9B7FA1}">
      <dgm:prSet custT="1"/>
      <dgm:spPr/>
      <dgm:t>
        <a:bodyPr/>
        <a:lstStyle/>
        <a:p>
          <a:endParaRPr lang="en-US" sz="2400" kern="1200" dirty="0"/>
        </a:p>
      </dgm:t>
    </dgm:pt>
    <dgm:pt modelId="{2088194D-D91D-4E39-8197-087F66CDE9B1}" type="parTrans" cxnId="{C049F7A5-40EC-43F4-B79C-5EFC770A4211}">
      <dgm:prSet/>
      <dgm:spPr/>
      <dgm:t>
        <a:bodyPr/>
        <a:lstStyle/>
        <a:p>
          <a:endParaRPr lang="en-US"/>
        </a:p>
      </dgm:t>
    </dgm:pt>
    <dgm:pt modelId="{8BB5DFD4-F221-44B5-8A58-92DB6E78556F}" type="sibTrans" cxnId="{C049F7A5-40EC-43F4-B79C-5EFC770A4211}">
      <dgm:prSet/>
      <dgm:spPr/>
      <dgm:t>
        <a:bodyPr/>
        <a:lstStyle/>
        <a:p>
          <a:endParaRPr lang="en-US"/>
        </a:p>
      </dgm:t>
    </dgm:pt>
    <dgm:pt modelId="{1834A676-2218-49E0-A860-E5C0EDB2DE7C}" type="pres">
      <dgm:prSet presAssocID="{D864E0C5-064A-42E8-9DEB-02081B2A55CF}" presName="linear" presStyleCnt="0">
        <dgm:presLayoutVars>
          <dgm:dir/>
          <dgm:animLvl val="lvl"/>
          <dgm:resizeHandles val="exact"/>
        </dgm:presLayoutVars>
      </dgm:prSet>
      <dgm:spPr/>
    </dgm:pt>
    <dgm:pt modelId="{9D7DD8D6-8C7A-481C-9E59-FE53E72DD11E}" type="pres">
      <dgm:prSet presAssocID="{424603B5-5255-4C35-848C-17020F55C673}" presName="parentLin" presStyleCnt="0"/>
      <dgm:spPr/>
    </dgm:pt>
    <dgm:pt modelId="{91704BF7-DD3A-4836-B60C-6263004C0141}" type="pres">
      <dgm:prSet presAssocID="{424603B5-5255-4C35-848C-17020F55C673}" presName="parentLeftMargin" presStyleLbl="node1" presStyleIdx="0" presStyleCnt="1"/>
      <dgm:spPr/>
    </dgm:pt>
    <dgm:pt modelId="{7C2E8661-07A7-4566-9C7C-EBED414A07BE}" type="pres">
      <dgm:prSet presAssocID="{424603B5-5255-4C35-848C-17020F55C673}" presName="parentText" presStyleLbl="node1" presStyleIdx="0" presStyleCnt="1" custScaleX="117388" custScaleY="39329" custLinFactNeighborX="-3346" custLinFactNeighborY="-29331">
        <dgm:presLayoutVars>
          <dgm:chMax val="0"/>
          <dgm:bulletEnabled val="1"/>
        </dgm:presLayoutVars>
      </dgm:prSet>
      <dgm:spPr/>
    </dgm:pt>
    <dgm:pt modelId="{B3D5744D-E628-4C27-AF58-205D174EEAF9}" type="pres">
      <dgm:prSet presAssocID="{424603B5-5255-4C35-848C-17020F55C673}" presName="negativeSpace" presStyleCnt="0"/>
      <dgm:spPr/>
    </dgm:pt>
    <dgm:pt modelId="{1C574565-124E-4150-BD82-801F574BD56A}" type="pres">
      <dgm:prSet presAssocID="{424603B5-5255-4C35-848C-17020F55C673}" presName="childText" presStyleLbl="conFgAcc1" presStyleIdx="0" presStyleCnt="1" custScaleY="81690">
        <dgm:presLayoutVars>
          <dgm:bulletEnabled val="1"/>
        </dgm:presLayoutVars>
      </dgm:prSet>
      <dgm:spPr/>
    </dgm:pt>
  </dgm:ptLst>
  <dgm:cxnLst>
    <dgm:cxn modelId="{E796AD1F-7681-4537-8A85-8C2876A76D3E}" type="presOf" srcId="{424603B5-5255-4C35-848C-17020F55C673}" destId="{7C2E8661-07A7-4566-9C7C-EBED414A07BE}" srcOrd="1" destOrd="0" presId="urn:microsoft.com/office/officeart/2005/8/layout/list1"/>
    <dgm:cxn modelId="{6B6C3B20-2DC0-4DC2-819D-78AFA4CB40F4}" type="presOf" srcId="{D864E0C5-064A-42E8-9DEB-02081B2A55CF}" destId="{1834A676-2218-49E0-A860-E5C0EDB2DE7C}" srcOrd="0" destOrd="0" presId="urn:microsoft.com/office/officeart/2005/8/layout/list1"/>
    <dgm:cxn modelId="{050A225E-B914-47A3-9FE5-0C61EB95D738}" type="presOf" srcId="{D28B3393-369B-4A18-AF5A-FCC596DC0832}" destId="{1C574565-124E-4150-BD82-801F574BD56A}" srcOrd="0" destOrd="4" presId="urn:microsoft.com/office/officeart/2005/8/layout/list1"/>
    <dgm:cxn modelId="{B33EA166-00B2-442E-AA3E-5D01849C18B5}" type="presOf" srcId="{E43E6682-D2F2-4144-ADA8-DF960C9B7FA1}" destId="{1C574565-124E-4150-BD82-801F574BD56A}" srcOrd="0" destOrd="3" presId="urn:microsoft.com/office/officeart/2005/8/layout/list1"/>
    <dgm:cxn modelId="{7171AE69-27DB-4BA8-A288-3CF896267195}" type="presOf" srcId="{424603B5-5255-4C35-848C-17020F55C673}" destId="{91704BF7-DD3A-4836-B60C-6263004C0141}" srcOrd="0" destOrd="0" presId="urn:microsoft.com/office/officeart/2005/8/layout/list1"/>
    <dgm:cxn modelId="{E92DD84E-B087-4C9A-AC64-B9D0DF554BE7}" type="presOf" srcId="{352D06C5-F946-4D84-A1F0-61FCDAC9D930}" destId="{1C574565-124E-4150-BD82-801F574BD56A}" srcOrd="0" destOrd="2" presId="urn:microsoft.com/office/officeart/2005/8/layout/list1"/>
    <dgm:cxn modelId="{1D8F9F50-10D5-4605-9FE2-B44C0B9E6EB1}" srcId="{424603B5-5255-4C35-848C-17020F55C673}" destId="{022414B6-DA64-4196-8232-9D03DE0AA1F8}" srcOrd="7" destOrd="0" parTransId="{7E26A6DA-875D-425A-AC2F-3673CE3B637B}" sibTransId="{DBEBB8D4-00C2-4987-A5F4-B01B81BCF829}"/>
    <dgm:cxn modelId="{F70A8075-0C42-49A0-996B-35143DB8AB2D}" srcId="{424603B5-5255-4C35-848C-17020F55C673}" destId="{D28B3393-369B-4A18-AF5A-FCC596DC0832}" srcOrd="4" destOrd="0" parTransId="{C8D0B2CC-1577-43EE-95A7-FFD791C61E51}" sibTransId="{1CA27E07-0E38-4A68-9EF9-9EDCF1C73747}"/>
    <dgm:cxn modelId="{3E6C3458-537A-4F1C-9FEF-88D9BF5BFD2C}" srcId="{424603B5-5255-4C35-848C-17020F55C673}" destId="{66083194-4519-4A9A-BD82-5CD32027CE4D}" srcOrd="6" destOrd="0" parTransId="{9239C059-84E0-4FB9-882C-BD897FC085A3}" sibTransId="{5ADA18D0-A133-4575-900E-B21C110C44F4}"/>
    <dgm:cxn modelId="{7103095A-7A00-478B-901E-70EDA41336FC}" type="presOf" srcId="{515FD72E-E8C9-450F-A04F-9A5B2D693577}" destId="{1C574565-124E-4150-BD82-801F574BD56A}" srcOrd="0" destOrd="1" presId="urn:microsoft.com/office/officeart/2005/8/layout/list1"/>
    <dgm:cxn modelId="{C6C0AA7D-5C01-41F9-8A28-A834E682B407}" srcId="{424603B5-5255-4C35-848C-17020F55C673}" destId="{498A9585-1EB7-405F-B829-F4F1585BA194}" srcOrd="0" destOrd="0" parTransId="{19E8A308-6202-4327-AE26-49260684DDD6}" sibTransId="{567AC660-B666-4A74-9999-E6D09BD54A56}"/>
    <dgm:cxn modelId="{2C2B3E85-AFFB-4300-9F63-BFF6A1B3F1C0}" srcId="{D864E0C5-064A-42E8-9DEB-02081B2A55CF}" destId="{424603B5-5255-4C35-848C-17020F55C673}" srcOrd="0" destOrd="0" parTransId="{80716FB4-082C-4ADE-8A15-E637399DFBA2}" sibTransId="{0B853424-699A-4D0D-B725-DE1F12CBC8CE}"/>
    <dgm:cxn modelId="{01CEE886-0295-4749-BF29-32476E35A53D}" type="presOf" srcId="{022414B6-DA64-4196-8232-9D03DE0AA1F8}" destId="{1C574565-124E-4150-BD82-801F574BD56A}" srcOrd="0" destOrd="7" presId="urn:microsoft.com/office/officeart/2005/8/layout/list1"/>
    <dgm:cxn modelId="{2170E88F-C513-433F-8EC1-3C1758CD10B9}" type="presOf" srcId="{66083194-4519-4A9A-BD82-5CD32027CE4D}" destId="{1C574565-124E-4150-BD82-801F574BD56A}" srcOrd="0" destOrd="6" presId="urn:microsoft.com/office/officeart/2005/8/layout/list1"/>
    <dgm:cxn modelId="{3A8E4E96-8E66-4B24-8439-D6B68957D9F3}" type="presOf" srcId="{0C0585A8-85C6-46E3-843B-20A17AD46827}" destId="{1C574565-124E-4150-BD82-801F574BD56A}" srcOrd="0" destOrd="5" presId="urn:microsoft.com/office/officeart/2005/8/layout/list1"/>
    <dgm:cxn modelId="{7A01259D-59D9-4F2D-A973-6D1B2E0FB825}" type="presOf" srcId="{498A9585-1EB7-405F-B829-F4F1585BA194}" destId="{1C574565-124E-4150-BD82-801F574BD56A}" srcOrd="0" destOrd="0" presId="urn:microsoft.com/office/officeart/2005/8/layout/list1"/>
    <dgm:cxn modelId="{C049F7A5-40EC-43F4-B79C-5EFC770A4211}" srcId="{424603B5-5255-4C35-848C-17020F55C673}" destId="{E43E6682-D2F2-4144-ADA8-DF960C9B7FA1}" srcOrd="3" destOrd="0" parTransId="{2088194D-D91D-4E39-8197-087F66CDE9B1}" sibTransId="{8BB5DFD4-F221-44B5-8A58-92DB6E78556F}"/>
    <dgm:cxn modelId="{3491ADBE-98CB-4471-9CDF-6BBAF2C388AF}" srcId="{424603B5-5255-4C35-848C-17020F55C673}" destId="{515FD72E-E8C9-450F-A04F-9A5B2D693577}" srcOrd="1" destOrd="0" parTransId="{2D4D124C-E09A-4B52-8D42-8F86819210C6}" sibTransId="{1BD8C4C8-E2B5-4FCD-B6A7-BCF6584766D3}"/>
    <dgm:cxn modelId="{5A7D52EC-DF8D-47C9-AB62-270362044EAA}" srcId="{424603B5-5255-4C35-848C-17020F55C673}" destId="{0C0585A8-85C6-46E3-843B-20A17AD46827}" srcOrd="5" destOrd="0" parTransId="{F1D507BB-E862-44C3-A4AC-C82C685EB149}" sibTransId="{002D857A-65CB-43F1-AF2B-2A43C658871F}"/>
    <dgm:cxn modelId="{D4B711FF-8E66-4B4D-A70D-0338BF465571}" srcId="{424603B5-5255-4C35-848C-17020F55C673}" destId="{352D06C5-F946-4D84-A1F0-61FCDAC9D930}" srcOrd="2" destOrd="0" parTransId="{4FC2C728-4478-4190-AF6E-2FF1B4AB8F3D}" sibTransId="{662E0E6D-901F-4C73-85DC-9473EE357569}"/>
    <dgm:cxn modelId="{14B9253D-427E-4094-9563-3E8E3CABBB8E}" type="presParOf" srcId="{1834A676-2218-49E0-A860-E5C0EDB2DE7C}" destId="{9D7DD8D6-8C7A-481C-9E59-FE53E72DD11E}" srcOrd="0" destOrd="0" presId="urn:microsoft.com/office/officeart/2005/8/layout/list1"/>
    <dgm:cxn modelId="{CE1A4A05-D7BF-45C1-A8CF-594F64CB83EB}" type="presParOf" srcId="{9D7DD8D6-8C7A-481C-9E59-FE53E72DD11E}" destId="{91704BF7-DD3A-4836-B60C-6263004C0141}" srcOrd="0" destOrd="0" presId="urn:microsoft.com/office/officeart/2005/8/layout/list1"/>
    <dgm:cxn modelId="{4B72BBBA-6611-4AB2-9AA3-BF7047265698}" type="presParOf" srcId="{9D7DD8D6-8C7A-481C-9E59-FE53E72DD11E}" destId="{7C2E8661-07A7-4566-9C7C-EBED414A07BE}" srcOrd="1" destOrd="0" presId="urn:microsoft.com/office/officeart/2005/8/layout/list1"/>
    <dgm:cxn modelId="{7B2AD111-A6FA-4C20-859B-A9B0BD42AEC6}" type="presParOf" srcId="{1834A676-2218-49E0-A860-E5C0EDB2DE7C}" destId="{B3D5744D-E628-4C27-AF58-205D174EEAF9}" srcOrd="1" destOrd="0" presId="urn:microsoft.com/office/officeart/2005/8/layout/list1"/>
    <dgm:cxn modelId="{096CA773-6034-474B-AF28-E12BD814ACAB}" type="presParOf" srcId="{1834A676-2218-49E0-A860-E5C0EDB2DE7C}" destId="{1C574565-124E-4150-BD82-801F574BD56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64E0C5-064A-42E8-9DEB-02081B2A55CF}"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424603B5-5255-4C35-848C-17020F55C673}">
      <dgm:prSet custT="1"/>
      <dgm:spPr/>
      <dgm:t>
        <a:bodyPr/>
        <a:lstStyle/>
        <a:p>
          <a:r>
            <a:rPr lang="en-US" sz="2800" b="1" dirty="0"/>
            <a:t>Community/County Model</a:t>
          </a:r>
          <a:endParaRPr lang="en-US" sz="4000" dirty="0"/>
        </a:p>
      </dgm:t>
    </dgm:pt>
    <dgm:pt modelId="{80716FB4-082C-4ADE-8A15-E637399DFBA2}" type="parTrans" cxnId="{2C2B3E85-AFFB-4300-9F63-BFF6A1B3F1C0}">
      <dgm:prSet/>
      <dgm:spPr/>
      <dgm:t>
        <a:bodyPr/>
        <a:lstStyle/>
        <a:p>
          <a:endParaRPr lang="en-US"/>
        </a:p>
      </dgm:t>
    </dgm:pt>
    <dgm:pt modelId="{0B853424-699A-4D0D-B725-DE1F12CBC8CE}" type="sibTrans" cxnId="{2C2B3E85-AFFB-4300-9F63-BFF6A1B3F1C0}">
      <dgm:prSet/>
      <dgm:spPr/>
      <dgm:t>
        <a:bodyPr/>
        <a:lstStyle/>
        <a:p>
          <a:endParaRPr lang="en-US"/>
        </a:p>
      </dgm:t>
    </dgm:pt>
    <dgm:pt modelId="{498A9585-1EB7-405F-B829-F4F1585BA194}">
      <dgm:prSet custT="1"/>
      <dgm:spPr/>
      <dgm:t>
        <a:bodyPr/>
        <a:lstStyle/>
        <a:p>
          <a:pPr marL="228600" lvl="1" indent="0" algn="l" defTabSz="1066800">
            <a:lnSpc>
              <a:spcPct val="90000"/>
            </a:lnSpc>
            <a:spcBef>
              <a:spcPct val="0"/>
            </a:spcBef>
            <a:spcAft>
              <a:spcPct val="15000"/>
            </a:spcAft>
          </a:pPr>
          <a:endParaRPr lang="en-US" sz="2400" kern="1200" dirty="0">
            <a:solidFill>
              <a:srgbClr val="000000">
                <a:hueOff val="0"/>
                <a:satOff val="0"/>
                <a:lumOff val="0"/>
                <a:alphaOff val="0"/>
              </a:srgbClr>
            </a:solidFill>
            <a:latin typeface="Arial" panose="020B0604020202020204"/>
            <a:ea typeface="+mn-ea"/>
            <a:cs typeface="+mn-cs"/>
          </a:endParaRPr>
        </a:p>
      </dgm:t>
    </dgm:pt>
    <dgm:pt modelId="{19E8A308-6202-4327-AE26-49260684DDD6}" type="parTrans" cxnId="{C6C0AA7D-5C01-41F9-8A28-A834E682B407}">
      <dgm:prSet/>
      <dgm:spPr/>
      <dgm:t>
        <a:bodyPr/>
        <a:lstStyle/>
        <a:p>
          <a:endParaRPr lang="en-US"/>
        </a:p>
      </dgm:t>
    </dgm:pt>
    <dgm:pt modelId="{567AC660-B666-4A74-9999-E6D09BD54A56}" type="sibTrans" cxnId="{C6C0AA7D-5C01-41F9-8A28-A834E682B407}">
      <dgm:prSet/>
      <dgm:spPr/>
      <dgm:t>
        <a:bodyPr/>
        <a:lstStyle/>
        <a:p>
          <a:endParaRPr lang="en-US"/>
        </a:p>
      </dgm:t>
    </dgm:pt>
    <dgm:pt modelId="{6702E72B-6B4D-44FF-8868-F793E954D521}">
      <dgm:prSet custT="1"/>
      <dgm:spPr/>
      <dgm:t>
        <a:bodyPr/>
        <a:lstStyle/>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City park land: 1 acre/99 acres</a:t>
          </a:r>
        </a:p>
      </dgm:t>
    </dgm:pt>
    <dgm:pt modelId="{83720F6D-074B-4216-96BB-DA7048FF0B19}" type="parTrans" cxnId="{618F81F9-C349-4056-B7BA-3CFCCD2D926D}">
      <dgm:prSet/>
      <dgm:spPr/>
      <dgm:t>
        <a:bodyPr/>
        <a:lstStyle/>
        <a:p>
          <a:endParaRPr lang="en-US"/>
        </a:p>
      </dgm:t>
    </dgm:pt>
    <dgm:pt modelId="{60F494C9-301B-4127-AF0E-11395B0B527F}" type="sibTrans" cxnId="{618F81F9-C349-4056-B7BA-3CFCCD2D926D}">
      <dgm:prSet/>
      <dgm:spPr/>
      <dgm:t>
        <a:bodyPr/>
        <a:lstStyle/>
        <a:p>
          <a:endParaRPr lang="en-US"/>
        </a:p>
      </dgm:t>
    </dgm:pt>
    <dgm:pt modelId="{3EA516EB-0EED-45A0-9355-62CA57196A0A}">
      <dgm:prSet custT="1"/>
      <dgm:spPr/>
      <dgm:t>
        <a:bodyPr/>
        <a:lstStyle/>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Floodplain restoration: remaining</a:t>
          </a:r>
        </a:p>
      </dgm:t>
    </dgm:pt>
    <dgm:pt modelId="{CFA20290-50F5-4C74-9377-CAE1E65F3D04}" type="parTrans" cxnId="{BA36EB12-4870-4C2E-931A-590BC987AEA7}">
      <dgm:prSet/>
      <dgm:spPr/>
      <dgm:t>
        <a:bodyPr/>
        <a:lstStyle/>
        <a:p>
          <a:endParaRPr lang="en-US"/>
        </a:p>
      </dgm:t>
    </dgm:pt>
    <dgm:pt modelId="{4A5D373F-233F-4E1A-A91B-43CE88BDFDBB}" type="sibTrans" cxnId="{BA36EB12-4870-4C2E-931A-590BC987AEA7}">
      <dgm:prSet/>
      <dgm:spPr/>
      <dgm:t>
        <a:bodyPr/>
        <a:lstStyle/>
        <a:p>
          <a:endParaRPr lang="en-US"/>
        </a:p>
      </dgm:t>
    </dgm:pt>
    <dgm:pt modelId="{10FE9590-2C49-4627-86F5-05A931ABB0F2}">
      <dgm:prSet custT="1"/>
      <dgm:spPr/>
      <dgm:t>
        <a:bodyPr/>
        <a:lstStyle/>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Walking trail (unpaved): 417 linear ft per acre</a:t>
          </a:r>
        </a:p>
      </dgm:t>
    </dgm:pt>
    <dgm:pt modelId="{416E8593-A273-44E1-B82C-5D0AA0415713}" type="parTrans" cxnId="{A36FBC4C-208A-40C6-A8D6-136E14D50A71}">
      <dgm:prSet/>
      <dgm:spPr/>
      <dgm:t>
        <a:bodyPr/>
        <a:lstStyle/>
        <a:p>
          <a:endParaRPr lang="en-US"/>
        </a:p>
      </dgm:t>
    </dgm:pt>
    <dgm:pt modelId="{6D86359B-18E6-45F1-899D-B811F8E3D563}" type="sibTrans" cxnId="{A36FBC4C-208A-40C6-A8D6-136E14D50A71}">
      <dgm:prSet/>
      <dgm:spPr/>
      <dgm:t>
        <a:bodyPr/>
        <a:lstStyle/>
        <a:p>
          <a:endParaRPr lang="en-US"/>
        </a:p>
      </dgm:t>
    </dgm:pt>
    <dgm:pt modelId="{0C19112D-379A-4CAD-BBBF-F36AE6F46C74}">
      <dgm:prSet custT="1"/>
      <dgm:spPr/>
      <dgm:t>
        <a:bodyPr/>
        <a:lstStyle/>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Maintenance: 20 years </a:t>
          </a:r>
        </a:p>
      </dgm:t>
    </dgm:pt>
    <dgm:pt modelId="{99BF60E0-D40B-4977-9A2F-868B1812716A}" type="parTrans" cxnId="{8D019FEC-74B3-4590-91A0-FE36A8B8D36A}">
      <dgm:prSet/>
      <dgm:spPr/>
      <dgm:t>
        <a:bodyPr/>
        <a:lstStyle/>
        <a:p>
          <a:endParaRPr lang="en-US"/>
        </a:p>
      </dgm:t>
    </dgm:pt>
    <dgm:pt modelId="{18F9D39C-4604-4C2B-9FBD-B5CD7C222C61}" type="sibTrans" cxnId="{8D019FEC-74B3-4590-91A0-FE36A8B8D36A}">
      <dgm:prSet/>
      <dgm:spPr/>
      <dgm:t>
        <a:bodyPr/>
        <a:lstStyle/>
        <a:p>
          <a:endParaRPr lang="en-US"/>
        </a:p>
      </dgm:t>
    </dgm:pt>
    <dgm:pt modelId="{4222A7EB-72E1-4081-8178-273C46B40B46}">
      <dgm:prSet custT="1"/>
      <dgm:spPr/>
      <dgm:t>
        <a:bodyPr/>
        <a:lstStyle/>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Remaining Counties: 1,556 – 1,263 acres</a:t>
          </a:r>
        </a:p>
      </dgm:t>
    </dgm:pt>
    <dgm:pt modelId="{A0B2FA4B-063C-4A5C-9399-CF2EB30127FB}" type="parTrans" cxnId="{1FBE8907-7E28-4E1C-A387-D27A1EFBBB33}">
      <dgm:prSet/>
      <dgm:spPr/>
      <dgm:t>
        <a:bodyPr/>
        <a:lstStyle/>
        <a:p>
          <a:endParaRPr lang="en-US"/>
        </a:p>
      </dgm:t>
    </dgm:pt>
    <dgm:pt modelId="{2564332E-343D-4FAB-B9FF-25F81C1E17B4}" type="sibTrans" cxnId="{1FBE8907-7E28-4E1C-A387-D27A1EFBBB33}">
      <dgm:prSet/>
      <dgm:spPr/>
      <dgm:t>
        <a:bodyPr/>
        <a:lstStyle/>
        <a:p>
          <a:endParaRPr lang="en-US"/>
        </a:p>
      </dgm:t>
    </dgm:pt>
    <dgm:pt modelId="{76F6516A-1B86-457E-B6D9-B23B0B4B8AA5}">
      <dgm:prSet custT="1"/>
      <dgm:spPr/>
      <dgm:t>
        <a:bodyPr/>
        <a:lstStyle/>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Remaining Cities:112 - 411 acres</a:t>
          </a:r>
        </a:p>
      </dgm:t>
    </dgm:pt>
    <dgm:pt modelId="{A9DA9E17-404B-4A08-AC44-A9145B344AEF}" type="sibTrans" cxnId="{0149EADF-B8FC-432C-A84D-E741E4ADE337}">
      <dgm:prSet/>
      <dgm:spPr/>
      <dgm:t>
        <a:bodyPr/>
        <a:lstStyle/>
        <a:p>
          <a:endParaRPr lang="en-US"/>
        </a:p>
      </dgm:t>
    </dgm:pt>
    <dgm:pt modelId="{60E387F2-7B3D-4FEA-9F7F-5CC1B10901F4}" type="parTrans" cxnId="{0149EADF-B8FC-432C-A84D-E741E4ADE337}">
      <dgm:prSet/>
      <dgm:spPr/>
      <dgm:t>
        <a:bodyPr/>
        <a:lstStyle/>
        <a:p>
          <a:endParaRPr lang="en-US"/>
        </a:p>
      </dgm:t>
    </dgm:pt>
    <dgm:pt modelId="{0311EBE2-433E-46B9-BFD2-255F46965B88}">
      <dgm:prSet custT="1"/>
      <dgm:spPr/>
      <dgm:t>
        <a:bodyPr/>
        <a:lstStyle/>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County park land: 1 acre/499</a:t>
          </a:r>
        </a:p>
      </dgm:t>
    </dgm:pt>
    <dgm:pt modelId="{EE2C69B6-9BE8-49FD-A876-2F8D3E06A583}" type="parTrans" cxnId="{08F52E1E-EC1F-4D91-8547-C83E7631735D}">
      <dgm:prSet/>
      <dgm:spPr/>
      <dgm:t>
        <a:bodyPr/>
        <a:lstStyle/>
        <a:p>
          <a:endParaRPr lang="en-US"/>
        </a:p>
      </dgm:t>
    </dgm:pt>
    <dgm:pt modelId="{66A6E79B-FB0C-425B-AC0A-28FBBFB13348}" type="sibTrans" cxnId="{08F52E1E-EC1F-4D91-8547-C83E7631735D}">
      <dgm:prSet/>
      <dgm:spPr/>
      <dgm:t>
        <a:bodyPr/>
        <a:lstStyle/>
        <a:p>
          <a:endParaRPr lang="en-US"/>
        </a:p>
      </dgm:t>
    </dgm:pt>
    <dgm:pt modelId="{B4C2AA46-B11B-4784-AC5F-F9E92BFA5401}">
      <dgm:prSet custT="1"/>
      <dgm:spPr/>
      <dgm:t>
        <a:bodyPr/>
        <a:lstStyle/>
        <a:p>
          <a:pPr marL="228600" lvl="1" indent="-228600" algn="l" defTabSz="1066800">
            <a:lnSpc>
              <a:spcPct val="90000"/>
            </a:lnSpc>
            <a:spcBef>
              <a:spcPct val="0"/>
            </a:spcBef>
            <a:spcAft>
              <a:spcPct val="15000"/>
            </a:spcAft>
            <a:buNone/>
          </a:pPr>
          <a:endParaRPr lang="en-US" sz="2400" kern="1200" dirty="0">
            <a:solidFill>
              <a:srgbClr val="000000">
                <a:hueOff val="0"/>
                <a:satOff val="0"/>
                <a:lumOff val="0"/>
                <a:alphaOff val="0"/>
              </a:srgbClr>
            </a:solidFill>
            <a:latin typeface="Arial" panose="020B0604020202020204"/>
            <a:ea typeface="+mn-ea"/>
            <a:cs typeface="+mn-cs"/>
          </a:endParaRPr>
        </a:p>
      </dgm:t>
    </dgm:pt>
    <dgm:pt modelId="{6E1B81FB-DA06-400E-B6C9-CC6C2BE0A1C1}" type="parTrans" cxnId="{FF1D5096-7C4F-40B8-A01B-46C3A6C6DB4C}">
      <dgm:prSet/>
      <dgm:spPr/>
      <dgm:t>
        <a:bodyPr/>
        <a:lstStyle/>
        <a:p>
          <a:endParaRPr lang="en-US"/>
        </a:p>
      </dgm:t>
    </dgm:pt>
    <dgm:pt modelId="{BCCDDF02-EE87-4717-9E72-58D4AAD99B0A}" type="sibTrans" cxnId="{FF1D5096-7C4F-40B8-A01B-46C3A6C6DB4C}">
      <dgm:prSet/>
      <dgm:spPr/>
      <dgm:t>
        <a:bodyPr/>
        <a:lstStyle/>
        <a:p>
          <a:endParaRPr lang="en-US"/>
        </a:p>
      </dgm:t>
    </dgm:pt>
    <dgm:pt modelId="{1834A676-2218-49E0-A860-E5C0EDB2DE7C}" type="pres">
      <dgm:prSet presAssocID="{D864E0C5-064A-42E8-9DEB-02081B2A55CF}" presName="linear" presStyleCnt="0">
        <dgm:presLayoutVars>
          <dgm:dir/>
          <dgm:animLvl val="lvl"/>
          <dgm:resizeHandles val="exact"/>
        </dgm:presLayoutVars>
      </dgm:prSet>
      <dgm:spPr/>
    </dgm:pt>
    <dgm:pt modelId="{9D7DD8D6-8C7A-481C-9E59-FE53E72DD11E}" type="pres">
      <dgm:prSet presAssocID="{424603B5-5255-4C35-848C-17020F55C673}" presName="parentLin" presStyleCnt="0"/>
      <dgm:spPr/>
    </dgm:pt>
    <dgm:pt modelId="{91704BF7-DD3A-4836-B60C-6263004C0141}" type="pres">
      <dgm:prSet presAssocID="{424603B5-5255-4C35-848C-17020F55C673}" presName="parentLeftMargin" presStyleLbl="node1" presStyleIdx="0" presStyleCnt="1"/>
      <dgm:spPr/>
    </dgm:pt>
    <dgm:pt modelId="{7C2E8661-07A7-4566-9C7C-EBED414A07BE}" type="pres">
      <dgm:prSet presAssocID="{424603B5-5255-4C35-848C-17020F55C673}" presName="parentText" presStyleLbl="node1" presStyleIdx="0" presStyleCnt="1" custScaleX="122809" custScaleY="39329" custLinFactNeighborX="-39009" custLinFactNeighborY="-33024">
        <dgm:presLayoutVars>
          <dgm:chMax val="0"/>
          <dgm:bulletEnabled val="1"/>
        </dgm:presLayoutVars>
      </dgm:prSet>
      <dgm:spPr/>
    </dgm:pt>
    <dgm:pt modelId="{B3D5744D-E628-4C27-AF58-205D174EEAF9}" type="pres">
      <dgm:prSet presAssocID="{424603B5-5255-4C35-848C-17020F55C673}" presName="negativeSpace" presStyleCnt="0"/>
      <dgm:spPr/>
    </dgm:pt>
    <dgm:pt modelId="{1C574565-124E-4150-BD82-801F574BD56A}" type="pres">
      <dgm:prSet presAssocID="{424603B5-5255-4C35-848C-17020F55C673}" presName="childText" presStyleLbl="conFgAcc1" presStyleIdx="0" presStyleCnt="1" custScaleY="82035" custLinFactNeighborX="0" custLinFactNeighborY="-8108">
        <dgm:presLayoutVars>
          <dgm:bulletEnabled val="1"/>
        </dgm:presLayoutVars>
      </dgm:prSet>
      <dgm:spPr/>
    </dgm:pt>
  </dgm:ptLst>
  <dgm:cxnLst>
    <dgm:cxn modelId="{1FBE8907-7E28-4E1C-A387-D27A1EFBBB33}" srcId="{424603B5-5255-4C35-848C-17020F55C673}" destId="{4222A7EB-72E1-4081-8178-273C46B40B46}" srcOrd="2" destOrd="0" parTransId="{A0B2FA4B-063C-4A5C-9399-CF2EB30127FB}" sibTransId="{2564332E-343D-4FAB-B9FF-25F81C1E17B4}"/>
    <dgm:cxn modelId="{BA36EB12-4870-4C2E-931A-590BC987AEA7}" srcId="{424603B5-5255-4C35-848C-17020F55C673}" destId="{3EA516EB-0EED-45A0-9355-62CA57196A0A}" srcOrd="6" destOrd="0" parTransId="{CFA20290-50F5-4C74-9377-CAE1E65F3D04}" sibTransId="{4A5D373F-233F-4E1A-A91B-43CE88BDFDBB}"/>
    <dgm:cxn modelId="{08F52E1E-EC1F-4D91-8547-C83E7631735D}" srcId="{424603B5-5255-4C35-848C-17020F55C673}" destId="{0311EBE2-433E-46B9-BFD2-255F46965B88}" srcOrd="5" destOrd="0" parTransId="{EE2C69B6-9BE8-49FD-A876-2F8D3E06A583}" sibTransId="{66A6E79B-FB0C-425B-AC0A-28FBBFB13348}"/>
    <dgm:cxn modelId="{E796AD1F-7681-4537-8A85-8C2876A76D3E}" type="presOf" srcId="{424603B5-5255-4C35-848C-17020F55C673}" destId="{7C2E8661-07A7-4566-9C7C-EBED414A07BE}" srcOrd="1" destOrd="0" presId="urn:microsoft.com/office/officeart/2005/8/layout/list1"/>
    <dgm:cxn modelId="{6B6C3B20-2DC0-4DC2-819D-78AFA4CB40F4}" type="presOf" srcId="{D864E0C5-064A-42E8-9DEB-02081B2A55CF}" destId="{1834A676-2218-49E0-A860-E5C0EDB2DE7C}" srcOrd="0" destOrd="0" presId="urn:microsoft.com/office/officeart/2005/8/layout/list1"/>
    <dgm:cxn modelId="{3A7EB125-4083-48A5-9681-A4126AA028B3}" type="presOf" srcId="{10FE9590-2C49-4627-86F5-05A931ABB0F2}" destId="{1C574565-124E-4150-BD82-801F574BD56A}" srcOrd="0" destOrd="7" presId="urn:microsoft.com/office/officeart/2005/8/layout/list1"/>
    <dgm:cxn modelId="{36DF275B-3CA7-4BD2-A076-3FBD244EBDE3}" type="presOf" srcId="{0311EBE2-433E-46B9-BFD2-255F46965B88}" destId="{1C574565-124E-4150-BD82-801F574BD56A}" srcOrd="0" destOrd="5" presId="urn:microsoft.com/office/officeart/2005/8/layout/list1"/>
    <dgm:cxn modelId="{F911745E-F650-4983-B3B4-A0E3B035BECD}" type="presOf" srcId="{76F6516A-1B86-457E-B6D9-B23B0B4B8AA5}" destId="{1C574565-124E-4150-BD82-801F574BD56A}" srcOrd="0" destOrd="1" presId="urn:microsoft.com/office/officeart/2005/8/layout/list1"/>
    <dgm:cxn modelId="{7171AE69-27DB-4BA8-A288-3CF896267195}" type="presOf" srcId="{424603B5-5255-4C35-848C-17020F55C673}" destId="{91704BF7-DD3A-4836-B60C-6263004C0141}" srcOrd="0" destOrd="0" presId="urn:microsoft.com/office/officeart/2005/8/layout/list1"/>
    <dgm:cxn modelId="{A36FBC4C-208A-40C6-A8D6-136E14D50A71}" srcId="{424603B5-5255-4C35-848C-17020F55C673}" destId="{10FE9590-2C49-4627-86F5-05A931ABB0F2}" srcOrd="7" destOrd="0" parTransId="{416E8593-A273-44E1-B82C-5D0AA0415713}" sibTransId="{6D86359B-18E6-45F1-899D-B811F8E3D563}"/>
    <dgm:cxn modelId="{24F3956F-0898-4B22-90D0-990BC1918010}" type="presOf" srcId="{B4C2AA46-B11B-4784-AC5F-F9E92BFA5401}" destId="{1C574565-124E-4150-BD82-801F574BD56A}" srcOrd="0" destOrd="3" presId="urn:microsoft.com/office/officeart/2005/8/layout/list1"/>
    <dgm:cxn modelId="{B50EE172-6433-4A2B-BCBC-03F802D88413}" type="presOf" srcId="{6702E72B-6B4D-44FF-8868-F793E954D521}" destId="{1C574565-124E-4150-BD82-801F574BD56A}" srcOrd="0" destOrd="4" presId="urn:microsoft.com/office/officeart/2005/8/layout/list1"/>
    <dgm:cxn modelId="{C6C0AA7D-5C01-41F9-8A28-A834E682B407}" srcId="{424603B5-5255-4C35-848C-17020F55C673}" destId="{498A9585-1EB7-405F-B829-F4F1585BA194}" srcOrd="0" destOrd="0" parTransId="{19E8A308-6202-4327-AE26-49260684DDD6}" sibTransId="{567AC660-B666-4A74-9999-E6D09BD54A56}"/>
    <dgm:cxn modelId="{2C2B3E85-AFFB-4300-9F63-BFF6A1B3F1C0}" srcId="{D864E0C5-064A-42E8-9DEB-02081B2A55CF}" destId="{424603B5-5255-4C35-848C-17020F55C673}" srcOrd="0" destOrd="0" parTransId="{80716FB4-082C-4ADE-8A15-E637399DFBA2}" sibTransId="{0B853424-699A-4D0D-B725-DE1F12CBC8CE}"/>
    <dgm:cxn modelId="{FF1D5096-7C4F-40B8-A01B-46C3A6C6DB4C}" srcId="{424603B5-5255-4C35-848C-17020F55C673}" destId="{B4C2AA46-B11B-4784-AC5F-F9E92BFA5401}" srcOrd="3" destOrd="0" parTransId="{6E1B81FB-DA06-400E-B6C9-CC6C2BE0A1C1}" sibTransId="{BCCDDF02-EE87-4717-9E72-58D4AAD99B0A}"/>
    <dgm:cxn modelId="{AE6F0A99-06CA-4C97-9A57-CADCF5D48BD3}" type="presOf" srcId="{4222A7EB-72E1-4081-8178-273C46B40B46}" destId="{1C574565-124E-4150-BD82-801F574BD56A}" srcOrd="0" destOrd="2" presId="urn:microsoft.com/office/officeart/2005/8/layout/list1"/>
    <dgm:cxn modelId="{7A01259D-59D9-4F2D-A973-6D1B2E0FB825}" type="presOf" srcId="{498A9585-1EB7-405F-B829-F4F1585BA194}" destId="{1C574565-124E-4150-BD82-801F574BD56A}" srcOrd="0" destOrd="0" presId="urn:microsoft.com/office/officeart/2005/8/layout/list1"/>
    <dgm:cxn modelId="{0149EADF-B8FC-432C-A84D-E741E4ADE337}" srcId="{424603B5-5255-4C35-848C-17020F55C673}" destId="{76F6516A-1B86-457E-B6D9-B23B0B4B8AA5}" srcOrd="1" destOrd="0" parTransId="{60E387F2-7B3D-4FEA-9F7F-5CC1B10901F4}" sibTransId="{A9DA9E17-404B-4A08-AC44-A9145B344AEF}"/>
    <dgm:cxn modelId="{99CDBFEB-21B0-4D83-972A-E04C85FF164E}" type="presOf" srcId="{0C19112D-379A-4CAD-BBBF-F36AE6F46C74}" destId="{1C574565-124E-4150-BD82-801F574BD56A}" srcOrd="0" destOrd="8" presId="urn:microsoft.com/office/officeart/2005/8/layout/list1"/>
    <dgm:cxn modelId="{8D019FEC-74B3-4590-91A0-FE36A8B8D36A}" srcId="{424603B5-5255-4C35-848C-17020F55C673}" destId="{0C19112D-379A-4CAD-BBBF-F36AE6F46C74}" srcOrd="8" destOrd="0" parTransId="{99BF60E0-D40B-4977-9A2F-868B1812716A}" sibTransId="{18F9D39C-4604-4C2B-9FBD-B5CD7C222C61}"/>
    <dgm:cxn modelId="{EE18E7ED-C6A4-4C7D-93C0-188CA381F0A7}" type="presOf" srcId="{3EA516EB-0EED-45A0-9355-62CA57196A0A}" destId="{1C574565-124E-4150-BD82-801F574BD56A}" srcOrd="0" destOrd="6" presId="urn:microsoft.com/office/officeart/2005/8/layout/list1"/>
    <dgm:cxn modelId="{618F81F9-C349-4056-B7BA-3CFCCD2D926D}" srcId="{424603B5-5255-4C35-848C-17020F55C673}" destId="{6702E72B-6B4D-44FF-8868-F793E954D521}" srcOrd="4" destOrd="0" parTransId="{83720F6D-074B-4216-96BB-DA7048FF0B19}" sibTransId="{60F494C9-301B-4127-AF0E-11395B0B527F}"/>
    <dgm:cxn modelId="{14B9253D-427E-4094-9563-3E8E3CABBB8E}" type="presParOf" srcId="{1834A676-2218-49E0-A860-E5C0EDB2DE7C}" destId="{9D7DD8D6-8C7A-481C-9E59-FE53E72DD11E}" srcOrd="0" destOrd="0" presId="urn:microsoft.com/office/officeart/2005/8/layout/list1"/>
    <dgm:cxn modelId="{CE1A4A05-D7BF-45C1-A8CF-594F64CB83EB}" type="presParOf" srcId="{9D7DD8D6-8C7A-481C-9E59-FE53E72DD11E}" destId="{91704BF7-DD3A-4836-B60C-6263004C0141}" srcOrd="0" destOrd="0" presId="urn:microsoft.com/office/officeart/2005/8/layout/list1"/>
    <dgm:cxn modelId="{4B72BBBA-6611-4AB2-9AA3-BF7047265698}" type="presParOf" srcId="{9D7DD8D6-8C7A-481C-9E59-FE53E72DD11E}" destId="{7C2E8661-07A7-4566-9C7C-EBED414A07BE}" srcOrd="1" destOrd="0" presId="urn:microsoft.com/office/officeart/2005/8/layout/list1"/>
    <dgm:cxn modelId="{7B2AD111-A6FA-4C20-859B-A9B0BD42AEC6}" type="presParOf" srcId="{1834A676-2218-49E0-A860-E5C0EDB2DE7C}" destId="{B3D5744D-E628-4C27-AF58-205D174EEAF9}" srcOrd="1" destOrd="0" presId="urn:microsoft.com/office/officeart/2005/8/layout/list1"/>
    <dgm:cxn modelId="{096CA773-6034-474B-AF28-E12BD814ACAB}" type="presParOf" srcId="{1834A676-2218-49E0-A860-E5C0EDB2DE7C}" destId="{1C574565-124E-4150-BD82-801F574BD56A}"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64E0C5-064A-42E8-9DEB-02081B2A55CF}"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424603B5-5255-4C35-848C-17020F55C673}">
      <dgm:prSet custT="1"/>
      <dgm:spPr/>
      <dgm:t>
        <a:bodyPr/>
        <a:lstStyle/>
        <a:p>
          <a:r>
            <a:rPr lang="en-US" sz="4000" b="1" dirty="0"/>
            <a:t>Revenue</a:t>
          </a:r>
          <a:endParaRPr lang="en-US" sz="4000" dirty="0"/>
        </a:p>
      </dgm:t>
    </dgm:pt>
    <dgm:pt modelId="{80716FB4-082C-4ADE-8A15-E637399DFBA2}" type="parTrans" cxnId="{2C2B3E85-AFFB-4300-9F63-BFF6A1B3F1C0}">
      <dgm:prSet/>
      <dgm:spPr/>
      <dgm:t>
        <a:bodyPr/>
        <a:lstStyle/>
        <a:p>
          <a:endParaRPr lang="en-US"/>
        </a:p>
      </dgm:t>
    </dgm:pt>
    <dgm:pt modelId="{0B853424-699A-4D0D-B725-DE1F12CBC8CE}" type="sibTrans" cxnId="{2C2B3E85-AFFB-4300-9F63-BFF6A1B3F1C0}">
      <dgm:prSet/>
      <dgm:spPr/>
      <dgm:t>
        <a:bodyPr/>
        <a:lstStyle/>
        <a:p>
          <a:endParaRPr lang="en-US"/>
        </a:p>
      </dgm:t>
    </dgm:pt>
    <dgm:pt modelId="{498A9585-1EB7-405F-B829-F4F1585BA194}">
      <dgm:prSet custT="1"/>
      <dgm:spPr/>
      <dgm:t>
        <a:bodyPr/>
        <a:lstStyle/>
        <a:p>
          <a:r>
            <a:rPr lang="en-US" sz="2400" dirty="0"/>
            <a:t>Stable funding flow</a:t>
          </a:r>
        </a:p>
      </dgm:t>
    </dgm:pt>
    <dgm:pt modelId="{19E8A308-6202-4327-AE26-49260684DDD6}" type="parTrans" cxnId="{C6C0AA7D-5C01-41F9-8A28-A834E682B407}">
      <dgm:prSet/>
      <dgm:spPr/>
      <dgm:t>
        <a:bodyPr/>
        <a:lstStyle/>
        <a:p>
          <a:endParaRPr lang="en-US"/>
        </a:p>
      </dgm:t>
    </dgm:pt>
    <dgm:pt modelId="{567AC660-B666-4A74-9999-E6D09BD54A56}" type="sibTrans" cxnId="{C6C0AA7D-5C01-41F9-8A28-A834E682B407}">
      <dgm:prSet/>
      <dgm:spPr/>
      <dgm:t>
        <a:bodyPr/>
        <a:lstStyle/>
        <a:p>
          <a:endParaRPr lang="en-US"/>
        </a:p>
      </dgm:t>
    </dgm:pt>
    <dgm:pt modelId="{F7570E54-512A-4BCE-902E-5CD8FAC4B922}">
      <dgm:prSet custT="1"/>
      <dgm:spPr/>
      <dgm:t>
        <a:bodyPr/>
        <a:lstStyle/>
        <a:p>
          <a:r>
            <a:rPr lang="en-US" sz="2400" dirty="0"/>
            <a:t>Staff</a:t>
          </a:r>
        </a:p>
      </dgm:t>
    </dgm:pt>
    <dgm:pt modelId="{FAC6266A-C963-4194-82B8-FD27F6947D17}" type="parTrans" cxnId="{67B99D71-0273-4DC3-92A1-DB64673CB93C}">
      <dgm:prSet/>
      <dgm:spPr/>
      <dgm:t>
        <a:bodyPr/>
        <a:lstStyle/>
        <a:p>
          <a:endParaRPr lang="en-US"/>
        </a:p>
      </dgm:t>
    </dgm:pt>
    <dgm:pt modelId="{51612B00-6C0C-4051-A71B-FCCE6546208A}" type="sibTrans" cxnId="{67B99D71-0273-4DC3-92A1-DB64673CB93C}">
      <dgm:prSet/>
      <dgm:spPr/>
      <dgm:t>
        <a:bodyPr/>
        <a:lstStyle/>
        <a:p>
          <a:endParaRPr lang="en-US"/>
        </a:p>
      </dgm:t>
    </dgm:pt>
    <dgm:pt modelId="{1D3B9A52-A6AE-4D0D-8768-85C25F65E9BA}">
      <dgm:prSet custT="1"/>
      <dgm:spPr/>
      <dgm:t>
        <a:bodyPr/>
        <a:lstStyle/>
        <a:p>
          <a:r>
            <a:rPr lang="en-US" sz="2400" dirty="0"/>
            <a:t>Ongoing services</a:t>
          </a:r>
        </a:p>
      </dgm:t>
    </dgm:pt>
    <dgm:pt modelId="{5746C2B4-14BC-4634-96E5-08736ACD9E9F}" type="parTrans" cxnId="{1105ECE8-2BEB-49B4-B1EF-DB6ABF000613}">
      <dgm:prSet/>
      <dgm:spPr/>
      <dgm:t>
        <a:bodyPr/>
        <a:lstStyle/>
        <a:p>
          <a:endParaRPr lang="en-US"/>
        </a:p>
      </dgm:t>
    </dgm:pt>
    <dgm:pt modelId="{61C2C0F4-0AD0-446F-9075-9D22A898B435}" type="sibTrans" cxnId="{1105ECE8-2BEB-49B4-B1EF-DB6ABF000613}">
      <dgm:prSet/>
      <dgm:spPr/>
      <dgm:t>
        <a:bodyPr/>
        <a:lstStyle/>
        <a:p>
          <a:endParaRPr lang="en-US"/>
        </a:p>
      </dgm:t>
    </dgm:pt>
    <dgm:pt modelId="{72F4E1F8-7245-4715-BFA5-A5AC939B95B0}">
      <dgm:prSet custT="1"/>
      <dgm:spPr/>
      <dgm:t>
        <a:bodyPr/>
        <a:lstStyle/>
        <a:p>
          <a:r>
            <a:rPr lang="en-US" sz="2400" dirty="0"/>
            <a:t>Maintenance</a:t>
          </a:r>
        </a:p>
      </dgm:t>
    </dgm:pt>
    <dgm:pt modelId="{75FAC241-5200-4327-84BB-774374CF50ED}" type="parTrans" cxnId="{6F5B9A99-5539-4BD4-A0D1-29C6E59C3648}">
      <dgm:prSet/>
      <dgm:spPr/>
      <dgm:t>
        <a:bodyPr/>
        <a:lstStyle/>
        <a:p>
          <a:endParaRPr lang="en-US"/>
        </a:p>
      </dgm:t>
    </dgm:pt>
    <dgm:pt modelId="{5FE7F9C8-C737-4316-8C94-430089861737}" type="sibTrans" cxnId="{6F5B9A99-5539-4BD4-A0D1-29C6E59C3648}">
      <dgm:prSet/>
      <dgm:spPr/>
      <dgm:t>
        <a:bodyPr/>
        <a:lstStyle/>
        <a:p>
          <a:endParaRPr lang="en-US"/>
        </a:p>
      </dgm:t>
    </dgm:pt>
    <dgm:pt modelId="{E710CFA3-6F9B-4117-9818-1CE3DCBF5B47}">
      <dgm:prSet custT="1"/>
      <dgm:spPr/>
      <dgm:t>
        <a:bodyPr/>
        <a:lstStyle/>
        <a:p>
          <a:r>
            <a:rPr lang="en-US" sz="2400" dirty="0"/>
            <a:t>System repairs</a:t>
          </a:r>
        </a:p>
      </dgm:t>
    </dgm:pt>
    <dgm:pt modelId="{FBD75ABC-0AA9-4CDA-9EDF-197674BA87AE}" type="parTrans" cxnId="{1B2772C9-B086-4687-8565-EB32A02C455D}">
      <dgm:prSet/>
      <dgm:spPr/>
      <dgm:t>
        <a:bodyPr/>
        <a:lstStyle/>
        <a:p>
          <a:endParaRPr lang="en-US"/>
        </a:p>
      </dgm:t>
    </dgm:pt>
    <dgm:pt modelId="{E117BE6B-03C6-4843-B336-860A26417DB5}" type="sibTrans" cxnId="{1B2772C9-B086-4687-8565-EB32A02C455D}">
      <dgm:prSet/>
      <dgm:spPr/>
      <dgm:t>
        <a:bodyPr/>
        <a:lstStyle/>
        <a:p>
          <a:endParaRPr lang="en-US"/>
        </a:p>
      </dgm:t>
    </dgm:pt>
    <dgm:pt modelId="{515FD72E-E8C9-450F-A04F-9A5B2D693577}">
      <dgm:prSet custT="1"/>
      <dgm:spPr/>
      <dgm:t>
        <a:bodyPr/>
        <a:lstStyle/>
        <a:p>
          <a:r>
            <a:rPr lang="en-US" sz="2400" dirty="0"/>
            <a:t>Regulatory compliance</a:t>
          </a:r>
        </a:p>
      </dgm:t>
    </dgm:pt>
    <dgm:pt modelId="{2D4D124C-E09A-4B52-8D42-8F86819210C6}" type="parTrans" cxnId="{3491ADBE-98CB-4471-9CDF-6BBAF2C388AF}">
      <dgm:prSet/>
      <dgm:spPr/>
      <dgm:t>
        <a:bodyPr/>
        <a:lstStyle/>
        <a:p>
          <a:endParaRPr lang="en-US"/>
        </a:p>
      </dgm:t>
    </dgm:pt>
    <dgm:pt modelId="{1BD8C4C8-E2B5-4FCD-B6A7-BCF6584766D3}" type="sibTrans" cxnId="{3491ADBE-98CB-4471-9CDF-6BBAF2C388AF}">
      <dgm:prSet/>
      <dgm:spPr/>
      <dgm:t>
        <a:bodyPr/>
        <a:lstStyle/>
        <a:p>
          <a:endParaRPr lang="en-US"/>
        </a:p>
      </dgm:t>
    </dgm:pt>
    <dgm:pt modelId="{1834A676-2218-49E0-A860-E5C0EDB2DE7C}" type="pres">
      <dgm:prSet presAssocID="{D864E0C5-064A-42E8-9DEB-02081B2A55CF}" presName="linear" presStyleCnt="0">
        <dgm:presLayoutVars>
          <dgm:dir/>
          <dgm:animLvl val="lvl"/>
          <dgm:resizeHandles val="exact"/>
        </dgm:presLayoutVars>
      </dgm:prSet>
      <dgm:spPr/>
    </dgm:pt>
    <dgm:pt modelId="{9D7DD8D6-8C7A-481C-9E59-FE53E72DD11E}" type="pres">
      <dgm:prSet presAssocID="{424603B5-5255-4C35-848C-17020F55C673}" presName="parentLin" presStyleCnt="0"/>
      <dgm:spPr/>
    </dgm:pt>
    <dgm:pt modelId="{91704BF7-DD3A-4836-B60C-6263004C0141}" type="pres">
      <dgm:prSet presAssocID="{424603B5-5255-4C35-848C-17020F55C673}" presName="parentLeftMargin" presStyleLbl="node1" presStyleIdx="0" presStyleCnt="1"/>
      <dgm:spPr/>
    </dgm:pt>
    <dgm:pt modelId="{7C2E8661-07A7-4566-9C7C-EBED414A07BE}" type="pres">
      <dgm:prSet presAssocID="{424603B5-5255-4C35-848C-17020F55C673}" presName="parentText" presStyleLbl="node1" presStyleIdx="0" presStyleCnt="1" custScaleX="117388" custScaleY="39329" custLinFactNeighborX="-3346" custLinFactNeighborY="-29331">
        <dgm:presLayoutVars>
          <dgm:chMax val="0"/>
          <dgm:bulletEnabled val="1"/>
        </dgm:presLayoutVars>
      </dgm:prSet>
      <dgm:spPr/>
    </dgm:pt>
    <dgm:pt modelId="{B3D5744D-E628-4C27-AF58-205D174EEAF9}" type="pres">
      <dgm:prSet presAssocID="{424603B5-5255-4C35-848C-17020F55C673}" presName="negativeSpace" presStyleCnt="0"/>
      <dgm:spPr/>
    </dgm:pt>
    <dgm:pt modelId="{1C574565-124E-4150-BD82-801F574BD56A}" type="pres">
      <dgm:prSet presAssocID="{424603B5-5255-4C35-848C-17020F55C673}" presName="childText" presStyleLbl="conFgAcc1" presStyleIdx="0" presStyleCnt="1" custScaleY="81690">
        <dgm:presLayoutVars>
          <dgm:bulletEnabled val="1"/>
        </dgm:presLayoutVars>
      </dgm:prSet>
      <dgm:spPr/>
    </dgm:pt>
  </dgm:ptLst>
  <dgm:cxnLst>
    <dgm:cxn modelId="{B9B66105-32BE-4D58-B432-74917B9931F1}" type="presOf" srcId="{E710CFA3-6F9B-4117-9818-1CE3DCBF5B47}" destId="{1C574565-124E-4150-BD82-801F574BD56A}" srcOrd="0" destOrd="4" presId="urn:microsoft.com/office/officeart/2005/8/layout/list1"/>
    <dgm:cxn modelId="{E796AD1F-7681-4537-8A85-8C2876A76D3E}" type="presOf" srcId="{424603B5-5255-4C35-848C-17020F55C673}" destId="{7C2E8661-07A7-4566-9C7C-EBED414A07BE}" srcOrd="1" destOrd="0" presId="urn:microsoft.com/office/officeart/2005/8/layout/list1"/>
    <dgm:cxn modelId="{6B6C3B20-2DC0-4DC2-819D-78AFA4CB40F4}" type="presOf" srcId="{D864E0C5-064A-42E8-9DEB-02081B2A55CF}" destId="{1834A676-2218-49E0-A860-E5C0EDB2DE7C}" srcOrd="0" destOrd="0" presId="urn:microsoft.com/office/officeart/2005/8/layout/list1"/>
    <dgm:cxn modelId="{125E013F-7669-4961-B23F-FD950091D5C8}" type="presOf" srcId="{72F4E1F8-7245-4715-BFA5-A5AC939B95B0}" destId="{1C574565-124E-4150-BD82-801F574BD56A}" srcOrd="0" destOrd="3" presId="urn:microsoft.com/office/officeart/2005/8/layout/list1"/>
    <dgm:cxn modelId="{38B5115D-415E-46FD-84E1-4396228E065B}" type="presOf" srcId="{1D3B9A52-A6AE-4D0D-8768-85C25F65E9BA}" destId="{1C574565-124E-4150-BD82-801F574BD56A}" srcOrd="0" destOrd="2" presId="urn:microsoft.com/office/officeart/2005/8/layout/list1"/>
    <dgm:cxn modelId="{7171AE69-27DB-4BA8-A288-3CF896267195}" type="presOf" srcId="{424603B5-5255-4C35-848C-17020F55C673}" destId="{91704BF7-DD3A-4836-B60C-6263004C0141}" srcOrd="0" destOrd="0" presId="urn:microsoft.com/office/officeart/2005/8/layout/list1"/>
    <dgm:cxn modelId="{67B99D71-0273-4DC3-92A1-DB64673CB93C}" srcId="{424603B5-5255-4C35-848C-17020F55C673}" destId="{F7570E54-512A-4BCE-902E-5CD8FAC4B922}" srcOrd="1" destOrd="0" parTransId="{FAC6266A-C963-4194-82B8-FD27F6947D17}" sibTransId="{51612B00-6C0C-4051-A71B-FCCE6546208A}"/>
    <dgm:cxn modelId="{7103095A-7A00-478B-901E-70EDA41336FC}" type="presOf" srcId="{515FD72E-E8C9-450F-A04F-9A5B2D693577}" destId="{1C574565-124E-4150-BD82-801F574BD56A}" srcOrd="0" destOrd="5" presId="urn:microsoft.com/office/officeart/2005/8/layout/list1"/>
    <dgm:cxn modelId="{C6C0AA7D-5C01-41F9-8A28-A834E682B407}" srcId="{424603B5-5255-4C35-848C-17020F55C673}" destId="{498A9585-1EB7-405F-B829-F4F1585BA194}" srcOrd="0" destOrd="0" parTransId="{19E8A308-6202-4327-AE26-49260684DDD6}" sibTransId="{567AC660-B666-4A74-9999-E6D09BD54A56}"/>
    <dgm:cxn modelId="{2C2B3E85-AFFB-4300-9F63-BFF6A1B3F1C0}" srcId="{D864E0C5-064A-42E8-9DEB-02081B2A55CF}" destId="{424603B5-5255-4C35-848C-17020F55C673}" srcOrd="0" destOrd="0" parTransId="{80716FB4-082C-4ADE-8A15-E637399DFBA2}" sibTransId="{0B853424-699A-4D0D-B725-DE1F12CBC8CE}"/>
    <dgm:cxn modelId="{6F5B9A99-5539-4BD4-A0D1-29C6E59C3648}" srcId="{424603B5-5255-4C35-848C-17020F55C673}" destId="{72F4E1F8-7245-4715-BFA5-A5AC939B95B0}" srcOrd="3" destOrd="0" parTransId="{75FAC241-5200-4327-84BB-774374CF50ED}" sibTransId="{5FE7F9C8-C737-4316-8C94-430089861737}"/>
    <dgm:cxn modelId="{7A01259D-59D9-4F2D-A973-6D1B2E0FB825}" type="presOf" srcId="{498A9585-1EB7-405F-B829-F4F1585BA194}" destId="{1C574565-124E-4150-BD82-801F574BD56A}" srcOrd="0" destOrd="0" presId="urn:microsoft.com/office/officeart/2005/8/layout/list1"/>
    <dgm:cxn modelId="{506793B0-5A87-430E-A946-5F248FBF32A7}" type="presOf" srcId="{F7570E54-512A-4BCE-902E-5CD8FAC4B922}" destId="{1C574565-124E-4150-BD82-801F574BD56A}" srcOrd="0" destOrd="1" presId="urn:microsoft.com/office/officeart/2005/8/layout/list1"/>
    <dgm:cxn modelId="{3491ADBE-98CB-4471-9CDF-6BBAF2C388AF}" srcId="{424603B5-5255-4C35-848C-17020F55C673}" destId="{515FD72E-E8C9-450F-A04F-9A5B2D693577}" srcOrd="5" destOrd="0" parTransId="{2D4D124C-E09A-4B52-8D42-8F86819210C6}" sibTransId="{1BD8C4C8-E2B5-4FCD-B6A7-BCF6584766D3}"/>
    <dgm:cxn modelId="{1B2772C9-B086-4687-8565-EB32A02C455D}" srcId="{424603B5-5255-4C35-848C-17020F55C673}" destId="{E710CFA3-6F9B-4117-9818-1CE3DCBF5B47}" srcOrd="4" destOrd="0" parTransId="{FBD75ABC-0AA9-4CDA-9EDF-197674BA87AE}" sibTransId="{E117BE6B-03C6-4843-B336-860A26417DB5}"/>
    <dgm:cxn modelId="{1105ECE8-2BEB-49B4-B1EF-DB6ABF000613}" srcId="{424603B5-5255-4C35-848C-17020F55C673}" destId="{1D3B9A52-A6AE-4D0D-8768-85C25F65E9BA}" srcOrd="2" destOrd="0" parTransId="{5746C2B4-14BC-4634-96E5-08736ACD9E9F}" sibTransId="{61C2C0F4-0AD0-446F-9075-9D22A898B435}"/>
    <dgm:cxn modelId="{14B9253D-427E-4094-9563-3E8E3CABBB8E}" type="presParOf" srcId="{1834A676-2218-49E0-A860-E5C0EDB2DE7C}" destId="{9D7DD8D6-8C7A-481C-9E59-FE53E72DD11E}" srcOrd="0" destOrd="0" presId="urn:microsoft.com/office/officeart/2005/8/layout/list1"/>
    <dgm:cxn modelId="{CE1A4A05-D7BF-45C1-A8CF-594F64CB83EB}" type="presParOf" srcId="{9D7DD8D6-8C7A-481C-9E59-FE53E72DD11E}" destId="{91704BF7-DD3A-4836-B60C-6263004C0141}" srcOrd="0" destOrd="0" presId="urn:microsoft.com/office/officeart/2005/8/layout/list1"/>
    <dgm:cxn modelId="{4B72BBBA-6611-4AB2-9AA3-BF7047265698}" type="presParOf" srcId="{9D7DD8D6-8C7A-481C-9E59-FE53E72DD11E}" destId="{7C2E8661-07A7-4566-9C7C-EBED414A07BE}" srcOrd="1" destOrd="0" presId="urn:microsoft.com/office/officeart/2005/8/layout/list1"/>
    <dgm:cxn modelId="{7B2AD111-A6FA-4C20-859B-A9B0BD42AEC6}" type="presParOf" srcId="{1834A676-2218-49E0-A860-E5C0EDB2DE7C}" destId="{B3D5744D-E628-4C27-AF58-205D174EEAF9}" srcOrd="1" destOrd="0" presId="urn:microsoft.com/office/officeart/2005/8/layout/list1"/>
    <dgm:cxn modelId="{096CA773-6034-474B-AF28-E12BD814ACAB}" type="presParOf" srcId="{1834A676-2218-49E0-A860-E5C0EDB2DE7C}" destId="{1C574565-124E-4150-BD82-801F574BD56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64E0C5-064A-42E8-9DEB-02081B2A55CF}"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424603B5-5255-4C35-848C-17020F55C673}">
      <dgm:prSet custT="1"/>
      <dgm:spPr/>
      <dgm:t>
        <a:bodyPr/>
        <a:lstStyle/>
        <a:p>
          <a:r>
            <a:rPr lang="en-US" sz="4000" b="1" dirty="0"/>
            <a:t>Project Funds</a:t>
          </a:r>
          <a:endParaRPr lang="en-US" sz="4000" dirty="0"/>
        </a:p>
      </dgm:t>
    </dgm:pt>
    <dgm:pt modelId="{80716FB4-082C-4ADE-8A15-E637399DFBA2}" type="parTrans" cxnId="{2C2B3E85-AFFB-4300-9F63-BFF6A1B3F1C0}">
      <dgm:prSet/>
      <dgm:spPr/>
      <dgm:t>
        <a:bodyPr/>
        <a:lstStyle/>
        <a:p>
          <a:endParaRPr lang="en-US"/>
        </a:p>
      </dgm:t>
    </dgm:pt>
    <dgm:pt modelId="{0B853424-699A-4D0D-B725-DE1F12CBC8CE}" type="sibTrans" cxnId="{2C2B3E85-AFFB-4300-9F63-BFF6A1B3F1C0}">
      <dgm:prSet/>
      <dgm:spPr/>
      <dgm:t>
        <a:bodyPr/>
        <a:lstStyle/>
        <a:p>
          <a:endParaRPr lang="en-US"/>
        </a:p>
      </dgm:t>
    </dgm:pt>
    <dgm:pt modelId="{498A9585-1EB7-405F-B829-F4F1585BA194}">
      <dgm:prSet custT="1"/>
      <dgm:spPr/>
      <dgm:t>
        <a:bodyPr/>
        <a:lstStyle/>
        <a:p>
          <a:endParaRPr lang="en-US" sz="2400" dirty="0"/>
        </a:p>
      </dgm:t>
    </dgm:pt>
    <dgm:pt modelId="{19E8A308-6202-4327-AE26-49260684DDD6}" type="parTrans" cxnId="{C6C0AA7D-5C01-41F9-8A28-A834E682B407}">
      <dgm:prSet/>
      <dgm:spPr/>
      <dgm:t>
        <a:bodyPr/>
        <a:lstStyle/>
        <a:p>
          <a:endParaRPr lang="en-US"/>
        </a:p>
      </dgm:t>
    </dgm:pt>
    <dgm:pt modelId="{567AC660-B666-4A74-9999-E6D09BD54A56}" type="sibTrans" cxnId="{C6C0AA7D-5C01-41F9-8A28-A834E682B407}">
      <dgm:prSet/>
      <dgm:spPr/>
      <dgm:t>
        <a:bodyPr/>
        <a:lstStyle/>
        <a:p>
          <a:endParaRPr lang="en-US"/>
        </a:p>
      </dgm:t>
    </dgm:pt>
    <dgm:pt modelId="{515FD72E-E8C9-450F-A04F-9A5B2D693577}">
      <dgm:prSet custT="1"/>
      <dgm:spPr/>
      <dgm:t>
        <a:bodyPr/>
        <a:lstStyle/>
        <a:p>
          <a:r>
            <a:rPr lang="en-US" sz="2400" dirty="0"/>
            <a:t>One-time funds</a:t>
          </a:r>
        </a:p>
      </dgm:t>
    </dgm:pt>
    <dgm:pt modelId="{2D4D124C-E09A-4B52-8D42-8F86819210C6}" type="parTrans" cxnId="{3491ADBE-98CB-4471-9CDF-6BBAF2C388AF}">
      <dgm:prSet/>
      <dgm:spPr/>
      <dgm:t>
        <a:bodyPr/>
        <a:lstStyle/>
        <a:p>
          <a:endParaRPr lang="en-US"/>
        </a:p>
      </dgm:t>
    </dgm:pt>
    <dgm:pt modelId="{1BD8C4C8-E2B5-4FCD-B6A7-BCF6584766D3}" type="sibTrans" cxnId="{3491ADBE-98CB-4471-9CDF-6BBAF2C388AF}">
      <dgm:prSet/>
      <dgm:spPr/>
      <dgm:t>
        <a:bodyPr/>
        <a:lstStyle/>
        <a:p>
          <a:endParaRPr lang="en-US"/>
        </a:p>
      </dgm:t>
    </dgm:pt>
    <dgm:pt modelId="{6C57A636-22C8-433D-A555-D4565156F72D}">
      <dgm:prSet custT="1"/>
      <dgm:spPr/>
      <dgm:t>
        <a:bodyPr/>
        <a:lstStyle/>
        <a:p>
          <a:r>
            <a:rPr lang="en-US" sz="2400" dirty="0"/>
            <a:t>Targeted</a:t>
          </a:r>
        </a:p>
      </dgm:t>
    </dgm:pt>
    <dgm:pt modelId="{618C85FB-A98A-4069-8489-918A2A3B1620}" type="parTrans" cxnId="{3D0ACBA5-797C-4B74-BE9E-2501FF37AC48}">
      <dgm:prSet/>
      <dgm:spPr/>
      <dgm:t>
        <a:bodyPr/>
        <a:lstStyle/>
        <a:p>
          <a:endParaRPr lang="en-US"/>
        </a:p>
      </dgm:t>
    </dgm:pt>
    <dgm:pt modelId="{1D20BB06-4C7F-446D-A019-B6D0B8092C07}" type="sibTrans" cxnId="{3D0ACBA5-797C-4B74-BE9E-2501FF37AC48}">
      <dgm:prSet/>
      <dgm:spPr/>
      <dgm:t>
        <a:bodyPr/>
        <a:lstStyle/>
        <a:p>
          <a:endParaRPr lang="en-US"/>
        </a:p>
      </dgm:t>
    </dgm:pt>
    <dgm:pt modelId="{EDAC7158-74DB-47E6-AFC8-FE283FFCE953}">
      <dgm:prSet custT="1"/>
      <dgm:spPr/>
      <dgm:t>
        <a:bodyPr/>
        <a:lstStyle/>
        <a:p>
          <a:r>
            <a:rPr lang="en-US" sz="2400" dirty="0"/>
            <a:t>Construction</a:t>
          </a:r>
        </a:p>
      </dgm:t>
    </dgm:pt>
    <dgm:pt modelId="{9702C5E3-3460-45B8-8879-7868683A7C21}" type="parTrans" cxnId="{77195322-B02E-4421-9606-EE8789B302A2}">
      <dgm:prSet/>
      <dgm:spPr/>
      <dgm:t>
        <a:bodyPr/>
        <a:lstStyle/>
        <a:p>
          <a:endParaRPr lang="en-US"/>
        </a:p>
      </dgm:t>
    </dgm:pt>
    <dgm:pt modelId="{F1F8D8E6-33C6-457E-B31D-8CEC78FAF57D}" type="sibTrans" cxnId="{77195322-B02E-4421-9606-EE8789B302A2}">
      <dgm:prSet/>
      <dgm:spPr/>
      <dgm:t>
        <a:bodyPr/>
        <a:lstStyle/>
        <a:p>
          <a:endParaRPr lang="en-US"/>
        </a:p>
      </dgm:t>
    </dgm:pt>
    <dgm:pt modelId="{A6250406-71E5-475F-8D3B-892E05BAEAFB}">
      <dgm:prSet custT="1"/>
      <dgm:spPr/>
      <dgm:t>
        <a:bodyPr/>
        <a:lstStyle/>
        <a:p>
          <a:r>
            <a:rPr lang="en-US" sz="2400" dirty="0"/>
            <a:t>New development</a:t>
          </a:r>
        </a:p>
      </dgm:t>
    </dgm:pt>
    <dgm:pt modelId="{D463EEDE-61C4-4D12-ABDD-B84530395770}" type="parTrans" cxnId="{2003C2C8-F723-437E-9E41-A8C21349ACEF}">
      <dgm:prSet/>
      <dgm:spPr/>
      <dgm:t>
        <a:bodyPr/>
        <a:lstStyle/>
        <a:p>
          <a:endParaRPr lang="en-US"/>
        </a:p>
      </dgm:t>
    </dgm:pt>
    <dgm:pt modelId="{FAE0126F-39F0-4390-8D0C-F931CBEE06AE}" type="sibTrans" cxnId="{2003C2C8-F723-437E-9E41-A8C21349ACEF}">
      <dgm:prSet/>
      <dgm:spPr/>
      <dgm:t>
        <a:bodyPr/>
        <a:lstStyle/>
        <a:p>
          <a:endParaRPr lang="en-US"/>
        </a:p>
      </dgm:t>
    </dgm:pt>
    <dgm:pt modelId="{027F2853-3F14-4502-B00C-FAF29AECE49A}">
      <dgm:prSet custT="1"/>
      <dgm:spPr/>
      <dgm:t>
        <a:bodyPr/>
        <a:lstStyle/>
        <a:p>
          <a:r>
            <a:rPr lang="en-US" sz="2400" dirty="0"/>
            <a:t>System Upgrades</a:t>
          </a:r>
        </a:p>
      </dgm:t>
    </dgm:pt>
    <dgm:pt modelId="{7E1957B5-DC31-48DD-82F0-B87A5D05609B}" type="parTrans" cxnId="{495405A4-5052-4A86-975B-A5890F5B1AC4}">
      <dgm:prSet/>
      <dgm:spPr/>
      <dgm:t>
        <a:bodyPr/>
        <a:lstStyle/>
        <a:p>
          <a:endParaRPr lang="en-US"/>
        </a:p>
      </dgm:t>
    </dgm:pt>
    <dgm:pt modelId="{ABA83367-F51C-499E-ADC4-0AB940F308F5}" type="sibTrans" cxnId="{495405A4-5052-4A86-975B-A5890F5B1AC4}">
      <dgm:prSet/>
      <dgm:spPr/>
      <dgm:t>
        <a:bodyPr/>
        <a:lstStyle/>
        <a:p>
          <a:endParaRPr lang="en-US"/>
        </a:p>
      </dgm:t>
    </dgm:pt>
    <dgm:pt modelId="{1834A676-2218-49E0-A860-E5C0EDB2DE7C}" type="pres">
      <dgm:prSet presAssocID="{D864E0C5-064A-42E8-9DEB-02081B2A55CF}" presName="linear" presStyleCnt="0">
        <dgm:presLayoutVars>
          <dgm:dir/>
          <dgm:animLvl val="lvl"/>
          <dgm:resizeHandles val="exact"/>
        </dgm:presLayoutVars>
      </dgm:prSet>
      <dgm:spPr/>
    </dgm:pt>
    <dgm:pt modelId="{9D7DD8D6-8C7A-481C-9E59-FE53E72DD11E}" type="pres">
      <dgm:prSet presAssocID="{424603B5-5255-4C35-848C-17020F55C673}" presName="parentLin" presStyleCnt="0"/>
      <dgm:spPr/>
    </dgm:pt>
    <dgm:pt modelId="{91704BF7-DD3A-4836-B60C-6263004C0141}" type="pres">
      <dgm:prSet presAssocID="{424603B5-5255-4C35-848C-17020F55C673}" presName="parentLeftMargin" presStyleLbl="node1" presStyleIdx="0" presStyleCnt="1"/>
      <dgm:spPr/>
    </dgm:pt>
    <dgm:pt modelId="{7C2E8661-07A7-4566-9C7C-EBED414A07BE}" type="pres">
      <dgm:prSet presAssocID="{424603B5-5255-4C35-848C-17020F55C673}" presName="parentText" presStyleLbl="node1" presStyleIdx="0" presStyleCnt="1" custScaleX="122809" custScaleY="39329" custLinFactNeighborX="-6273" custLinFactNeighborY="-29594">
        <dgm:presLayoutVars>
          <dgm:chMax val="0"/>
          <dgm:bulletEnabled val="1"/>
        </dgm:presLayoutVars>
      </dgm:prSet>
      <dgm:spPr/>
    </dgm:pt>
    <dgm:pt modelId="{B3D5744D-E628-4C27-AF58-205D174EEAF9}" type="pres">
      <dgm:prSet presAssocID="{424603B5-5255-4C35-848C-17020F55C673}" presName="negativeSpace" presStyleCnt="0"/>
      <dgm:spPr/>
    </dgm:pt>
    <dgm:pt modelId="{1C574565-124E-4150-BD82-801F574BD56A}" type="pres">
      <dgm:prSet presAssocID="{424603B5-5255-4C35-848C-17020F55C673}" presName="childText" presStyleLbl="conFgAcc1" presStyleIdx="0" presStyleCnt="1" custScaleY="79854">
        <dgm:presLayoutVars>
          <dgm:bulletEnabled val="1"/>
        </dgm:presLayoutVars>
      </dgm:prSet>
      <dgm:spPr/>
    </dgm:pt>
  </dgm:ptLst>
  <dgm:cxnLst>
    <dgm:cxn modelId="{E796AD1F-7681-4537-8A85-8C2876A76D3E}" type="presOf" srcId="{424603B5-5255-4C35-848C-17020F55C673}" destId="{7C2E8661-07A7-4566-9C7C-EBED414A07BE}" srcOrd="1" destOrd="0" presId="urn:microsoft.com/office/officeart/2005/8/layout/list1"/>
    <dgm:cxn modelId="{6B6C3B20-2DC0-4DC2-819D-78AFA4CB40F4}" type="presOf" srcId="{D864E0C5-064A-42E8-9DEB-02081B2A55CF}" destId="{1834A676-2218-49E0-A860-E5C0EDB2DE7C}" srcOrd="0" destOrd="0" presId="urn:microsoft.com/office/officeart/2005/8/layout/list1"/>
    <dgm:cxn modelId="{77195322-B02E-4421-9606-EE8789B302A2}" srcId="{424603B5-5255-4C35-848C-17020F55C673}" destId="{EDAC7158-74DB-47E6-AFC8-FE283FFCE953}" srcOrd="3" destOrd="0" parTransId="{9702C5E3-3460-45B8-8879-7868683A7C21}" sibTransId="{F1F8D8E6-33C6-457E-B31D-8CEC78FAF57D}"/>
    <dgm:cxn modelId="{0D091C64-CC37-4470-9073-DA020816ED3F}" type="presOf" srcId="{A6250406-71E5-475F-8D3B-892E05BAEAFB}" destId="{1C574565-124E-4150-BD82-801F574BD56A}" srcOrd="0" destOrd="4" presId="urn:microsoft.com/office/officeart/2005/8/layout/list1"/>
    <dgm:cxn modelId="{7171AE69-27DB-4BA8-A288-3CF896267195}" type="presOf" srcId="{424603B5-5255-4C35-848C-17020F55C673}" destId="{91704BF7-DD3A-4836-B60C-6263004C0141}" srcOrd="0" destOrd="0" presId="urn:microsoft.com/office/officeart/2005/8/layout/list1"/>
    <dgm:cxn modelId="{F18C2F4E-11F7-41DA-87E2-E19DB0810322}" type="presOf" srcId="{6C57A636-22C8-433D-A555-D4565156F72D}" destId="{1C574565-124E-4150-BD82-801F574BD56A}" srcOrd="0" destOrd="2" presId="urn:microsoft.com/office/officeart/2005/8/layout/list1"/>
    <dgm:cxn modelId="{7103095A-7A00-478B-901E-70EDA41336FC}" type="presOf" srcId="{515FD72E-E8C9-450F-A04F-9A5B2D693577}" destId="{1C574565-124E-4150-BD82-801F574BD56A}" srcOrd="0" destOrd="1" presId="urn:microsoft.com/office/officeart/2005/8/layout/list1"/>
    <dgm:cxn modelId="{C6C0AA7D-5C01-41F9-8A28-A834E682B407}" srcId="{424603B5-5255-4C35-848C-17020F55C673}" destId="{498A9585-1EB7-405F-B829-F4F1585BA194}" srcOrd="0" destOrd="0" parTransId="{19E8A308-6202-4327-AE26-49260684DDD6}" sibTransId="{567AC660-B666-4A74-9999-E6D09BD54A56}"/>
    <dgm:cxn modelId="{2C2B3E85-AFFB-4300-9F63-BFF6A1B3F1C0}" srcId="{D864E0C5-064A-42E8-9DEB-02081B2A55CF}" destId="{424603B5-5255-4C35-848C-17020F55C673}" srcOrd="0" destOrd="0" parTransId="{80716FB4-082C-4ADE-8A15-E637399DFBA2}" sibTransId="{0B853424-699A-4D0D-B725-DE1F12CBC8CE}"/>
    <dgm:cxn modelId="{7A01259D-59D9-4F2D-A973-6D1B2E0FB825}" type="presOf" srcId="{498A9585-1EB7-405F-B829-F4F1585BA194}" destId="{1C574565-124E-4150-BD82-801F574BD56A}" srcOrd="0" destOrd="0" presId="urn:microsoft.com/office/officeart/2005/8/layout/list1"/>
    <dgm:cxn modelId="{495405A4-5052-4A86-975B-A5890F5B1AC4}" srcId="{424603B5-5255-4C35-848C-17020F55C673}" destId="{027F2853-3F14-4502-B00C-FAF29AECE49A}" srcOrd="5" destOrd="0" parTransId="{7E1957B5-DC31-48DD-82F0-B87A5D05609B}" sibTransId="{ABA83367-F51C-499E-ADC4-0AB940F308F5}"/>
    <dgm:cxn modelId="{3D0ACBA5-797C-4B74-BE9E-2501FF37AC48}" srcId="{424603B5-5255-4C35-848C-17020F55C673}" destId="{6C57A636-22C8-433D-A555-D4565156F72D}" srcOrd="2" destOrd="0" parTransId="{618C85FB-A98A-4069-8489-918A2A3B1620}" sibTransId="{1D20BB06-4C7F-446D-A019-B6D0B8092C07}"/>
    <dgm:cxn modelId="{838F25AB-60D5-49CE-8499-F6E9DE986D65}" type="presOf" srcId="{027F2853-3F14-4502-B00C-FAF29AECE49A}" destId="{1C574565-124E-4150-BD82-801F574BD56A}" srcOrd="0" destOrd="5" presId="urn:microsoft.com/office/officeart/2005/8/layout/list1"/>
    <dgm:cxn modelId="{3491ADBE-98CB-4471-9CDF-6BBAF2C388AF}" srcId="{424603B5-5255-4C35-848C-17020F55C673}" destId="{515FD72E-E8C9-450F-A04F-9A5B2D693577}" srcOrd="1" destOrd="0" parTransId="{2D4D124C-E09A-4B52-8D42-8F86819210C6}" sibTransId="{1BD8C4C8-E2B5-4FCD-B6A7-BCF6584766D3}"/>
    <dgm:cxn modelId="{2003C2C8-F723-437E-9E41-A8C21349ACEF}" srcId="{424603B5-5255-4C35-848C-17020F55C673}" destId="{A6250406-71E5-475F-8D3B-892E05BAEAFB}" srcOrd="4" destOrd="0" parTransId="{D463EEDE-61C4-4D12-ABDD-B84530395770}" sibTransId="{FAE0126F-39F0-4390-8D0C-F931CBEE06AE}"/>
    <dgm:cxn modelId="{C51279F3-455D-4722-8F2D-B74D8477D968}" type="presOf" srcId="{EDAC7158-74DB-47E6-AFC8-FE283FFCE953}" destId="{1C574565-124E-4150-BD82-801F574BD56A}" srcOrd="0" destOrd="3" presId="urn:microsoft.com/office/officeart/2005/8/layout/list1"/>
    <dgm:cxn modelId="{14B9253D-427E-4094-9563-3E8E3CABBB8E}" type="presParOf" srcId="{1834A676-2218-49E0-A860-E5C0EDB2DE7C}" destId="{9D7DD8D6-8C7A-481C-9E59-FE53E72DD11E}" srcOrd="0" destOrd="0" presId="urn:microsoft.com/office/officeart/2005/8/layout/list1"/>
    <dgm:cxn modelId="{CE1A4A05-D7BF-45C1-A8CF-594F64CB83EB}" type="presParOf" srcId="{9D7DD8D6-8C7A-481C-9E59-FE53E72DD11E}" destId="{91704BF7-DD3A-4836-B60C-6263004C0141}" srcOrd="0" destOrd="0" presId="urn:microsoft.com/office/officeart/2005/8/layout/list1"/>
    <dgm:cxn modelId="{4B72BBBA-6611-4AB2-9AA3-BF7047265698}" type="presParOf" srcId="{9D7DD8D6-8C7A-481C-9E59-FE53E72DD11E}" destId="{7C2E8661-07A7-4566-9C7C-EBED414A07BE}" srcOrd="1" destOrd="0" presId="urn:microsoft.com/office/officeart/2005/8/layout/list1"/>
    <dgm:cxn modelId="{7B2AD111-A6FA-4C20-859B-A9B0BD42AEC6}" type="presParOf" srcId="{1834A676-2218-49E0-A860-E5C0EDB2DE7C}" destId="{B3D5744D-E628-4C27-AF58-205D174EEAF9}" srcOrd="1" destOrd="0" presId="urn:microsoft.com/office/officeart/2005/8/layout/list1"/>
    <dgm:cxn modelId="{096CA773-6034-474B-AF28-E12BD814ACAB}" type="presParOf" srcId="{1834A676-2218-49E0-A860-E5C0EDB2DE7C}" destId="{1C574565-124E-4150-BD82-801F574BD56A}"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74565-124E-4150-BD82-801F574BD56A}">
      <dsp:nvSpPr>
        <dsp:cNvPr id="0" name=""/>
        <dsp:cNvSpPr/>
      </dsp:nvSpPr>
      <dsp:spPr>
        <a:xfrm>
          <a:off x="0" y="354411"/>
          <a:ext cx="5645739" cy="411717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8172" tIns="416560" rIns="438172"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kern="1200" dirty="0"/>
            <a:t>Communities with less than 25 acres in 1% AEP</a:t>
          </a:r>
        </a:p>
        <a:p>
          <a:pPr marL="228600" lvl="1" indent="-228600" algn="l" defTabSz="1066800">
            <a:lnSpc>
              <a:spcPct val="90000"/>
            </a:lnSpc>
            <a:spcBef>
              <a:spcPct val="0"/>
            </a:spcBef>
            <a:spcAft>
              <a:spcPct val="15000"/>
            </a:spcAft>
            <a:buChar char="•"/>
          </a:pPr>
          <a:r>
            <a:rPr lang="en-US" sz="2400" kern="1200" dirty="0"/>
            <a:t>Kirkwood and Wildwood</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kern="1200" dirty="0"/>
            <a:t>Park land: 1 acre</a:t>
          </a:r>
        </a:p>
        <a:p>
          <a:pPr marL="228600" lvl="1" indent="-228600" algn="l" defTabSz="1066800">
            <a:lnSpc>
              <a:spcPct val="90000"/>
            </a:lnSpc>
            <a:spcBef>
              <a:spcPct val="0"/>
            </a:spcBef>
            <a:spcAft>
              <a:spcPct val="15000"/>
            </a:spcAft>
            <a:buChar char="•"/>
          </a:pPr>
          <a:r>
            <a:rPr lang="en-US" sz="2400" kern="1200" dirty="0"/>
            <a:t>Floodplain restoration: remaining</a:t>
          </a:r>
        </a:p>
        <a:p>
          <a:pPr marL="228600" lvl="1" indent="-228600" algn="l" defTabSz="1066800">
            <a:lnSpc>
              <a:spcPct val="90000"/>
            </a:lnSpc>
            <a:spcBef>
              <a:spcPct val="0"/>
            </a:spcBef>
            <a:spcAft>
              <a:spcPct val="15000"/>
            </a:spcAft>
            <a:buChar char="•"/>
          </a:pPr>
          <a:r>
            <a:rPr lang="en-US" sz="2400" kern="1200" dirty="0"/>
            <a:t>Walking trail (unpaved): 417 </a:t>
          </a:r>
          <a:r>
            <a:rPr lang="en-US" sz="2400" kern="1200" dirty="0">
              <a:solidFill>
                <a:srgbClr val="000000">
                  <a:hueOff val="0"/>
                  <a:satOff val="0"/>
                  <a:lumOff val="0"/>
                  <a:alphaOff val="0"/>
                </a:srgbClr>
              </a:solidFill>
              <a:latin typeface="Arial" panose="020B0604020202020204"/>
              <a:ea typeface="+mn-ea"/>
              <a:cs typeface="+mn-cs"/>
            </a:rPr>
            <a:t>linear ft per acre</a:t>
          </a:r>
        </a:p>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Maintenance: 20 years </a:t>
          </a:r>
        </a:p>
      </dsp:txBody>
      <dsp:txXfrm>
        <a:off x="0" y="354411"/>
        <a:ext cx="5645739" cy="4117176"/>
      </dsp:txXfrm>
    </dsp:sp>
    <dsp:sp modelId="{7C2E8661-07A7-4566-9C7C-EBED414A07BE}">
      <dsp:nvSpPr>
        <dsp:cNvPr id="0" name=""/>
        <dsp:cNvSpPr/>
      </dsp:nvSpPr>
      <dsp:spPr>
        <a:xfrm>
          <a:off x="272841" y="1872"/>
          <a:ext cx="4639194" cy="7430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9377" tIns="0" rIns="149377" bIns="0" numCol="1" spcCol="1270" anchor="ctr" anchorCtr="0">
          <a:noAutofit/>
        </a:bodyPr>
        <a:lstStyle/>
        <a:p>
          <a:pPr marL="0" lvl="0" indent="0" algn="l" defTabSz="1244600">
            <a:lnSpc>
              <a:spcPct val="90000"/>
            </a:lnSpc>
            <a:spcBef>
              <a:spcPct val="0"/>
            </a:spcBef>
            <a:spcAft>
              <a:spcPct val="35000"/>
            </a:spcAft>
            <a:buNone/>
          </a:pPr>
          <a:r>
            <a:rPr lang="en-US" sz="2800" b="1" kern="1200" dirty="0"/>
            <a:t>Low –Acreage Community Model</a:t>
          </a:r>
          <a:endParaRPr lang="en-US" sz="2800" kern="1200" dirty="0"/>
        </a:p>
      </dsp:txBody>
      <dsp:txXfrm>
        <a:off x="309113" y="38144"/>
        <a:ext cx="4566650" cy="670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74565-124E-4150-BD82-801F574BD56A}">
      <dsp:nvSpPr>
        <dsp:cNvPr id="0" name=""/>
        <dsp:cNvSpPr/>
      </dsp:nvSpPr>
      <dsp:spPr>
        <a:xfrm>
          <a:off x="0" y="180339"/>
          <a:ext cx="5645738" cy="446532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8172" tIns="395732" rIns="438172" bIns="170688" numCol="1" spcCol="1270" anchor="t" anchorCtr="0">
          <a:noAutofit/>
        </a:bodyPr>
        <a:lstStyle/>
        <a:p>
          <a:pPr marL="228600" lvl="1" indent="0" algn="l" defTabSz="1066800">
            <a:lnSpc>
              <a:spcPct val="90000"/>
            </a:lnSpc>
            <a:spcBef>
              <a:spcPct val="0"/>
            </a:spcBef>
            <a:spcAft>
              <a:spcPct val="15000"/>
            </a:spcAft>
            <a:buChar char="•"/>
          </a:pPr>
          <a:endParaRPr lang="en-US" sz="2400" kern="1200" dirty="0">
            <a:solidFill>
              <a:srgbClr val="000000">
                <a:hueOff val="0"/>
                <a:satOff val="0"/>
                <a:lumOff val="0"/>
                <a:alphaOff val="0"/>
              </a:srgbClr>
            </a:solidFill>
            <a:latin typeface="Arial" panose="020B0604020202020204"/>
            <a:ea typeface="+mn-ea"/>
            <a:cs typeface="+mn-cs"/>
          </a:endParaRPr>
        </a:p>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Remaining Cities:112 - 411 acres</a:t>
          </a:r>
        </a:p>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Remaining Counties: 1,556 – 1,263 acres</a:t>
          </a:r>
        </a:p>
        <a:p>
          <a:pPr marL="228600" lvl="1" indent="-228600" algn="l" defTabSz="1066800">
            <a:lnSpc>
              <a:spcPct val="90000"/>
            </a:lnSpc>
            <a:spcBef>
              <a:spcPct val="0"/>
            </a:spcBef>
            <a:spcAft>
              <a:spcPct val="15000"/>
            </a:spcAft>
            <a:buNone/>
          </a:pPr>
          <a:endParaRPr lang="en-US" sz="2400" kern="1200" dirty="0">
            <a:solidFill>
              <a:srgbClr val="000000">
                <a:hueOff val="0"/>
                <a:satOff val="0"/>
                <a:lumOff val="0"/>
                <a:alphaOff val="0"/>
              </a:srgbClr>
            </a:solidFill>
            <a:latin typeface="Arial" panose="020B0604020202020204"/>
            <a:ea typeface="+mn-ea"/>
            <a:cs typeface="+mn-cs"/>
          </a:endParaRPr>
        </a:p>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City park land: 1 acre/99 acres</a:t>
          </a:r>
        </a:p>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County park land: 1 acre/499</a:t>
          </a:r>
        </a:p>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Floodplain restoration: remaining</a:t>
          </a:r>
        </a:p>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Walking trail (unpaved): 417 linear ft per acre</a:t>
          </a:r>
        </a:p>
        <a:p>
          <a:pPr marL="228600" lvl="1" indent="-228600" algn="l" defTabSz="1066800">
            <a:lnSpc>
              <a:spcPct val="90000"/>
            </a:lnSpc>
            <a:spcBef>
              <a:spcPct val="0"/>
            </a:spcBef>
            <a:spcAft>
              <a:spcPct val="15000"/>
            </a:spcAft>
            <a:buChar char="•"/>
          </a:pPr>
          <a:r>
            <a:rPr lang="en-US" sz="2400" kern="1200" dirty="0">
              <a:solidFill>
                <a:srgbClr val="000000">
                  <a:hueOff val="0"/>
                  <a:satOff val="0"/>
                  <a:lumOff val="0"/>
                  <a:alphaOff val="0"/>
                </a:srgbClr>
              </a:solidFill>
              <a:latin typeface="Arial" panose="020B0604020202020204"/>
              <a:ea typeface="+mn-ea"/>
              <a:cs typeface="+mn-cs"/>
            </a:rPr>
            <a:t>Maintenance: 20 years </a:t>
          </a:r>
        </a:p>
      </dsp:txBody>
      <dsp:txXfrm>
        <a:off x="0" y="180339"/>
        <a:ext cx="5645738" cy="4465329"/>
      </dsp:txXfrm>
    </dsp:sp>
    <dsp:sp modelId="{7C2E8661-07A7-4566-9C7C-EBED414A07BE}">
      <dsp:nvSpPr>
        <dsp:cNvPr id="0" name=""/>
        <dsp:cNvSpPr/>
      </dsp:nvSpPr>
      <dsp:spPr>
        <a:xfrm>
          <a:off x="172169" y="0"/>
          <a:ext cx="4853432" cy="7430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9377" tIns="0" rIns="149377" bIns="0" numCol="1" spcCol="1270" anchor="ctr" anchorCtr="0">
          <a:noAutofit/>
        </a:bodyPr>
        <a:lstStyle/>
        <a:p>
          <a:pPr marL="0" lvl="0" indent="0" algn="l" defTabSz="1244600">
            <a:lnSpc>
              <a:spcPct val="90000"/>
            </a:lnSpc>
            <a:spcBef>
              <a:spcPct val="0"/>
            </a:spcBef>
            <a:spcAft>
              <a:spcPct val="35000"/>
            </a:spcAft>
            <a:buNone/>
          </a:pPr>
          <a:r>
            <a:rPr lang="en-US" sz="2800" b="1" kern="1200" dirty="0"/>
            <a:t>Community/County Model</a:t>
          </a:r>
          <a:endParaRPr lang="en-US" sz="4000" kern="1200" dirty="0"/>
        </a:p>
      </dsp:txBody>
      <dsp:txXfrm>
        <a:off x="208441" y="36272"/>
        <a:ext cx="4780888" cy="670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74565-124E-4150-BD82-801F574BD56A}">
      <dsp:nvSpPr>
        <dsp:cNvPr id="0" name=""/>
        <dsp:cNvSpPr/>
      </dsp:nvSpPr>
      <dsp:spPr>
        <a:xfrm>
          <a:off x="0" y="889644"/>
          <a:ext cx="5044849" cy="304671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1536" tIns="708152" rIns="39153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Stable funding flow</a:t>
          </a:r>
        </a:p>
        <a:p>
          <a:pPr marL="228600" lvl="1" indent="-228600" algn="l" defTabSz="1066800">
            <a:lnSpc>
              <a:spcPct val="90000"/>
            </a:lnSpc>
            <a:spcBef>
              <a:spcPct val="0"/>
            </a:spcBef>
            <a:spcAft>
              <a:spcPct val="15000"/>
            </a:spcAft>
            <a:buChar char="•"/>
          </a:pPr>
          <a:r>
            <a:rPr lang="en-US" sz="2400" kern="1200" dirty="0"/>
            <a:t>Staff</a:t>
          </a:r>
        </a:p>
        <a:p>
          <a:pPr marL="228600" lvl="1" indent="-228600" algn="l" defTabSz="1066800">
            <a:lnSpc>
              <a:spcPct val="90000"/>
            </a:lnSpc>
            <a:spcBef>
              <a:spcPct val="0"/>
            </a:spcBef>
            <a:spcAft>
              <a:spcPct val="15000"/>
            </a:spcAft>
            <a:buChar char="•"/>
          </a:pPr>
          <a:r>
            <a:rPr lang="en-US" sz="2400" kern="1200" dirty="0"/>
            <a:t>Ongoing services</a:t>
          </a:r>
        </a:p>
        <a:p>
          <a:pPr marL="228600" lvl="1" indent="-228600" algn="l" defTabSz="1066800">
            <a:lnSpc>
              <a:spcPct val="90000"/>
            </a:lnSpc>
            <a:spcBef>
              <a:spcPct val="0"/>
            </a:spcBef>
            <a:spcAft>
              <a:spcPct val="15000"/>
            </a:spcAft>
            <a:buChar char="•"/>
          </a:pPr>
          <a:r>
            <a:rPr lang="en-US" sz="2400" kern="1200" dirty="0"/>
            <a:t>Maintenance</a:t>
          </a:r>
        </a:p>
        <a:p>
          <a:pPr marL="228600" lvl="1" indent="-228600" algn="l" defTabSz="1066800">
            <a:lnSpc>
              <a:spcPct val="90000"/>
            </a:lnSpc>
            <a:spcBef>
              <a:spcPct val="0"/>
            </a:spcBef>
            <a:spcAft>
              <a:spcPct val="15000"/>
            </a:spcAft>
            <a:buChar char="•"/>
          </a:pPr>
          <a:r>
            <a:rPr lang="en-US" sz="2400" kern="1200" dirty="0"/>
            <a:t>System repairs</a:t>
          </a:r>
        </a:p>
        <a:p>
          <a:pPr marL="228600" lvl="1" indent="-228600" algn="l" defTabSz="1066800">
            <a:lnSpc>
              <a:spcPct val="90000"/>
            </a:lnSpc>
            <a:spcBef>
              <a:spcPct val="0"/>
            </a:spcBef>
            <a:spcAft>
              <a:spcPct val="15000"/>
            </a:spcAft>
            <a:buChar char="•"/>
          </a:pPr>
          <a:r>
            <a:rPr lang="en-US" sz="2400" kern="1200" dirty="0"/>
            <a:t>Regulatory compliance</a:t>
          </a:r>
        </a:p>
      </dsp:txBody>
      <dsp:txXfrm>
        <a:off x="0" y="889644"/>
        <a:ext cx="5044849" cy="3046710"/>
      </dsp:txXfrm>
    </dsp:sp>
    <dsp:sp modelId="{7C2E8661-07A7-4566-9C7C-EBED414A07BE}">
      <dsp:nvSpPr>
        <dsp:cNvPr id="0" name=""/>
        <dsp:cNvSpPr/>
      </dsp:nvSpPr>
      <dsp:spPr>
        <a:xfrm>
          <a:off x="243802" y="537105"/>
          <a:ext cx="4145433" cy="7430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478" tIns="0" rIns="133478" bIns="0" numCol="1" spcCol="1270" anchor="ctr" anchorCtr="0">
          <a:noAutofit/>
        </a:bodyPr>
        <a:lstStyle/>
        <a:p>
          <a:pPr marL="0" lvl="0" indent="0" algn="l" defTabSz="1778000">
            <a:lnSpc>
              <a:spcPct val="90000"/>
            </a:lnSpc>
            <a:spcBef>
              <a:spcPct val="0"/>
            </a:spcBef>
            <a:spcAft>
              <a:spcPct val="35000"/>
            </a:spcAft>
            <a:buNone/>
          </a:pPr>
          <a:r>
            <a:rPr lang="en-US" sz="4000" b="1" kern="1200" dirty="0"/>
            <a:t>Revenue</a:t>
          </a:r>
          <a:endParaRPr lang="en-US" sz="4000" kern="1200" dirty="0"/>
        </a:p>
      </dsp:txBody>
      <dsp:txXfrm>
        <a:off x="280074" y="573377"/>
        <a:ext cx="4072889" cy="6704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74565-124E-4150-BD82-801F574BD56A}">
      <dsp:nvSpPr>
        <dsp:cNvPr id="0" name=""/>
        <dsp:cNvSpPr/>
      </dsp:nvSpPr>
      <dsp:spPr>
        <a:xfrm>
          <a:off x="0" y="923882"/>
          <a:ext cx="5044849" cy="297823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1536" tIns="645668" rIns="391536"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kern="1200" dirty="0"/>
            <a:t>One-time funds</a:t>
          </a:r>
        </a:p>
        <a:p>
          <a:pPr marL="228600" lvl="1" indent="-228600" algn="l" defTabSz="1066800">
            <a:lnSpc>
              <a:spcPct val="90000"/>
            </a:lnSpc>
            <a:spcBef>
              <a:spcPct val="0"/>
            </a:spcBef>
            <a:spcAft>
              <a:spcPct val="15000"/>
            </a:spcAft>
            <a:buChar char="•"/>
          </a:pPr>
          <a:r>
            <a:rPr lang="en-US" sz="2400" kern="1200" dirty="0"/>
            <a:t>Targeted</a:t>
          </a:r>
        </a:p>
        <a:p>
          <a:pPr marL="228600" lvl="1" indent="-228600" algn="l" defTabSz="1066800">
            <a:lnSpc>
              <a:spcPct val="90000"/>
            </a:lnSpc>
            <a:spcBef>
              <a:spcPct val="0"/>
            </a:spcBef>
            <a:spcAft>
              <a:spcPct val="15000"/>
            </a:spcAft>
            <a:buChar char="•"/>
          </a:pPr>
          <a:r>
            <a:rPr lang="en-US" sz="2400" kern="1200" dirty="0"/>
            <a:t>Construction</a:t>
          </a:r>
        </a:p>
        <a:p>
          <a:pPr marL="228600" lvl="1" indent="-228600" algn="l" defTabSz="1066800">
            <a:lnSpc>
              <a:spcPct val="90000"/>
            </a:lnSpc>
            <a:spcBef>
              <a:spcPct val="0"/>
            </a:spcBef>
            <a:spcAft>
              <a:spcPct val="15000"/>
            </a:spcAft>
            <a:buChar char="•"/>
          </a:pPr>
          <a:r>
            <a:rPr lang="en-US" sz="2400" kern="1200" dirty="0"/>
            <a:t>New development</a:t>
          </a:r>
        </a:p>
        <a:p>
          <a:pPr marL="228600" lvl="1" indent="-228600" algn="l" defTabSz="1066800">
            <a:lnSpc>
              <a:spcPct val="90000"/>
            </a:lnSpc>
            <a:spcBef>
              <a:spcPct val="0"/>
            </a:spcBef>
            <a:spcAft>
              <a:spcPct val="15000"/>
            </a:spcAft>
            <a:buChar char="•"/>
          </a:pPr>
          <a:r>
            <a:rPr lang="en-US" sz="2400" kern="1200" dirty="0"/>
            <a:t>System Upgrades</a:t>
          </a:r>
        </a:p>
      </dsp:txBody>
      <dsp:txXfrm>
        <a:off x="0" y="923882"/>
        <a:ext cx="5044849" cy="2978234"/>
      </dsp:txXfrm>
    </dsp:sp>
    <dsp:sp modelId="{7C2E8661-07A7-4566-9C7C-EBED414A07BE}">
      <dsp:nvSpPr>
        <dsp:cNvPr id="0" name=""/>
        <dsp:cNvSpPr/>
      </dsp:nvSpPr>
      <dsp:spPr>
        <a:xfrm>
          <a:off x="236419" y="566374"/>
          <a:ext cx="4336870" cy="7430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478" tIns="0" rIns="133478" bIns="0" numCol="1" spcCol="1270" anchor="ctr" anchorCtr="0">
          <a:noAutofit/>
        </a:bodyPr>
        <a:lstStyle/>
        <a:p>
          <a:pPr marL="0" lvl="0" indent="0" algn="l" defTabSz="1778000">
            <a:lnSpc>
              <a:spcPct val="90000"/>
            </a:lnSpc>
            <a:spcBef>
              <a:spcPct val="0"/>
            </a:spcBef>
            <a:spcAft>
              <a:spcPct val="35000"/>
            </a:spcAft>
            <a:buNone/>
          </a:pPr>
          <a:r>
            <a:rPr lang="en-US" sz="4000" b="1" kern="1200" dirty="0"/>
            <a:t>Project Funds</a:t>
          </a:r>
          <a:endParaRPr lang="en-US" sz="4000" kern="1200" dirty="0"/>
        </a:p>
      </dsp:txBody>
      <dsp:txXfrm>
        <a:off x="272691" y="602646"/>
        <a:ext cx="4264326" cy="67049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E13C73-3DA3-4F08-8A9B-9F69404D7C4D}" type="datetimeFigureOut">
              <a:rPr lang="en-US" smtClean="0"/>
              <a:t>1/21/2021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678A76-9432-47C1-B1D9-B2203E868CE4}" type="slidenum">
              <a:rPr lang="en-US" smtClean="0"/>
              <a:t>‹#›</a:t>
            </a:fld>
            <a:endParaRPr lang="en-US"/>
          </a:p>
        </p:txBody>
      </p:sp>
    </p:spTree>
    <p:extLst>
      <p:ext uri="{BB962C8B-B14F-4D97-AF65-F5344CB8AC3E}">
        <p14:creationId xmlns:p14="http://schemas.microsoft.com/office/powerpoint/2010/main" val="494389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DFD6D-7389-4DF1-B767-C255178FB168}" type="datetimeFigureOut">
              <a:rPr lang="en-US" smtClean="0"/>
              <a:t>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0DAB8-2ED0-46D0-AB29-B29846F70BFB}" type="slidenum">
              <a:rPr lang="en-US" smtClean="0"/>
              <a:t>‹#›</a:t>
            </a:fld>
            <a:endParaRPr lang="en-US"/>
          </a:p>
        </p:txBody>
      </p:sp>
    </p:spTree>
    <p:extLst>
      <p:ext uri="{BB962C8B-B14F-4D97-AF65-F5344CB8AC3E}">
        <p14:creationId xmlns:p14="http://schemas.microsoft.com/office/powerpoint/2010/main" val="1178249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Lower Meramec Watershed is highly flood-prone due to increased frequency of heavy rain events, topography and development that has reduced wetland areas and open spaces able to soak up rainfall. Communities in the Lower Meramec Watershed have experienced repetitive flood damage and three record flood events since 2015. </a:t>
            </a:r>
          </a:p>
          <a:p>
            <a:endParaRPr lang="en-US" dirty="0"/>
          </a:p>
        </p:txBody>
      </p:sp>
      <p:sp>
        <p:nvSpPr>
          <p:cNvPr id="4" name="Slide Number Placeholder 3"/>
          <p:cNvSpPr>
            <a:spLocks noGrp="1"/>
          </p:cNvSpPr>
          <p:nvPr>
            <p:ph type="sldNum" sz="quarter" idx="5"/>
          </p:nvPr>
        </p:nvSpPr>
        <p:spPr/>
        <p:txBody>
          <a:bodyPr/>
          <a:lstStyle/>
          <a:p>
            <a:fld id="{ABA0DAB8-2ED0-46D0-AB29-B29846F70BFB}" type="slidenum">
              <a:rPr lang="en-US" smtClean="0"/>
              <a:t>2</a:t>
            </a:fld>
            <a:endParaRPr lang="en-US"/>
          </a:p>
        </p:txBody>
      </p:sp>
    </p:spTree>
    <p:extLst>
      <p:ext uri="{BB962C8B-B14F-4D97-AF65-F5344CB8AC3E}">
        <p14:creationId xmlns:p14="http://schemas.microsoft.com/office/powerpoint/2010/main" val="3237380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costs and benefits included in the CBA calculations in this study.</a:t>
            </a:r>
          </a:p>
          <a:p>
            <a:endParaRPr lang="en-US" dirty="0"/>
          </a:p>
          <a:p>
            <a:r>
              <a:rPr lang="en-US" dirty="0"/>
              <a:t>The blue shaded area indicates the costs and benefits included in the Flood-prone Property Acquisition calculations.</a:t>
            </a:r>
          </a:p>
          <a:p>
            <a:endParaRPr lang="en-US" dirty="0"/>
          </a:p>
          <a:p>
            <a:r>
              <a:rPr lang="en-US" dirty="0"/>
              <a:t>For the Floodplain Restoration calculations, the green cost and benefits are added to the blue ones to encompass the 1% AEP property acquisition and restoration costs and benefits. </a:t>
            </a:r>
          </a:p>
          <a:p>
            <a:endParaRPr lang="en-US" dirty="0"/>
          </a:p>
          <a:p>
            <a:r>
              <a:rPr lang="en-US" dirty="0"/>
              <a:t>The orange costs and benefits are added in for the open space CBA calculations in proportion to the amount of land that is developed into open space and that which is restored to floodplain.</a:t>
            </a:r>
          </a:p>
        </p:txBody>
      </p:sp>
      <p:sp>
        <p:nvSpPr>
          <p:cNvPr id="4" name="Slide Number Placeholder 3"/>
          <p:cNvSpPr>
            <a:spLocks noGrp="1"/>
          </p:cNvSpPr>
          <p:nvPr>
            <p:ph type="sldNum" sz="quarter" idx="5"/>
          </p:nvPr>
        </p:nvSpPr>
        <p:spPr/>
        <p:txBody>
          <a:bodyPr/>
          <a:lstStyle/>
          <a:p>
            <a:fld id="{ABA0DAB8-2ED0-46D0-AB29-B29846F70BFB}" type="slidenum">
              <a:rPr lang="en-US" smtClean="0"/>
              <a:t>12</a:t>
            </a:fld>
            <a:endParaRPr lang="en-US"/>
          </a:p>
        </p:txBody>
      </p:sp>
    </p:spTree>
    <p:extLst>
      <p:ext uri="{BB962C8B-B14F-4D97-AF65-F5344CB8AC3E}">
        <p14:creationId xmlns:p14="http://schemas.microsoft.com/office/powerpoint/2010/main" val="3273457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CBA Scores indicate the value of the potential benefits for the community. For acquisition the only “benefit” calculated is avoided flood insurance claims. For example: Sunset Hills’ CBA score at the 3% discount rate is .70. This means that for every $1 spent the return on investment is 70-cents. </a:t>
            </a:r>
          </a:p>
          <a:p>
            <a:endParaRPr lang="en-US" dirty="0"/>
          </a:p>
          <a:p>
            <a:r>
              <a:rPr lang="en-US" dirty="0"/>
              <a:t>This is why we say that flood-prone property acquisition is only Step 1 to reducing flood risk with nature-based solutions that “pay off”. </a:t>
            </a:r>
          </a:p>
          <a:p>
            <a:endParaRPr lang="en-US" dirty="0"/>
          </a:p>
          <a:p>
            <a:r>
              <a:rPr lang="en-US" dirty="0"/>
              <a:t>Flood-prone property acquisitions must be paired with other community enhancing efforts in order for the benefits (as calculated in this study) to outweigh the costs. </a:t>
            </a:r>
          </a:p>
          <a:p>
            <a:endParaRPr lang="en-US" dirty="0"/>
          </a:p>
        </p:txBody>
      </p:sp>
      <p:sp>
        <p:nvSpPr>
          <p:cNvPr id="4" name="Slide Number Placeholder 3"/>
          <p:cNvSpPr>
            <a:spLocks noGrp="1"/>
          </p:cNvSpPr>
          <p:nvPr>
            <p:ph type="sldNum" sz="quarter" idx="5"/>
          </p:nvPr>
        </p:nvSpPr>
        <p:spPr/>
        <p:txBody>
          <a:bodyPr/>
          <a:lstStyle/>
          <a:p>
            <a:fld id="{ABA0DAB8-2ED0-46D0-AB29-B29846F70BFB}" type="slidenum">
              <a:rPr lang="en-US" smtClean="0"/>
              <a:t>14</a:t>
            </a:fld>
            <a:endParaRPr lang="en-US"/>
          </a:p>
        </p:txBody>
      </p:sp>
    </p:spTree>
    <p:extLst>
      <p:ext uri="{BB962C8B-B14F-4D97-AF65-F5344CB8AC3E}">
        <p14:creationId xmlns:p14="http://schemas.microsoft.com/office/powerpoint/2010/main" val="137558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A0DAB8-2ED0-46D0-AB29-B29846F70BFB}" type="slidenum">
              <a:rPr lang="en-US" smtClean="0"/>
              <a:t>15</a:t>
            </a:fld>
            <a:endParaRPr lang="en-US"/>
          </a:p>
        </p:txBody>
      </p:sp>
    </p:spTree>
    <p:extLst>
      <p:ext uri="{BB962C8B-B14F-4D97-AF65-F5344CB8AC3E}">
        <p14:creationId xmlns:p14="http://schemas.microsoft.com/office/powerpoint/2010/main" val="1340265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unrealistic that a community would apply the same treatment, floodplain restoration, across their entire 1% AEP. To provide a more realistic and well-rounded approach to healthy watersheds, models were developed. The Meramec Models combine healthy watershed projects across each community. The combination and corresponding CBAs allow communities to determine the feasibility and effectiveness of developing projects across the entire 1% AEP in their city or county.</a:t>
            </a:r>
          </a:p>
          <a:p>
            <a:endParaRPr lang="en-US" dirty="0"/>
          </a:p>
          <a:p>
            <a:r>
              <a:rPr lang="en-US" dirty="0"/>
              <a:t>There are two cities with less than 25 acres in the 1% AEP: Kirkwood and Wildwood.</a:t>
            </a:r>
          </a:p>
          <a:p>
            <a:r>
              <a:rPr lang="en-US" dirty="0"/>
              <a:t>The Low-Acreage Community Model, for these two communities:</a:t>
            </a:r>
          </a:p>
          <a:p>
            <a:pPr marL="171450" indent="-171450">
              <a:buFont typeface="Arial" panose="020B0604020202020204" pitchFamily="34" charset="0"/>
              <a:buChar char="•"/>
            </a:pPr>
            <a:r>
              <a:rPr lang="en-US" dirty="0"/>
              <a:t>One-acre of developed park land</a:t>
            </a:r>
          </a:p>
          <a:p>
            <a:pPr marL="171450" indent="-171450">
              <a:buFont typeface="Arial" panose="020B0604020202020204" pitchFamily="34" charset="0"/>
              <a:buChar char="•"/>
            </a:pPr>
            <a:r>
              <a:rPr lang="en-US" dirty="0"/>
              <a:t>Floodplain restoration on the remaining land within the 1% AEP</a:t>
            </a:r>
          </a:p>
          <a:p>
            <a:pPr marL="171450" indent="-171450">
              <a:buFont typeface="Arial" panose="020B0604020202020204" pitchFamily="34" charset="0"/>
              <a:buChar char="•"/>
            </a:pPr>
            <a:r>
              <a:rPr lang="en-US" dirty="0"/>
              <a:t>Walking trail (unpaved) installed18; 2 to 3-feet wide, 417 linear feet per acre</a:t>
            </a:r>
          </a:p>
          <a:p>
            <a:pPr marL="171450" indent="-171450">
              <a:buFont typeface="Arial" panose="020B0604020202020204" pitchFamily="34" charset="0"/>
              <a:buChar char="•"/>
            </a:pPr>
            <a:r>
              <a:rPr lang="en-US" dirty="0"/>
              <a:t>All features include installation and maintenance over 20 years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remaining cities have 112 – 411 acres in the 1% AEP. For their City Model we included:</a:t>
            </a:r>
          </a:p>
          <a:p>
            <a:pPr marL="171450" indent="-171450">
              <a:buFont typeface="Arial" panose="020B0604020202020204" pitchFamily="34" charset="0"/>
              <a:buChar char="•"/>
            </a:pPr>
            <a:r>
              <a:rPr lang="en-US" dirty="0"/>
              <a:t>One-acre of developed park land for every 99 acres of floodplain restoration</a:t>
            </a:r>
          </a:p>
          <a:p>
            <a:pPr marL="171450" indent="-171450">
              <a:buFont typeface="Arial" panose="020B0604020202020204" pitchFamily="34" charset="0"/>
              <a:buChar char="•"/>
            </a:pPr>
            <a:r>
              <a:rPr lang="en-US" dirty="0"/>
              <a:t>Floodplain restoration on the remaining land </a:t>
            </a:r>
          </a:p>
          <a:p>
            <a:pPr marL="171450" indent="-171450">
              <a:buFont typeface="Arial" panose="020B0604020202020204" pitchFamily="34" charset="0"/>
              <a:buChar char="•"/>
            </a:pPr>
            <a:r>
              <a:rPr lang="en-US" dirty="0"/>
              <a:t>Walking trail (unpaved) installed; 2 to 3-feet wide, 417 linear feet per acre</a:t>
            </a:r>
          </a:p>
          <a:p>
            <a:pPr marL="171450" indent="-171450">
              <a:buFont typeface="Arial" panose="020B0604020202020204" pitchFamily="34" charset="0"/>
              <a:buChar char="•"/>
            </a:pPr>
            <a:r>
              <a:rPr lang="en-US" dirty="0"/>
              <a:t>All features include installation and maintenance over 20 years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Lower Meramec Counties have more than 1,200 acres of land in the 1% AEP. The County Model we included:</a:t>
            </a:r>
          </a:p>
          <a:p>
            <a:pPr marL="171450" indent="-171450">
              <a:buFont typeface="Arial" panose="020B0604020202020204" pitchFamily="34" charset="0"/>
              <a:buChar char="•"/>
            </a:pPr>
            <a:r>
              <a:rPr lang="en-US" dirty="0"/>
              <a:t>One-acre of developed park land for every 499 acres of floodplain restoration</a:t>
            </a:r>
          </a:p>
          <a:p>
            <a:pPr marL="171450" indent="-171450">
              <a:buFont typeface="Arial" panose="020B0604020202020204" pitchFamily="34" charset="0"/>
              <a:buChar char="•"/>
            </a:pPr>
            <a:r>
              <a:rPr lang="en-US" dirty="0"/>
              <a:t>Floodplain restoration on the remaining land </a:t>
            </a:r>
          </a:p>
          <a:p>
            <a:pPr marL="171450" indent="-171450">
              <a:buFont typeface="Arial" panose="020B0604020202020204" pitchFamily="34" charset="0"/>
              <a:buChar char="•"/>
            </a:pPr>
            <a:r>
              <a:rPr lang="en-US" dirty="0"/>
              <a:t>Walking trail (unpaved) installed; 2 to 3-feet wide, 417 linear feet per acre</a:t>
            </a:r>
          </a:p>
          <a:p>
            <a:pPr marL="171450" indent="-171450">
              <a:buFont typeface="Arial" panose="020B0604020202020204" pitchFamily="34" charset="0"/>
              <a:buChar char="•"/>
            </a:pPr>
            <a:r>
              <a:rPr lang="en-US" dirty="0"/>
              <a:t>All features include installation and maintenance over 20 years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BA0DAB8-2ED0-46D0-AB29-B29846F70BFB}" type="slidenum">
              <a:rPr lang="en-US" smtClean="0"/>
              <a:t>16</a:t>
            </a:fld>
            <a:endParaRPr lang="en-US"/>
          </a:p>
        </p:txBody>
      </p:sp>
    </p:spTree>
    <p:extLst>
      <p:ext uri="{BB962C8B-B14F-4D97-AF65-F5344CB8AC3E}">
        <p14:creationId xmlns:p14="http://schemas.microsoft.com/office/powerpoint/2010/main" val="2646820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Lower Meramec communities, excluding Fenton, at the highest discount rates, the benefits of implementing the models, over 20 years, outweigh the cost of installing and maintaining the model’s various treatments, even at the highest restoration cost estimates. Each model appears to be cost-effective over a 20-year project lifespan. </a:t>
            </a:r>
          </a:p>
          <a:p>
            <a:endParaRPr lang="en-US" dirty="0"/>
          </a:p>
          <a:p>
            <a:r>
              <a:rPr lang="en-US" dirty="0"/>
              <a:t>At the 3% discount rate (host-cost model), the community’s overall return on investment for cities in the watershed is between $1,340 and $10,360 for every $1,000 spent.</a:t>
            </a:r>
          </a:p>
          <a:p>
            <a:endParaRPr lang="en-US" dirty="0"/>
          </a:p>
          <a:p>
            <a:r>
              <a:rPr lang="en-US" dirty="0"/>
              <a:t>Even when additional costs are incurred through the installation and maintenance of parks and walking trails, the community and environmental benefits outweigh the costs.</a:t>
            </a:r>
          </a:p>
        </p:txBody>
      </p:sp>
      <p:sp>
        <p:nvSpPr>
          <p:cNvPr id="4" name="Slide Number Placeholder 3"/>
          <p:cNvSpPr>
            <a:spLocks noGrp="1"/>
          </p:cNvSpPr>
          <p:nvPr>
            <p:ph type="sldNum" sz="quarter" idx="5"/>
          </p:nvPr>
        </p:nvSpPr>
        <p:spPr/>
        <p:txBody>
          <a:bodyPr/>
          <a:lstStyle/>
          <a:p>
            <a:fld id="{ABA0DAB8-2ED0-46D0-AB29-B29846F70BFB}" type="slidenum">
              <a:rPr lang="en-US" smtClean="0"/>
              <a:t>17</a:t>
            </a:fld>
            <a:endParaRPr lang="en-US"/>
          </a:p>
        </p:txBody>
      </p:sp>
    </p:spTree>
    <p:extLst>
      <p:ext uri="{BB962C8B-B14F-4D97-AF65-F5344CB8AC3E}">
        <p14:creationId xmlns:p14="http://schemas.microsoft.com/office/powerpoint/2010/main" val="1279331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this shouldn’t be viewed just as restoration, but also </a:t>
            </a:r>
            <a:r>
              <a:rPr lang="en-US"/>
              <a:t>as preservation.</a:t>
            </a:r>
            <a:endParaRPr lang="en-US" dirty="0"/>
          </a:p>
        </p:txBody>
      </p:sp>
      <p:sp>
        <p:nvSpPr>
          <p:cNvPr id="4" name="Slide Number Placeholder 3"/>
          <p:cNvSpPr>
            <a:spLocks noGrp="1"/>
          </p:cNvSpPr>
          <p:nvPr>
            <p:ph type="sldNum" sz="quarter" idx="5"/>
          </p:nvPr>
        </p:nvSpPr>
        <p:spPr/>
        <p:txBody>
          <a:bodyPr/>
          <a:lstStyle/>
          <a:p>
            <a:fld id="{ABA0DAB8-2ED0-46D0-AB29-B29846F70BFB}" type="slidenum">
              <a:rPr lang="en-US" smtClean="0"/>
              <a:t>18</a:t>
            </a:fld>
            <a:endParaRPr lang="en-US"/>
          </a:p>
        </p:txBody>
      </p:sp>
    </p:spTree>
    <p:extLst>
      <p:ext uri="{BB962C8B-B14F-4D97-AF65-F5344CB8AC3E}">
        <p14:creationId xmlns:p14="http://schemas.microsoft.com/office/powerpoint/2010/main" val="4015707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the CBA has indicated that investments in implementation of healthy watershed solutions are “worth it” for Lower Meramec communities. The next question they ask is, “how do we pay for these healthy watershed products?”</a:t>
            </a:r>
          </a:p>
          <a:p>
            <a:endParaRPr lang="en-US" dirty="0"/>
          </a:p>
          <a:p>
            <a:r>
              <a:rPr lang="en-US" dirty="0"/>
              <a:t>The role of Environmental Finance Centers across the US is to help communities answer that question. And so, the second part of our project was to help the communities identify various funding and financing opportunities for the great healthy watershed projects they have begun and will start planning.</a:t>
            </a:r>
          </a:p>
        </p:txBody>
      </p:sp>
      <p:sp>
        <p:nvSpPr>
          <p:cNvPr id="4" name="Slide Number Placeholder 3"/>
          <p:cNvSpPr>
            <a:spLocks noGrp="1"/>
          </p:cNvSpPr>
          <p:nvPr>
            <p:ph type="sldNum" sz="quarter" idx="5"/>
          </p:nvPr>
        </p:nvSpPr>
        <p:spPr/>
        <p:txBody>
          <a:bodyPr/>
          <a:lstStyle/>
          <a:p>
            <a:fld id="{ABA0DAB8-2ED0-46D0-AB29-B29846F70BFB}" type="slidenum">
              <a:rPr lang="en-US" smtClean="0"/>
              <a:t>19</a:t>
            </a:fld>
            <a:endParaRPr lang="en-US"/>
          </a:p>
        </p:txBody>
      </p:sp>
    </p:spTree>
    <p:extLst>
      <p:ext uri="{BB962C8B-B14F-4D97-AF65-F5344CB8AC3E}">
        <p14:creationId xmlns:p14="http://schemas.microsoft.com/office/powerpoint/2010/main" val="2612097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stormwater management program needs two types of funding: </a:t>
            </a:r>
          </a:p>
          <a:p>
            <a:pPr marL="228600" indent="-228600">
              <a:buAutoNum type="arabicPeriod"/>
            </a:pPr>
            <a:r>
              <a:rPr lang="en-US" dirty="0"/>
              <a:t>Revenue – an ongoing stable flow of funding that provides financial support for staff, ongoing services, system repairs, regulatory compliance, etc.</a:t>
            </a:r>
          </a:p>
          <a:p>
            <a:pPr marL="628650" lvl="1" indent="-171450">
              <a:buFont typeface="Arial" panose="020B0604020202020204" pitchFamily="34" charset="0"/>
              <a:buChar char="•"/>
            </a:pPr>
            <a:r>
              <a:rPr lang="en-US" dirty="0"/>
              <a:t>Regular, ongoing funding for a stormwater management program is often provided by general use dollars which compete with all other community priorities – parks, fire, police, libraries, streets, etc.  </a:t>
            </a:r>
          </a:p>
          <a:p>
            <a:pPr marL="628650" lvl="1" indent="-171450">
              <a:buFont typeface="Arial" panose="020B0604020202020204" pitchFamily="34" charset="0"/>
              <a:buChar char="•"/>
            </a:pPr>
            <a:r>
              <a:rPr lang="en-US" dirty="0"/>
              <a:t>Many communities are moving towards developing their own funding stream for stormwater management programs. There are various ways to provide this dedicated funding source that do not compete with other community priorities. Taxes, fees, incentives, etc. can be used as a mechanism to build a stormwater fund that sufficiently provides for on-going operation, maintenance, regulatory compliance, repairs, staff, equipment, bond repayment and building a reserve fund.</a:t>
            </a:r>
          </a:p>
          <a:p>
            <a:pPr marL="228600" indent="-228600">
              <a:buAutoNum type="arabicPeriod"/>
            </a:pPr>
            <a:r>
              <a:rPr lang="en-US" dirty="0"/>
              <a:t>Project Funds – a one-time targeted funding that provides financial support for construction, new development, system upgrades, etc.</a:t>
            </a:r>
          </a:p>
          <a:p>
            <a:pPr marL="685800" lvl="1" indent="-228600">
              <a:buFont typeface="Arial" panose="020B0604020202020204" pitchFamily="34" charset="0"/>
              <a:buChar char="•"/>
            </a:pPr>
            <a:r>
              <a:rPr lang="en-US" dirty="0"/>
              <a:t>Some stormwater projects are too costly to implement without outside resources</a:t>
            </a:r>
          </a:p>
          <a:p>
            <a:pPr marL="685800" lvl="1" indent="-228600">
              <a:buFont typeface="Arial" panose="020B0604020202020204" pitchFamily="34" charset="0"/>
              <a:buChar char="•"/>
            </a:pPr>
            <a:r>
              <a:rPr lang="en-US" dirty="0"/>
              <a:t>Grants, loans and bonds can provide a one-time influx of funding to accomplish specific and targeted projects that enhance the community’s stormwater management. </a:t>
            </a:r>
          </a:p>
          <a:p>
            <a:pPr marL="685800" lvl="1" indent="-228600">
              <a:buFont typeface="Arial" panose="020B0604020202020204" pitchFamily="34" charset="0"/>
              <a:buChar char="•"/>
            </a:pPr>
            <a:r>
              <a:rPr lang="en-US" dirty="0"/>
              <a:t>Most communities use a mixture of funding sources to meet their stormwater service goals. </a:t>
            </a:r>
          </a:p>
          <a:p>
            <a:pPr marL="685800" lvl="1" indent="-228600">
              <a:buFont typeface="Arial" panose="020B0604020202020204" pitchFamily="34" charset="0"/>
              <a:buChar char="•"/>
            </a:pPr>
            <a:r>
              <a:rPr lang="en-US" dirty="0"/>
              <a:t>Grants, loans and bonds are not recommended for the ongoing, regular operation of a stormwater management program. Revenue should be sufficient for a stormwater program’s ongoing expenses. </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Project funds are used to help a community reach their desired level of service, while revenue funds maintain the desired level of service.</a:t>
            </a:r>
          </a:p>
          <a:p>
            <a:pPr marL="685800" lvl="1" indent="-2286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BA0DAB8-2ED0-46D0-AB29-B29846F70BFB}" type="slidenum">
              <a:rPr lang="en-US" smtClean="0"/>
              <a:t>20</a:t>
            </a:fld>
            <a:endParaRPr lang="en-US"/>
          </a:p>
        </p:txBody>
      </p:sp>
    </p:spTree>
    <p:extLst>
      <p:ext uri="{BB962C8B-B14F-4D97-AF65-F5344CB8AC3E}">
        <p14:creationId xmlns:p14="http://schemas.microsoft.com/office/powerpoint/2010/main" val="1570789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help the Meramec and all Missouri communities consider various funding sources, the EFC created the Missouri Watershed Funding Search Tool.</a:t>
            </a:r>
          </a:p>
          <a:p>
            <a:endParaRPr lang="en-US" dirty="0"/>
          </a:p>
          <a:p>
            <a:r>
              <a:rPr lang="en-US" dirty="0"/>
              <a:t>This online database allows you to search a wide variety of funding opportunities for healthy watershed projects using keywords and tags to help communities match their project needs with the right funding to build a portfolio that provides for capital and revenue needs of a stormwater management program.</a:t>
            </a:r>
          </a:p>
          <a:p>
            <a:endParaRPr lang="en-US" dirty="0"/>
          </a:p>
          <a:p>
            <a:endParaRPr lang="en-US" dirty="0"/>
          </a:p>
        </p:txBody>
      </p:sp>
      <p:sp>
        <p:nvSpPr>
          <p:cNvPr id="4" name="Slide Number Placeholder 3"/>
          <p:cNvSpPr>
            <a:spLocks noGrp="1"/>
          </p:cNvSpPr>
          <p:nvPr>
            <p:ph type="sldNum" sz="quarter" idx="5"/>
          </p:nvPr>
        </p:nvSpPr>
        <p:spPr/>
        <p:txBody>
          <a:bodyPr/>
          <a:lstStyle/>
          <a:p>
            <a:fld id="{ABA0DAB8-2ED0-46D0-AB29-B29846F70BFB}" type="slidenum">
              <a:rPr lang="en-US" smtClean="0"/>
              <a:t>21</a:t>
            </a:fld>
            <a:endParaRPr lang="en-US"/>
          </a:p>
        </p:txBody>
      </p:sp>
    </p:spTree>
    <p:extLst>
      <p:ext uri="{BB962C8B-B14F-4D97-AF65-F5344CB8AC3E}">
        <p14:creationId xmlns:p14="http://schemas.microsoft.com/office/powerpoint/2010/main" val="98374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A0DAB8-2ED0-46D0-AB29-B29846F70BFB}" type="slidenum">
              <a:rPr lang="en-US" smtClean="0"/>
              <a:t>26</a:t>
            </a:fld>
            <a:endParaRPr lang="en-US"/>
          </a:p>
        </p:txBody>
      </p:sp>
    </p:spTree>
    <p:extLst>
      <p:ext uri="{BB962C8B-B14F-4D97-AF65-F5344CB8AC3E}">
        <p14:creationId xmlns:p14="http://schemas.microsoft.com/office/powerpoint/2010/main" val="205048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 a result of the flooding, the United States Army Corps of Engineers (USACE) Silver Jackets initiated a Floodplain Management Plan project that brought together local, state and federal organizations to reduce flood risk and other disasters. Initiated by the Urban Waters Federal Partnership, the Healthy Watershed Options for the Meramec River Project was developed as a piece of the ongoing risk mitigation efforts. </a:t>
            </a:r>
          </a:p>
          <a:p>
            <a:endParaRPr lang="en-US" dirty="0"/>
          </a:p>
        </p:txBody>
      </p:sp>
      <p:sp>
        <p:nvSpPr>
          <p:cNvPr id="4" name="Slide Number Placeholder 3"/>
          <p:cNvSpPr>
            <a:spLocks noGrp="1"/>
          </p:cNvSpPr>
          <p:nvPr>
            <p:ph type="sldNum" sz="quarter" idx="5"/>
          </p:nvPr>
        </p:nvSpPr>
        <p:spPr/>
        <p:txBody>
          <a:bodyPr/>
          <a:lstStyle/>
          <a:p>
            <a:fld id="{ABA0DAB8-2ED0-46D0-AB29-B29846F70BFB}" type="slidenum">
              <a:rPr lang="en-US" smtClean="0"/>
              <a:t>3</a:t>
            </a:fld>
            <a:endParaRPr lang="en-US"/>
          </a:p>
        </p:txBody>
      </p:sp>
    </p:spTree>
    <p:extLst>
      <p:ext uri="{BB962C8B-B14F-4D97-AF65-F5344CB8AC3E}">
        <p14:creationId xmlns:p14="http://schemas.microsoft.com/office/powerpoint/2010/main" val="2655801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the risk mitigation efforts progressed, the use of nature-based stormwater solutions was identified as an area of interest. Of particular interest is using healthy watershed best practices, such as source water protection, green infrastructure (GI), including low impact development (LID), and open space protection to mitigate flooding and enhance the value of ecosystem services and aesthetic values.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Communities in the watershed identified political, capacity and funding as barriers to implementation of healthy watershed options, and requested that a cost-benefit analysis be developed, along with resources and tools that could be used to support decision-making for healthy watershed stormwater projects. As the EPA Region 7 Environmental Finance Center, the WSU EFC was called upon to develop and conduct the cost-benefit analysis and support tools for the communities to help make the case for healthy watershed options that reduce flooding. </a:t>
            </a:r>
            <a:endParaRPr lang="en-US" dirty="0"/>
          </a:p>
        </p:txBody>
      </p:sp>
      <p:sp>
        <p:nvSpPr>
          <p:cNvPr id="4" name="Slide Number Placeholder 3"/>
          <p:cNvSpPr>
            <a:spLocks noGrp="1"/>
          </p:cNvSpPr>
          <p:nvPr>
            <p:ph type="sldNum" sz="quarter" idx="5"/>
          </p:nvPr>
        </p:nvSpPr>
        <p:spPr/>
        <p:txBody>
          <a:bodyPr/>
          <a:lstStyle/>
          <a:p>
            <a:fld id="{ABA0DAB8-2ED0-46D0-AB29-B29846F70BFB}" type="slidenum">
              <a:rPr lang="en-US" smtClean="0"/>
              <a:t>4</a:t>
            </a:fld>
            <a:endParaRPr lang="en-US"/>
          </a:p>
        </p:txBody>
      </p:sp>
    </p:spTree>
    <p:extLst>
      <p:ext uri="{BB962C8B-B14F-4D97-AF65-F5344CB8AC3E}">
        <p14:creationId xmlns:p14="http://schemas.microsoft.com/office/powerpoint/2010/main" val="4247606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Stormwater management is evolving. In decades past, stormwater systems were built simply to move water from where it fell to nearby rivers or drainage areas as quickly as possible. Most of the time, stormwater was an “extra” responsibility of the public works or streets department. Today, stormwater is more than a system of conveyance. It is part of a comprehensive and integrated urban water resource that is managed to enhance water quality, water quantity, recreation, neighborhood aesthetics, groundwater recharge and wildlife habitat. Stormwater is now seen as part of the “one water” system: a system that understands the value of water no matter where it is in the water cycle. </a:t>
            </a:r>
          </a:p>
          <a:p>
            <a:endParaRPr lang="en-US" dirty="0"/>
          </a:p>
          <a:p>
            <a:r>
              <a:rPr lang="en-US" dirty="0"/>
              <a:t>EPA’s </a:t>
            </a:r>
            <a:r>
              <a:rPr lang="en-US" i="1" dirty="0"/>
              <a:t>Guidance for Municipal Stormwater Fun</a:t>
            </a:r>
            <a:r>
              <a:rPr lang="en-US" i="0" dirty="0"/>
              <a:t>ding </a:t>
            </a:r>
            <a:r>
              <a:rPr lang="en-US" dirty="0"/>
              <a:t>report </a:t>
            </a:r>
          </a:p>
        </p:txBody>
      </p:sp>
      <p:sp>
        <p:nvSpPr>
          <p:cNvPr id="4" name="Slide Number Placeholder 3"/>
          <p:cNvSpPr>
            <a:spLocks noGrp="1"/>
          </p:cNvSpPr>
          <p:nvPr>
            <p:ph type="sldNum" sz="quarter" idx="5"/>
          </p:nvPr>
        </p:nvSpPr>
        <p:spPr/>
        <p:txBody>
          <a:bodyPr/>
          <a:lstStyle/>
          <a:p>
            <a:fld id="{ABA0DAB8-2ED0-46D0-AB29-B29846F70BFB}" type="slidenum">
              <a:rPr lang="en-US" smtClean="0"/>
              <a:t>5</a:t>
            </a:fld>
            <a:endParaRPr lang="en-US"/>
          </a:p>
        </p:txBody>
      </p:sp>
    </p:spTree>
    <p:extLst>
      <p:ext uri="{BB962C8B-B14F-4D97-AF65-F5344CB8AC3E}">
        <p14:creationId xmlns:p14="http://schemas.microsoft.com/office/powerpoint/2010/main" val="4185564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“Guidance for Municipal Stormwater Funding” warns that “The new [stormwater] paradigm has … resulted in greater public expectations. In addition to the effective control of drainage and flooding, the public also expects riparian corridors, wetlands, recreation amenities, trails, visually pleasing facilities, and a continued maintenance effort.”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Higher level of service expectations, along with increasing regulations, more intense rainfall, construction costs and aging infrastructure, has created a gap between what is expected and what can be done within a stormwater program with available funding. In that gap stands a barrier that is preventing the stormwater program from meeting community expectations.</a:t>
            </a:r>
          </a:p>
          <a:p>
            <a:endParaRPr lang="en-US" dirty="0"/>
          </a:p>
        </p:txBody>
      </p:sp>
      <p:sp>
        <p:nvSpPr>
          <p:cNvPr id="4" name="Slide Number Placeholder 3"/>
          <p:cNvSpPr>
            <a:spLocks noGrp="1"/>
          </p:cNvSpPr>
          <p:nvPr>
            <p:ph type="sldNum" sz="quarter" idx="5"/>
          </p:nvPr>
        </p:nvSpPr>
        <p:spPr/>
        <p:txBody>
          <a:bodyPr/>
          <a:lstStyle/>
          <a:p>
            <a:fld id="{ABA0DAB8-2ED0-46D0-AB29-B29846F70BFB}" type="slidenum">
              <a:rPr lang="en-US" smtClean="0"/>
              <a:t>7</a:t>
            </a:fld>
            <a:endParaRPr lang="en-US"/>
          </a:p>
        </p:txBody>
      </p:sp>
    </p:spTree>
    <p:extLst>
      <p:ext uri="{BB962C8B-B14F-4D97-AF65-F5344CB8AC3E}">
        <p14:creationId xmlns:p14="http://schemas.microsoft.com/office/powerpoint/2010/main" val="803203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watershed options can be incorporated into a variety of planning efforts. Inclusion of green infrastructure in water resource planning is increasingly encouraged at the state and federal levels. </a:t>
            </a:r>
          </a:p>
          <a:p>
            <a:endParaRPr lang="en-US" dirty="0"/>
          </a:p>
          <a:p>
            <a:r>
              <a:rPr lang="en-US" dirty="0"/>
              <a:t>By integrating healthy watershed projects into a range of planning conversations, processes and documents, projects will become more coordinated and supported by a variety of departments, agencies and public interests. </a:t>
            </a:r>
          </a:p>
          <a:p>
            <a:endParaRPr lang="en-US" dirty="0"/>
          </a:p>
          <a:p>
            <a:r>
              <a:rPr lang="en-US" dirty="0"/>
              <a:t>Integrated planning highlights the interconnectedness of water and the co-benefits of healthy watersheds to almost every aspect of a community. Healthy watershed options are an ideal fit for hazard mitigation plans (HMPs) which are long-term strategies for protecting people and property from hazardous events. HMPs are vital to breaking the cycle of disaster, damage, reconstruction and repeated damage.</a:t>
            </a:r>
          </a:p>
        </p:txBody>
      </p:sp>
      <p:sp>
        <p:nvSpPr>
          <p:cNvPr id="4" name="Slide Number Placeholder 3"/>
          <p:cNvSpPr>
            <a:spLocks noGrp="1"/>
          </p:cNvSpPr>
          <p:nvPr>
            <p:ph type="sldNum" sz="quarter" idx="5"/>
          </p:nvPr>
        </p:nvSpPr>
        <p:spPr/>
        <p:txBody>
          <a:bodyPr/>
          <a:lstStyle/>
          <a:p>
            <a:fld id="{ABA0DAB8-2ED0-46D0-AB29-B29846F70BFB}" type="slidenum">
              <a:rPr lang="en-US" smtClean="0"/>
              <a:t>8</a:t>
            </a:fld>
            <a:endParaRPr lang="en-US"/>
          </a:p>
        </p:txBody>
      </p:sp>
    </p:spTree>
    <p:extLst>
      <p:ext uri="{BB962C8B-B14F-4D97-AF65-F5344CB8AC3E}">
        <p14:creationId xmlns:p14="http://schemas.microsoft.com/office/powerpoint/2010/main" val="2571328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cost-benefit analysis (CBA) is a decision-making tool that estimates the costs and benefits of a project to help determine the best way to achieve the community’s goals while maximizing the benefits at the lowest cost. </a:t>
            </a:r>
          </a:p>
          <a:p>
            <a:endParaRPr lang="en-US" dirty="0"/>
          </a:p>
          <a:p>
            <a:r>
              <a:rPr lang="en-US" dirty="0"/>
              <a:t>Communities in the Lower Meramec Watershed have a variety of healthy watershed project choices. Still, funding is often limited, and local priorities compete with flood risk reduction and other watershed projects. </a:t>
            </a:r>
          </a:p>
          <a:p>
            <a:endParaRPr lang="en-US" dirty="0"/>
          </a:p>
          <a:p>
            <a:r>
              <a:rPr lang="en-US" dirty="0"/>
              <a:t>When considering a healthy watershed project, a community would like all the tools available to consider the choices that will make environmental, social, safety and financial impacts on their community. </a:t>
            </a:r>
          </a:p>
          <a:p>
            <a:endParaRPr lang="en-US" dirty="0"/>
          </a:p>
          <a:p>
            <a:r>
              <a:rPr lang="en-US" dirty="0"/>
              <a:t>It’s about dollars, but it’s also about more than the cost of the project in dollars. </a:t>
            </a:r>
          </a:p>
        </p:txBody>
      </p:sp>
      <p:sp>
        <p:nvSpPr>
          <p:cNvPr id="4" name="Slide Number Placeholder 3"/>
          <p:cNvSpPr>
            <a:spLocks noGrp="1"/>
          </p:cNvSpPr>
          <p:nvPr>
            <p:ph type="sldNum" sz="quarter" idx="5"/>
          </p:nvPr>
        </p:nvSpPr>
        <p:spPr/>
        <p:txBody>
          <a:bodyPr/>
          <a:lstStyle/>
          <a:p>
            <a:fld id="{ABA0DAB8-2ED0-46D0-AB29-B29846F70BFB}" type="slidenum">
              <a:rPr lang="en-US" smtClean="0"/>
              <a:t>9</a:t>
            </a:fld>
            <a:endParaRPr lang="en-US"/>
          </a:p>
        </p:txBody>
      </p:sp>
    </p:spTree>
    <p:extLst>
      <p:ext uri="{BB962C8B-B14F-4D97-AF65-F5344CB8AC3E}">
        <p14:creationId xmlns:p14="http://schemas.microsoft.com/office/powerpoint/2010/main" val="2941837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CBA for the Lower Meramec Healthy Watershed Options project estimates the costs and benefits of implementing three healthy watershed options: </a:t>
            </a:r>
          </a:p>
          <a:p>
            <a:pPr marL="228600" indent="-228600">
              <a:buFont typeface="+mj-lt"/>
              <a:buAutoNum type="arabicPeriod"/>
            </a:pPr>
            <a:r>
              <a:rPr lang="en-US" dirty="0"/>
              <a:t>Flood-prone property acquisition </a:t>
            </a:r>
          </a:p>
          <a:p>
            <a:pPr marL="228600" indent="-228600">
              <a:buFont typeface="+mj-lt"/>
              <a:buAutoNum type="arabicPeriod"/>
            </a:pPr>
            <a:r>
              <a:rPr lang="en-US" dirty="0"/>
              <a:t>Floodplain restoration</a:t>
            </a:r>
          </a:p>
          <a:p>
            <a:pPr marL="228600" indent="-228600">
              <a:buFont typeface="+mj-lt"/>
              <a:buAutoNum type="arabicPeriod"/>
            </a:pPr>
            <a:r>
              <a:rPr lang="en-US" dirty="0"/>
              <a:t>Open space preservation (parkland, walking trails, etc.)</a:t>
            </a:r>
          </a:p>
          <a:p>
            <a:pPr marL="228600" indent="-228600">
              <a:buFont typeface="+mj-lt"/>
              <a:buAutoNum type="arabicPeriod"/>
            </a:pPr>
            <a:endParaRPr lang="en-US" dirty="0"/>
          </a:p>
          <a:p>
            <a:pPr marL="0" indent="0">
              <a:buFont typeface="+mj-lt"/>
              <a:buNone/>
            </a:pPr>
            <a:r>
              <a:rPr lang="en-US" dirty="0"/>
              <a:t>An comprehensive analysis is provided for all flood-prone properties in each city and county in the Lower Meramec Watershed project area. This CBA does not consider individual properties or projects, but the entire community as a whole. </a:t>
            </a:r>
          </a:p>
          <a:p>
            <a:pPr marL="0" indent="0">
              <a:buFont typeface="+mj-lt"/>
              <a:buNone/>
            </a:pPr>
            <a:endParaRPr lang="en-US" dirty="0"/>
          </a:p>
          <a:p>
            <a:pPr marL="0" indent="0">
              <a:buFont typeface="+mj-lt"/>
              <a:buNone/>
            </a:pPr>
            <a:r>
              <a:rPr lang="en-US" dirty="0"/>
              <a:t>In this CBA, a flood prone property is one that is within FEMA’s 1% Annual Exceedance Probability. The land in this zone has a 1% chance of being flooded in any given year. It is sometimes referred to as the 100-year floodplain. The properties identified in this study align with the Army Corps of Engineers’ “Lower Meramec Multi-Jurisdiction Floodplain Management Plan: For Communities of the Lower Meramec Basin.” </a:t>
            </a:r>
          </a:p>
        </p:txBody>
      </p:sp>
      <p:sp>
        <p:nvSpPr>
          <p:cNvPr id="4" name="Slide Number Placeholder 3"/>
          <p:cNvSpPr>
            <a:spLocks noGrp="1"/>
          </p:cNvSpPr>
          <p:nvPr>
            <p:ph type="sldNum" sz="quarter" idx="5"/>
          </p:nvPr>
        </p:nvSpPr>
        <p:spPr/>
        <p:txBody>
          <a:bodyPr/>
          <a:lstStyle/>
          <a:p>
            <a:fld id="{ABA0DAB8-2ED0-46D0-AB29-B29846F70BFB}" type="slidenum">
              <a:rPr lang="en-US" smtClean="0"/>
              <a:t>10</a:t>
            </a:fld>
            <a:endParaRPr lang="en-US"/>
          </a:p>
        </p:txBody>
      </p:sp>
    </p:spTree>
    <p:extLst>
      <p:ext uri="{BB962C8B-B14F-4D97-AF65-F5344CB8AC3E}">
        <p14:creationId xmlns:p14="http://schemas.microsoft.com/office/powerpoint/2010/main" val="343795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A0DAB8-2ED0-46D0-AB29-B29846F70BFB}" type="slidenum">
              <a:rPr lang="en-US" smtClean="0"/>
              <a:t>11</a:t>
            </a:fld>
            <a:endParaRPr lang="en-US"/>
          </a:p>
        </p:txBody>
      </p:sp>
    </p:spTree>
    <p:extLst>
      <p:ext uri="{BB962C8B-B14F-4D97-AF65-F5344CB8AC3E}">
        <p14:creationId xmlns:p14="http://schemas.microsoft.com/office/powerpoint/2010/main" val="2744549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14" name="Picture 6" descr="Image result for kansa city vacant lo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137" y="0"/>
            <a:ext cx="12302137" cy="69199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775471" y="3977318"/>
            <a:ext cx="8971547" cy="1919080"/>
          </a:xfrm>
          <a:solidFill>
            <a:schemeClr val="bg1">
              <a:alpha val="62000"/>
            </a:schemeClr>
          </a:solidFill>
        </p:spPr>
        <p:txBody>
          <a:bodyPr anchor="b"/>
          <a:lstStyle>
            <a:lvl1pPr algn="l">
              <a:defRPr sz="6000" baseline="0"/>
            </a:lvl1pPr>
          </a:lstStyle>
          <a:p>
            <a:endParaRPr lang="en-US" dirty="0"/>
          </a:p>
        </p:txBody>
      </p:sp>
      <p:sp>
        <p:nvSpPr>
          <p:cNvPr id="7" name="Rectangle 6"/>
          <p:cNvSpPr/>
          <p:nvPr userDrawn="1"/>
        </p:nvSpPr>
        <p:spPr>
          <a:xfrm>
            <a:off x="0" y="3421608"/>
            <a:ext cx="2775473" cy="3436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624" y="3606819"/>
            <a:ext cx="1854854" cy="702674"/>
          </a:xfrm>
          <a:prstGeom prst="rect">
            <a:avLst/>
          </a:prstGeom>
          <a:noFill/>
        </p:spPr>
      </p:pic>
      <p:pic>
        <p:nvPicPr>
          <p:cNvPr id="15" name="Picture 8" descr="Image result for urban waters federal partnership"/>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708" y="5816411"/>
            <a:ext cx="2044880" cy="789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mid america regional council"/>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5624" y="5120502"/>
            <a:ext cx="1408954" cy="6326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heartland conservation alliance logo"/>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36825" y="4413212"/>
            <a:ext cx="2238646" cy="64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14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review">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738" b="1"/>
          <a:stretch/>
        </p:blipFill>
        <p:spPr>
          <a:xfrm>
            <a:off x="-13648" y="-245660"/>
            <a:ext cx="12192000" cy="4167043"/>
          </a:xfrm>
          <a:prstGeom prst="rect">
            <a:avLst/>
          </a:prstGeom>
        </p:spPr>
      </p:pic>
      <p:sp>
        <p:nvSpPr>
          <p:cNvPr id="15" name="Rectangle 14"/>
          <p:cNvSpPr/>
          <p:nvPr userDrawn="1"/>
        </p:nvSpPr>
        <p:spPr>
          <a:xfrm>
            <a:off x="0" y="3425588"/>
            <a:ext cx="12192000" cy="3432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251347" y="3986019"/>
            <a:ext cx="2094480" cy="2326233"/>
          </a:xfrm>
        </p:spPr>
        <p:txBody>
          <a:bodyPr anchor="t">
            <a:normAutofit/>
          </a:bodyPr>
          <a:lstStyle>
            <a:lvl1pPr marL="0" indent="0" algn="ctr">
              <a:buNone/>
              <a:defRPr sz="2000"/>
            </a:lvl1pPr>
          </a:lstStyle>
          <a:p>
            <a:pPr lvl="0"/>
            <a:r>
              <a:rPr lang="en-US"/>
              <a:t>Click to edit Master text styles</a:t>
            </a:r>
          </a:p>
        </p:txBody>
      </p:sp>
      <p:sp>
        <p:nvSpPr>
          <p:cNvPr id="10" name="Content Placeholder 3"/>
          <p:cNvSpPr>
            <a:spLocks noGrp="1"/>
          </p:cNvSpPr>
          <p:nvPr>
            <p:ph sz="half" idx="10"/>
          </p:nvPr>
        </p:nvSpPr>
        <p:spPr>
          <a:xfrm>
            <a:off x="2667001" y="3986019"/>
            <a:ext cx="2094480" cy="2326233"/>
          </a:xfrm>
        </p:spPr>
        <p:txBody>
          <a:bodyPr anchor="t">
            <a:normAutofit/>
          </a:bodyPr>
          <a:lstStyle>
            <a:lvl1pPr marL="0" indent="0" algn="ctr">
              <a:buNone/>
              <a:defRPr sz="2000"/>
            </a:lvl1pPr>
          </a:lstStyle>
          <a:p>
            <a:pPr lvl="0"/>
            <a:r>
              <a:rPr lang="en-US"/>
              <a:t>Click to edit Master text styles</a:t>
            </a:r>
          </a:p>
        </p:txBody>
      </p:sp>
      <p:sp>
        <p:nvSpPr>
          <p:cNvPr id="11" name="Content Placeholder 3"/>
          <p:cNvSpPr>
            <a:spLocks noGrp="1"/>
          </p:cNvSpPr>
          <p:nvPr>
            <p:ph sz="half" idx="11"/>
          </p:nvPr>
        </p:nvSpPr>
        <p:spPr>
          <a:xfrm>
            <a:off x="5082655" y="3986019"/>
            <a:ext cx="2094480" cy="2326233"/>
          </a:xfrm>
        </p:spPr>
        <p:txBody>
          <a:bodyPr anchor="t">
            <a:normAutofit/>
          </a:bodyPr>
          <a:lstStyle>
            <a:lvl1pPr marL="0" indent="0" algn="ctr">
              <a:buNone/>
              <a:defRPr sz="2000"/>
            </a:lvl1pPr>
          </a:lstStyle>
          <a:p>
            <a:pPr lvl="0"/>
            <a:r>
              <a:rPr lang="en-US"/>
              <a:t>Click to edit Master text styles</a:t>
            </a:r>
          </a:p>
        </p:txBody>
      </p:sp>
      <p:sp>
        <p:nvSpPr>
          <p:cNvPr id="12" name="Content Placeholder 3"/>
          <p:cNvSpPr>
            <a:spLocks noGrp="1"/>
          </p:cNvSpPr>
          <p:nvPr>
            <p:ph sz="half" idx="12"/>
          </p:nvPr>
        </p:nvSpPr>
        <p:spPr>
          <a:xfrm>
            <a:off x="7498309" y="3986019"/>
            <a:ext cx="2094480" cy="2326233"/>
          </a:xfrm>
        </p:spPr>
        <p:txBody>
          <a:bodyPr anchor="t">
            <a:normAutofit/>
          </a:bodyPr>
          <a:lstStyle>
            <a:lvl1pPr marL="0" indent="0" algn="ctr">
              <a:buNone/>
              <a:defRPr sz="2000"/>
            </a:lvl1pPr>
          </a:lstStyle>
          <a:p>
            <a:pPr lvl="0"/>
            <a:r>
              <a:rPr lang="en-US"/>
              <a:t>Click to edit Master text styles</a:t>
            </a:r>
          </a:p>
        </p:txBody>
      </p:sp>
      <p:sp>
        <p:nvSpPr>
          <p:cNvPr id="13" name="Content Placeholder 3"/>
          <p:cNvSpPr>
            <a:spLocks noGrp="1"/>
          </p:cNvSpPr>
          <p:nvPr>
            <p:ph sz="half" idx="13"/>
          </p:nvPr>
        </p:nvSpPr>
        <p:spPr>
          <a:xfrm>
            <a:off x="9913963" y="3986019"/>
            <a:ext cx="2094480" cy="2326233"/>
          </a:xfrm>
        </p:spPr>
        <p:txBody>
          <a:bodyPr anchor="t">
            <a:normAutofit/>
          </a:bodyPr>
          <a:lstStyle>
            <a:lvl1pPr marL="0" indent="0" algn="ctr">
              <a:buNone/>
              <a:defRPr sz="2000"/>
            </a:lvl1pPr>
          </a:lstStyle>
          <a:p>
            <a:pPr lvl="0"/>
            <a:r>
              <a:rPr lang="en-US"/>
              <a:t>Click to edit Master text styles</a:t>
            </a:r>
          </a:p>
        </p:txBody>
      </p:sp>
      <p:sp>
        <p:nvSpPr>
          <p:cNvPr id="16" name="TextBox 15"/>
          <p:cNvSpPr txBox="1"/>
          <p:nvPr userDrawn="1"/>
        </p:nvSpPr>
        <p:spPr>
          <a:xfrm>
            <a:off x="111232" y="40943"/>
            <a:ext cx="2782093" cy="646331"/>
          </a:xfrm>
          <a:prstGeom prst="rect">
            <a:avLst/>
          </a:prstGeom>
          <a:noFill/>
        </p:spPr>
        <p:txBody>
          <a:bodyPr wrap="square" rtlCol="0">
            <a:spAutoFit/>
          </a:bodyPr>
          <a:lstStyle/>
          <a:p>
            <a:r>
              <a:rPr lang="en-US" sz="3600" b="1" cap="none" baseline="0" dirty="0">
                <a:solidFill>
                  <a:schemeClr val="accent1"/>
                </a:solidFill>
              </a:rPr>
              <a:t>Our </a:t>
            </a:r>
            <a:r>
              <a:rPr lang="en-US" sz="3600" b="0" cap="none" baseline="0" dirty="0">
                <a:solidFill>
                  <a:schemeClr val="accent1"/>
                </a:solidFill>
              </a:rPr>
              <a:t>Agenda</a:t>
            </a:r>
          </a:p>
        </p:txBody>
      </p:sp>
      <p:cxnSp>
        <p:nvCxnSpPr>
          <p:cNvPr id="18" name="Straight Connector 17"/>
          <p:cNvCxnSpPr/>
          <p:nvPr userDrawn="1"/>
        </p:nvCxnSpPr>
        <p:spPr>
          <a:xfrm>
            <a:off x="384191" y="687274"/>
            <a:ext cx="21117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718556" y="2770196"/>
            <a:ext cx="1151187" cy="1151187"/>
          </a:xfrm>
          <a:prstGeom prst="ellipse">
            <a:avLst/>
          </a:prstGeom>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138647" y="2770195"/>
            <a:ext cx="1151187" cy="1151187"/>
          </a:xfrm>
          <a:prstGeom prst="ellipse">
            <a:avLst/>
          </a:prstGeom>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5506758" y="2770195"/>
            <a:ext cx="1151187" cy="1151187"/>
          </a:xfrm>
          <a:prstGeom prst="ellipse">
            <a:avLst/>
          </a:prstGeom>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969955" y="2770194"/>
            <a:ext cx="1151187" cy="1151187"/>
          </a:xfrm>
          <a:prstGeom prst="ellipse">
            <a:avLst/>
          </a:prstGeom>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userDrawn="1"/>
        </p:nvSpPr>
        <p:spPr>
          <a:xfrm>
            <a:off x="10390046" y="2770194"/>
            <a:ext cx="1151187" cy="1151187"/>
          </a:xfrm>
          <a:prstGeom prst="ellipse">
            <a:avLst/>
          </a:prstGeom>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918836" y="3023005"/>
            <a:ext cx="750626" cy="646331"/>
          </a:xfrm>
          <a:prstGeom prst="rect">
            <a:avLst/>
          </a:prstGeom>
          <a:noFill/>
        </p:spPr>
        <p:txBody>
          <a:bodyPr wrap="square" rtlCol="0">
            <a:spAutoFit/>
          </a:bodyPr>
          <a:lstStyle/>
          <a:p>
            <a:r>
              <a:rPr lang="en-US" sz="3600" b="1" dirty="0">
                <a:solidFill>
                  <a:schemeClr val="bg1"/>
                </a:solidFill>
              </a:rPr>
              <a:t>01</a:t>
            </a:r>
          </a:p>
        </p:txBody>
      </p:sp>
      <p:sp>
        <p:nvSpPr>
          <p:cNvPr id="29" name="TextBox 28"/>
          <p:cNvSpPr txBox="1"/>
          <p:nvPr userDrawn="1"/>
        </p:nvSpPr>
        <p:spPr>
          <a:xfrm>
            <a:off x="3335600" y="3023005"/>
            <a:ext cx="750626" cy="646331"/>
          </a:xfrm>
          <a:prstGeom prst="rect">
            <a:avLst/>
          </a:prstGeom>
          <a:noFill/>
        </p:spPr>
        <p:txBody>
          <a:bodyPr wrap="square" rtlCol="0">
            <a:spAutoFit/>
          </a:bodyPr>
          <a:lstStyle/>
          <a:p>
            <a:r>
              <a:rPr lang="en-US" sz="3600" b="1" dirty="0">
                <a:solidFill>
                  <a:schemeClr val="bg1"/>
                </a:solidFill>
              </a:rPr>
              <a:t>02</a:t>
            </a:r>
          </a:p>
        </p:txBody>
      </p:sp>
      <p:sp>
        <p:nvSpPr>
          <p:cNvPr id="30" name="TextBox 29"/>
          <p:cNvSpPr txBox="1"/>
          <p:nvPr userDrawn="1"/>
        </p:nvSpPr>
        <p:spPr>
          <a:xfrm>
            <a:off x="5752364" y="3023005"/>
            <a:ext cx="750626" cy="646331"/>
          </a:xfrm>
          <a:prstGeom prst="rect">
            <a:avLst/>
          </a:prstGeom>
          <a:noFill/>
        </p:spPr>
        <p:txBody>
          <a:bodyPr wrap="square" rtlCol="0">
            <a:spAutoFit/>
          </a:bodyPr>
          <a:lstStyle/>
          <a:p>
            <a:r>
              <a:rPr lang="en-US" sz="3600" b="1" dirty="0">
                <a:solidFill>
                  <a:schemeClr val="bg1"/>
                </a:solidFill>
              </a:rPr>
              <a:t>03</a:t>
            </a:r>
          </a:p>
        </p:txBody>
      </p:sp>
      <p:sp>
        <p:nvSpPr>
          <p:cNvPr id="31" name="TextBox 30"/>
          <p:cNvSpPr txBox="1"/>
          <p:nvPr userDrawn="1"/>
        </p:nvSpPr>
        <p:spPr>
          <a:xfrm>
            <a:off x="8169127" y="3023005"/>
            <a:ext cx="750626" cy="646331"/>
          </a:xfrm>
          <a:prstGeom prst="rect">
            <a:avLst/>
          </a:prstGeom>
          <a:noFill/>
        </p:spPr>
        <p:txBody>
          <a:bodyPr wrap="square" rtlCol="0">
            <a:spAutoFit/>
          </a:bodyPr>
          <a:lstStyle/>
          <a:p>
            <a:r>
              <a:rPr lang="en-US" sz="3600" b="1" dirty="0">
                <a:solidFill>
                  <a:schemeClr val="bg1"/>
                </a:solidFill>
              </a:rPr>
              <a:t>04</a:t>
            </a:r>
          </a:p>
        </p:txBody>
      </p:sp>
      <p:sp>
        <p:nvSpPr>
          <p:cNvPr id="32" name="TextBox 31"/>
          <p:cNvSpPr txBox="1"/>
          <p:nvPr userDrawn="1"/>
        </p:nvSpPr>
        <p:spPr>
          <a:xfrm>
            <a:off x="10585890" y="3023005"/>
            <a:ext cx="750626" cy="646331"/>
          </a:xfrm>
          <a:prstGeom prst="rect">
            <a:avLst/>
          </a:prstGeom>
          <a:noFill/>
        </p:spPr>
        <p:txBody>
          <a:bodyPr wrap="square" rtlCol="0">
            <a:spAutoFit/>
          </a:bodyPr>
          <a:lstStyle/>
          <a:p>
            <a:r>
              <a:rPr lang="en-US" sz="3600" b="1" dirty="0">
                <a:solidFill>
                  <a:schemeClr val="bg1"/>
                </a:solidFill>
              </a:rPr>
              <a:t>05</a:t>
            </a:r>
          </a:p>
        </p:txBody>
      </p:sp>
      <p:sp>
        <p:nvSpPr>
          <p:cNvPr id="33" name="Rectangle 32"/>
          <p:cNvSpPr/>
          <p:nvPr userDrawn="1"/>
        </p:nvSpPr>
        <p:spPr>
          <a:xfrm>
            <a:off x="-33701" y="6576875"/>
            <a:ext cx="9767250" cy="300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arallelogram 33"/>
          <p:cNvSpPr/>
          <p:nvPr userDrawn="1"/>
        </p:nvSpPr>
        <p:spPr>
          <a:xfrm>
            <a:off x="9220200" y="6576875"/>
            <a:ext cx="3429000" cy="300789"/>
          </a:xfrm>
          <a:prstGeom prst="parallelogram">
            <a:avLst>
              <a:gd name="adj" fmla="val 10563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10443412" y="6509301"/>
            <a:ext cx="1058778" cy="517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rotWithShape="1">
          <a:blip r:embed="rId3">
            <a:extLst>
              <a:ext uri="{28A0092B-C50C-407E-A947-70E740481C1C}">
                <a14:useLocalDpi xmlns:a14="http://schemas.microsoft.com/office/drawing/2010/main" val="0"/>
              </a:ext>
            </a:extLst>
          </a:blip>
          <a:srcRect r="68006" b="42848"/>
          <a:stretch/>
        </p:blipFill>
        <p:spPr>
          <a:xfrm>
            <a:off x="10677779" y="6440260"/>
            <a:ext cx="664144" cy="453836"/>
          </a:xfrm>
          <a:prstGeom prst="rect">
            <a:avLst/>
          </a:prstGeom>
        </p:spPr>
      </p:pic>
    </p:spTree>
    <p:extLst>
      <p:ext uri="{BB962C8B-B14F-4D97-AF65-F5344CB8AC3E}">
        <p14:creationId xmlns:p14="http://schemas.microsoft.com/office/powerpoint/2010/main" val="410469310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ic Overview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738" b="1"/>
          <a:stretch/>
        </p:blipFill>
        <p:spPr>
          <a:xfrm>
            <a:off x="-13648" y="-245660"/>
            <a:ext cx="12192000" cy="4167043"/>
          </a:xfrm>
          <a:prstGeom prst="rect">
            <a:avLst/>
          </a:prstGeom>
        </p:spPr>
      </p:pic>
      <p:sp>
        <p:nvSpPr>
          <p:cNvPr id="15" name="Rectangle 14"/>
          <p:cNvSpPr/>
          <p:nvPr userDrawn="1"/>
        </p:nvSpPr>
        <p:spPr>
          <a:xfrm>
            <a:off x="0" y="3425588"/>
            <a:ext cx="12192000" cy="3432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2626057" y="3980208"/>
            <a:ext cx="2094480" cy="2326233"/>
          </a:xfrm>
        </p:spPr>
        <p:txBody>
          <a:bodyPr anchor="t">
            <a:normAutofit/>
          </a:bodyPr>
          <a:lstStyle>
            <a:lvl1pPr marL="0" indent="0" algn="ctr">
              <a:buNone/>
              <a:defRPr sz="2000"/>
            </a:lvl1pPr>
          </a:lstStyle>
          <a:p>
            <a:pPr lvl="0"/>
            <a:r>
              <a:rPr lang="en-US"/>
              <a:t>Click to edit Master text styles</a:t>
            </a:r>
          </a:p>
        </p:txBody>
      </p:sp>
      <p:sp>
        <p:nvSpPr>
          <p:cNvPr id="10" name="Content Placeholder 3"/>
          <p:cNvSpPr>
            <a:spLocks noGrp="1"/>
          </p:cNvSpPr>
          <p:nvPr>
            <p:ph sz="half" idx="10"/>
          </p:nvPr>
        </p:nvSpPr>
        <p:spPr>
          <a:xfrm>
            <a:off x="5041711" y="3980208"/>
            <a:ext cx="2094480" cy="2326233"/>
          </a:xfrm>
        </p:spPr>
        <p:txBody>
          <a:bodyPr anchor="t">
            <a:normAutofit/>
          </a:bodyPr>
          <a:lstStyle>
            <a:lvl1pPr marL="0" indent="0" algn="ctr">
              <a:buNone/>
              <a:defRPr sz="2000"/>
            </a:lvl1pPr>
          </a:lstStyle>
          <a:p>
            <a:pPr lvl="0"/>
            <a:r>
              <a:rPr lang="en-US"/>
              <a:t>Click to edit Master text styles</a:t>
            </a:r>
          </a:p>
        </p:txBody>
      </p:sp>
      <p:sp>
        <p:nvSpPr>
          <p:cNvPr id="11" name="Content Placeholder 3"/>
          <p:cNvSpPr>
            <a:spLocks noGrp="1"/>
          </p:cNvSpPr>
          <p:nvPr>
            <p:ph sz="half" idx="11"/>
          </p:nvPr>
        </p:nvSpPr>
        <p:spPr>
          <a:xfrm>
            <a:off x="7457365" y="3980208"/>
            <a:ext cx="2094480" cy="2326233"/>
          </a:xfrm>
        </p:spPr>
        <p:txBody>
          <a:bodyPr anchor="t">
            <a:normAutofit/>
          </a:bodyPr>
          <a:lstStyle>
            <a:lvl1pPr marL="0" indent="0" algn="ctr">
              <a:buNone/>
              <a:defRPr sz="2000"/>
            </a:lvl1pPr>
          </a:lstStyle>
          <a:p>
            <a:pPr lvl="0"/>
            <a:r>
              <a:rPr lang="en-US"/>
              <a:t>Click to edit Master text styles</a:t>
            </a:r>
          </a:p>
        </p:txBody>
      </p:sp>
      <p:sp>
        <p:nvSpPr>
          <p:cNvPr id="16" name="TextBox 15"/>
          <p:cNvSpPr txBox="1"/>
          <p:nvPr userDrawn="1"/>
        </p:nvSpPr>
        <p:spPr>
          <a:xfrm>
            <a:off x="111232" y="40943"/>
            <a:ext cx="5641132" cy="584775"/>
          </a:xfrm>
          <a:prstGeom prst="rect">
            <a:avLst/>
          </a:prstGeom>
          <a:noFill/>
        </p:spPr>
        <p:txBody>
          <a:bodyPr wrap="square" rtlCol="0">
            <a:spAutoFit/>
          </a:bodyPr>
          <a:lstStyle/>
          <a:p>
            <a:r>
              <a:rPr lang="en-US" sz="3200" b="1" cap="none" baseline="0" dirty="0">
                <a:solidFill>
                  <a:schemeClr val="accent1"/>
                </a:solidFill>
              </a:rPr>
              <a:t>Today’s </a:t>
            </a:r>
            <a:r>
              <a:rPr lang="en-US" sz="3200" b="0" cap="none" baseline="0" dirty="0">
                <a:solidFill>
                  <a:schemeClr val="accent1"/>
                </a:solidFill>
              </a:rPr>
              <a:t>Overview</a:t>
            </a:r>
          </a:p>
        </p:txBody>
      </p:sp>
      <p:cxnSp>
        <p:nvCxnSpPr>
          <p:cNvPr id="18" name="Straight Connector 17"/>
          <p:cNvCxnSpPr/>
          <p:nvPr userDrawn="1"/>
        </p:nvCxnSpPr>
        <p:spPr>
          <a:xfrm>
            <a:off x="725387" y="687274"/>
            <a:ext cx="21117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3093266" y="2770196"/>
            <a:ext cx="1151187" cy="1151187"/>
          </a:xfrm>
          <a:prstGeom prst="ellipse">
            <a:avLst/>
          </a:prstGeom>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5513357" y="2770195"/>
            <a:ext cx="1151187" cy="1151187"/>
          </a:xfrm>
          <a:prstGeom prst="ellipse">
            <a:avLst/>
          </a:prstGeom>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7881468" y="2770195"/>
            <a:ext cx="1151187" cy="1151187"/>
          </a:xfrm>
          <a:prstGeom prst="ellipse">
            <a:avLst/>
          </a:prstGeom>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3293546" y="3023005"/>
            <a:ext cx="750626" cy="646331"/>
          </a:xfrm>
          <a:prstGeom prst="rect">
            <a:avLst/>
          </a:prstGeom>
          <a:noFill/>
        </p:spPr>
        <p:txBody>
          <a:bodyPr wrap="square" rtlCol="0">
            <a:spAutoFit/>
          </a:bodyPr>
          <a:lstStyle/>
          <a:p>
            <a:r>
              <a:rPr lang="en-US" sz="3600" b="1" dirty="0">
                <a:solidFill>
                  <a:schemeClr val="bg1"/>
                </a:solidFill>
              </a:rPr>
              <a:t>01</a:t>
            </a:r>
          </a:p>
        </p:txBody>
      </p:sp>
      <p:sp>
        <p:nvSpPr>
          <p:cNvPr id="29" name="TextBox 28"/>
          <p:cNvSpPr txBox="1"/>
          <p:nvPr userDrawn="1"/>
        </p:nvSpPr>
        <p:spPr>
          <a:xfrm>
            <a:off x="5710310" y="3023005"/>
            <a:ext cx="750626" cy="646331"/>
          </a:xfrm>
          <a:prstGeom prst="rect">
            <a:avLst/>
          </a:prstGeom>
          <a:noFill/>
        </p:spPr>
        <p:txBody>
          <a:bodyPr wrap="square" rtlCol="0">
            <a:spAutoFit/>
          </a:bodyPr>
          <a:lstStyle/>
          <a:p>
            <a:r>
              <a:rPr lang="en-US" sz="3600" b="1" dirty="0">
                <a:solidFill>
                  <a:schemeClr val="bg1"/>
                </a:solidFill>
              </a:rPr>
              <a:t>02</a:t>
            </a:r>
          </a:p>
        </p:txBody>
      </p:sp>
      <p:sp>
        <p:nvSpPr>
          <p:cNvPr id="30" name="TextBox 29"/>
          <p:cNvSpPr txBox="1"/>
          <p:nvPr userDrawn="1"/>
        </p:nvSpPr>
        <p:spPr>
          <a:xfrm>
            <a:off x="8127074" y="3023005"/>
            <a:ext cx="750626" cy="646331"/>
          </a:xfrm>
          <a:prstGeom prst="rect">
            <a:avLst/>
          </a:prstGeom>
          <a:noFill/>
        </p:spPr>
        <p:txBody>
          <a:bodyPr wrap="square" rtlCol="0">
            <a:spAutoFit/>
          </a:bodyPr>
          <a:lstStyle/>
          <a:p>
            <a:r>
              <a:rPr lang="en-US" sz="3600" b="1" dirty="0">
                <a:solidFill>
                  <a:schemeClr val="bg1"/>
                </a:solidFill>
              </a:rPr>
              <a:t>03</a:t>
            </a:r>
          </a:p>
        </p:txBody>
      </p:sp>
      <p:sp>
        <p:nvSpPr>
          <p:cNvPr id="2" name="Rectangle 1"/>
          <p:cNvSpPr/>
          <p:nvPr userDrawn="1"/>
        </p:nvSpPr>
        <p:spPr>
          <a:xfrm>
            <a:off x="-13648" y="6564843"/>
            <a:ext cx="9767250" cy="300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p:cNvSpPr/>
          <p:nvPr userDrawn="1"/>
        </p:nvSpPr>
        <p:spPr>
          <a:xfrm>
            <a:off x="9240253" y="6564843"/>
            <a:ext cx="3429000" cy="300789"/>
          </a:xfrm>
          <a:prstGeom prst="parallelogram">
            <a:avLst>
              <a:gd name="adj" fmla="val 10563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10443412" y="6509301"/>
            <a:ext cx="1058778" cy="517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rotWithShape="1">
          <a:blip r:embed="rId3">
            <a:extLst>
              <a:ext uri="{28A0092B-C50C-407E-A947-70E740481C1C}">
                <a14:useLocalDpi xmlns:a14="http://schemas.microsoft.com/office/drawing/2010/main" val="0"/>
              </a:ext>
            </a:extLst>
          </a:blip>
          <a:srcRect r="68006" b="42848"/>
          <a:stretch/>
        </p:blipFill>
        <p:spPr>
          <a:xfrm>
            <a:off x="10677779" y="6416196"/>
            <a:ext cx="664144" cy="453836"/>
          </a:xfrm>
          <a:prstGeom prst="rect">
            <a:avLst/>
          </a:prstGeom>
        </p:spPr>
      </p:pic>
    </p:spTree>
    <p:extLst>
      <p:ext uri="{BB962C8B-B14F-4D97-AF65-F5344CB8AC3E}">
        <p14:creationId xmlns:p14="http://schemas.microsoft.com/office/powerpoint/2010/main" val="112007202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lain Slide - White">
    <p:spTree>
      <p:nvGrpSpPr>
        <p:cNvPr id="1" name=""/>
        <p:cNvGrpSpPr/>
        <p:nvPr/>
      </p:nvGrpSpPr>
      <p:grpSpPr>
        <a:xfrm>
          <a:off x="0" y="0"/>
          <a:ext cx="0" cy="0"/>
          <a:chOff x="0" y="0"/>
          <a:chExt cx="0" cy="0"/>
        </a:xfrm>
      </p:grpSpPr>
      <p:sp>
        <p:nvSpPr>
          <p:cNvPr id="5" name="Rectangle 4"/>
          <p:cNvSpPr/>
          <p:nvPr userDrawn="1"/>
        </p:nvSpPr>
        <p:spPr>
          <a:xfrm>
            <a:off x="-13648" y="6564843"/>
            <a:ext cx="9767250" cy="300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userDrawn="1"/>
        </p:nvSpPr>
        <p:spPr>
          <a:xfrm>
            <a:off x="9240253" y="6564843"/>
            <a:ext cx="3429000" cy="300789"/>
          </a:xfrm>
          <a:prstGeom prst="parallelogram">
            <a:avLst>
              <a:gd name="adj" fmla="val 10563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a:xfrm>
            <a:off x="11624418" y="6528971"/>
            <a:ext cx="1014663" cy="365125"/>
          </a:xfrm>
          <a:prstGeom prst="rect">
            <a:avLst/>
          </a:prstGeom>
        </p:spPr>
        <p:txBody>
          <a:bodyPr/>
          <a:lstStyle>
            <a:lvl1pPr>
              <a:defRPr>
                <a:solidFill>
                  <a:schemeClr val="bg1"/>
                </a:solidFill>
              </a:defRPr>
            </a:lvl1pPr>
          </a:lstStyle>
          <a:p>
            <a:fld id="{D5E066C1-CFEC-4079-939E-1592F7C0AD40}" type="slidenum">
              <a:rPr lang="en-US" smtClean="0"/>
              <a:pPr/>
              <a:t>‹#›</a:t>
            </a:fld>
            <a:endParaRPr lang="en-US" dirty="0"/>
          </a:p>
        </p:txBody>
      </p:sp>
      <p:sp>
        <p:nvSpPr>
          <p:cNvPr id="9" name="Rectangle 8"/>
          <p:cNvSpPr/>
          <p:nvPr userDrawn="1"/>
        </p:nvSpPr>
        <p:spPr>
          <a:xfrm>
            <a:off x="10443412" y="6509301"/>
            <a:ext cx="1058778" cy="517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68006" b="42848"/>
          <a:stretch/>
        </p:blipFill>
        <p:spPr>
          <a:xfrm>
            <a:off x="10677779" y="6416196"/>
            <a:ext cx="664144" cy="453836"/>
          </a:xfrm>
          <a:prstGeom prst="rect">
            <a:avLst/>
          </a:prstGeom>
        </p:spPr>
      </p:pic>
    </p:spTree>
    <p:extLst>
      <p:ext uri="{BB962C8B-B14F-4D97-AF65-F5344CB8AC3E}">
        <p14:creationId xmlns:p14="http://schemas.microsoft.com/office/powerpoint/2010/main" val="3212301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Photo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25689"/>
            <a:ext cx="12192000" cy="518361"/>
          </a:xfrm>
        </p:spPr>
        <p:txBody>
          <a:bodyPr anchor="t">
            <a:noAutofit/>
          </a:bodyPr>
          <a:lstStyle>
            <a:lvl1pPr algn="ctr">
              <a:defRPr sz="3200" b="0"/>
            </a:lvl1pPr>
          </a:lstStyle>
          <a:p>
            <a:r>
              <a:rPr lang="en-US" dirty="0"/>
              <a:t>Slide title</a:t>
            </a:r>
          </a:p>
        </p:txBody>
      </p:sp>
      <p:sp>
        <p:nvSpPr>
          <p:cNvPr id="3" name="Content Placeholder 2"/>
          <p:cNvSpPr>
            <a:spLocks noGrp="1"/>
          </p:cNvSpPr>
          <p:nvPr>
            <p:ph idx="1"/>
          </p:nvPr>
        </p:nvSpPr>
        <p:spPr>
          <a:xfrm>
            <a:off x="324853" y="1331412"/>
            <a:ext cx="6364705" cy="45375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4652210" y="928271"/>
            <a:ext cx="2887579" cy="0"/>
            <a:chOff x="4620126" y="962526"/>
            <a:chExt cx="2887579" cy="0"/>
          </a:xfrm>
        </p:grpSpPr>
        <p:cxnSp>
          <p:nvCxnSpPr>
            <p:cNvPr id="9" name="Straight Connector 8"/>
            <p:cNvCxnSpPr/>
            <p:nvPr userDrawn="1"/>
          </p:nvCxnSpPr>
          <p:spPr>
            <a:xfrm>
              <a:off x="4620126" y="962526"/>
              <a:ext cx="143175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75947" y="962526"/>
              <a:ext cx="1431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userDrawn="1"/>
        </p:nvSpPr>
        <p:spPr>
          <a:xfrm>
            <a:off x="-13648" y="6564843"/>
            <a:ext cx="9767250" cy="300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9240253" y="6564843"/>
            <a:ext cx="3429000" cy="300789"/>
          </a:xfrm>
          <a:prstGeom prst="parallelogram">
            <a:avLst>
              <a:gd name="adj" fmla="val 10563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443412" y="6509301"/>
            <a:ext cx="1058778" cy="517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r="68006" b="42848"/>
          <a:stretch/>
        </p:blipFill>
        <p:spPr>
          <a:xfrm>
            <a:off x="10677779" y="6416196"/>
            <a:ext cx="664144" cy="453836"/>
          </a:xfrm>
          <a:prstGeom prst="rect">
            <a:avLst/>
          </a:prstGeom>
        </p:spPr>
      </p:pic>
      <p:sp>
        <p:nvSpPr>
          <p:cNvPr id="7" name="Slide Number Placeholder 6"/>
          <p:cNvSpPr>
            <a:spLocks noGrp="1"/>
          </p:cNvSpPr>
          <p:nvPr>
            <p:ph type="sldNum" sz="quarter" idx="12"/>
          </p:nvPr>
        </p:nvSpPr>
        <p:spPr>
          <a:xfrm>
            <a:off x="11624418" y="6528971"/>
            <a:ext cx="1014663" cy="365125"/>
          </a:xfrm>
          <a:prstGeom prst="rect">
            <a:avLst/>
          </a:prstGeom>
        </p:spPr>
        <p:txBody>
          <a:bodyPr/>
          <a:lstStyle>
            <a:lvl1pPr>
              <a:defRPr>
                <a:solidFill>
                  <a:schemeClr val="bg1"/>
                </a:solidFill>
              </a:defRPr>
            </a:lvl1pPr>
          </a:lstStyle>
          <a:p>
            <a:fld id="{D5E066C1-CFEC-4079-939E-1592F7C0AD40}" type="slidenum">
              <a:rPr lang="en-US" smtClean="0"/>
              <a:pPr/>
              <a:t>‹#›</a:t>
            </a:fld>
            <a:endParaRPr lang="en-US" dirty="0"/>
          </a:p>
        </p:txBody>
      </p:sp>
      <p:sp>
        <p:nvSpPr>
          <p:cNvPr id="17" name="Text Placeholder 16"/>
          <p:cNvSpPr>
            <a:spLocks noGrp="1"/>
          </p:cNvSpPr>
          <p:nvPr>
            <p:ph type="body" sz="quarter" idx="13" hasCustomPrompt="1"/>
          </p:nvPr>
        </p:nvSpPr>
        <p:spPr>
          <a:xfrm>
            <a:off x="38350" y="6556478"/>
            <a:ext cx="4627562" cy="301625"/>
          </a:xfrm>
        </p:spPr>
        <p:txBody>
          <a:bodyPr>
            <a:noAutofit/>
          </a:bodyPr>
          <a:lstStyle>
            <a:lvl1pPr>
              <a:defRPr sz="1600" baseline="0">
                <a:solidFill>
                  <a:schemeClr val="accent6"/>
                </a:solidFill>
              </a:defRPr>
            </a:lvl1pPr>
          </a:lstStyle>
          <a:p>
            <a:pPr lvl="0"/>
            <a:r>
              <a:rPr lang="en-US" dirty="0"/>
              <a:t> Section Title</a:t>
            </a:r>
          </a:p>
        </p:txBody>
      </p:sp>
      <p:sp>
        <p:nvSpPr>
          <p:cNvPr id="19" name="Picture Placeholder 18"/>
          <p:cNvSpPr>
            <a:spLocks noGrp="1"/>
          </p:cNvSpPr>
          <p:nvPr>
            <p:ph type="pic" sz="quarter" idx="14"/>
          </p:nvPr>
        </p:nvSpPr>
        <p:spPr>
          <a:xfrm>
            <a:off x="6978650" y="1331913"/>
            <a:ext cx="4979988" cy="4537075"/>
          </a:xfrm>
        </p:spPr>
        <p:txBody>
          <a:bodyPr/>
          <a:lstStyle/>
          <a:p>
            <a:r>
              <a:rPr lang="en-US"/>
              <a:t>Click icon to add picture</a:t>
            </a:r>
          </a:p>
        </p:txBody>
      </p:sp>
    </p:spTree>
    <p:extLst>
      <p:ext uri="{BB962C8B-B14F-4D97-AF65-F5344CB8AC3E}">
        <p14:creationId xmlns:p14="http://schemas.microsoft.com/office/powerpoint/2010/main" val="34446685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ic Introduction with Phot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25689"/>
            <a:ext cx="12192000" cy="518361"/>
          </a:xfrm>
        </p:spPr>
        <p:txBody>
          <a:bodyPr anchor="t">
            <a:noAutofit/>
          </a:bodyPr>
          <a:lstStyle>
            <a:lvl1pPr algn="ctr">
              <a:defRPr sz="3200" b="0"/>
            </a:lvl1pPr>
          </a:lstStyle>
          <a:p>
            <a:r>
              <a:rPr lang="en-US" dirty="0"/>
              <a:t>Slide title</a:t>
            </a:r>
          </a:p>
        </p:txBody>
      </p:sp>
      <p:sp>
        <p:nvSpPr>
          <p:cNvPr id="3" name="Content Placeholder 2"/>
          <p:cNvSpPr>
            <a:spLocks noGrp="1"/>
          </p:cNvSpPr>
          <p:nvPr>
            <p:ph idx="1" hasCustomPrompt="1"/>
          </p:nvPr>
        </p:nvSpPr>
        <p:spPr>
          <a:xfrm>
            <a:off x="324853" y="1331413"/>
            <a:ext cx="6260505" cy="603714"/>
          </a:xfrm>
        </p:spPr>
        <p:txBody>
          <a:bodyPr/>
          <a:lstStyle>
            <a:lvl1pPr marL="0" indent="0">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title</a:t>
            </a:r>
          </a:p>
        </p:txBody>
      </p:sp>
      <p:grpSp>
        <p:nvGrpSpPr>
          <p:cNvPr id="11" name="Group 10"/>
          <p:cNvGrpSpPr/>
          <p:nvPr userDrawn="1"/>
        </p:nvGrpSpPr>
        <p:grpSpPr>
          <a:xfrm>
            <a:off x="4652210" y="928271"/>
            <a:ext cx="2887579" cy="0"/>
            <a:chOff x="4620126" y="962526"/>
            <a:chExt cx="2887579" cy="0"/>
          </a:xfrm>
        </p:grpSpPr>
        <p:cxnSp>
          <p:nvCxnSpPr>
            <p:cNvPr id="9" name="Straight Connector 8"/>
            <p:cNvCxnSpPr/>
            <p:nvPr userDrawn="1"/>
          </p:nvCxnSpPr>
          <p:spPr>
            <a:xfrm>
              <a:off x="4620126" y="962526"/>
              <a:ext cx="143175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75947" y="962526"/>
              <a:ext cx="1431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userDrawn="1"/>
        </p:nvSpPr>
        <p:spPr>
          <a:xfrm>
            <a:off x="-13648" y="6564843"/>
            <a:ext cx="9767250" cy="300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9240253" y="6564843"/>
            <a:ext cx="3429000" cy="300789"/>
          </a:xfrm>
          <a:prstGeom prst="parallelogram">
            <a:avLst>
              <a:gd name="adj" fmla="val 10563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443412" y="6509301"/>
            <a:ext cx="1058778" cy="517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r="68006" b="42848"/>
          <a:stretch/>
        </p:blipFill>
        <p:spPr>
          <a:xfrm>
            <a:off x="10677779" y="6416196"/>
            <a:ext cx="664144" cy="453836"/>
          </a:xfrm>
          <a:prstGeom prst="rect">
            <a:avLst/>
          </a:prstGeom>
        </p:spPr>
      </p:pic>
      <p:sp>
        <p:nvSpPr>
          <p:cNvPr id="7" name="Slide Number Placeholder 6"/>
          <p:cNvSpPr>
            <a:spLocks noGrp="1"/>
          </p:cNvSpPr>
          <p:nvPr>
            <p:ph type="sldNum" sz="quarter" idx="12"/>
          </p:nvPr>
        </p:nvSpPr>
        <p:spPr>
          <a:xfrm>
            <a:off x="11624418" y="6528971"/>
            <a:ext cx="1014663" cy="365125"/>
          </a:xfrm>
          <a:prstGeom prst="rect">
            <a:avLst/>
          </a:prstGeom>
        </p:spPr>
        <p:txBody>
          <a:bodyPr/>
          <a:lstStyle>
            <a:lvl1pPr>
              <a:defRPr>
                <a:solidFill>
                  <a:schemeClr val="bg1"/>
                </a:solidFill>
              </a:defRPr>
            </a:lvl1pPr>
          </a:lstStyle>
          <a:p>
            <a:fld id="{D5E066C1-CFEC-4079-939E-1592F7C0AD40}" type="slidenum">
              <a:rPr lang="en-US" smtClean="0"/>
              <a:pPr/>
              <a:t>‹#›</a:t>
            </a:fld>
            <a:endParaRPr lang="en-US" dirty="0"/>
          </a:p>
        </p:txBody>
      </p:sp>
      <p:sp>
        <p:nvSpPr>
          <p:cNvPr id="5" name="Text Placeholder 4"/>
          <p:cNvSpPr>
            <a:spLocks noGrp="1"/>
          </p:cNvSpPr>
          <p:nvPr>
            <p:ph type="body" sz="quarter" idx="15" hasCustomPrompt="1"/>
          </p:nvPr>
        </p:nvSpPr>
        <p:spPr>
          <a:xfrm>
            <a:off x="325439" y="2116138"/>
            <a:ext cx="6259920" cy="1637155"/>
          </a:xfrm>
        </p:spPr>
        <p:txBody>
          <a:bodyPr>
            <a:normAutofit/>
          </a:bodyPr>
          <a:lstStyle>
            <a:lvl1pPr marL="0" indent="0">
              <a:buNone/>
              <a:defRPr sz="2400" i="1" baseline="0"/>
            </a:lvl1pPr>
          </a:lstStyle>
          <a:p>
            <a:pPr lvl="0"/>
            <a:r>
              <a:rPr lang="en-US" dirty="0"/>
              <a:t>Click to edit master subtitle</a:t>
            </a:r>
          </a:p>
        </p:txBody>
      </p:sp>
      <p:cxnSp>
        <p:nvCxnSpPr>
          <p:cNvPr id="18" name="Straight Connector 17"/>
          <p:cNvCxnSpPr/>
          <p:nvPr userDrawn="1"/>
        </p:nvCxnSpPr>
        <p:spPr>
          <a:xfrm>
            <a:off x="324853" y="3919564"/>
            <a:ext cx="310416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481191" y="3919564"/>
            <a:ext cx="31041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1"/>
          <p:cNvSpPr>
            <a:spLocks noGrp="1"/>
          </p:cNvSpPr>
          <p:nvPr userDrawn="1">
            <p:ph type="body" sz="quarter" idx="17" hasCustomPrompt="1"/>
          </p:nvPr>
        </p:nvSpPr>
        <p:spPr>
          <a:xfrm>
            <a:off x="4639233" y="4131080"/>
            <a:ext cx="1907399" cy="585788"/>
          </a:xfrm>
        </p:spPr>
        <p:txBody>
          <a:bodyPr/>
          <a:lstStyle>
            <a:lvl1pPr marL="0" indent="0">
              <a:buNone/>
              <a:defRPr b="1">
                <a:solidFill>
                  <a:schemeClr val="accent6"/>
                </a:solidFill>
              </a:defRPr>
            </a:lvl1pPr>
          </a:lstStyle>
          <a:p>
            <a:pPr lvl="0"/>
            <a:r>
              <a:rPr lang="en-US" dirty="0"/>
              <a:t>Point 2</a:t>
            </a:r>
          </a:p>
        </p:txBody>
      </p:sp>
      <p:sp>
        <p:nvSpPr>
          <p:cNvPr id="25" name="Text Placeholder 21"/>
          <p:cNvSpPr>
            <a:spLocks noGrp="1"/>
          </p:cNvSpPr>
          <p:nvPr userDrawn="1">
            <p:ph type="body" sz="quarter" idx="19" hasCustomPrompt="1"/>
          </p:nvPr>
        </p:nvSpPr>
        <p:spPr>
          <a:xfrm>
            <a:off x="4639232" y="4716868"/>
            <a:ext cx="1907399" cy="1511574"/>
          </a:xfrm>
        </p:spPr>
        <p:txBody>
          <a:bodyPr>
            <a:normAutofit/>
          </a:bodyPr>
          <a:lstStyle>
            <a:lvl1pPr marL="0" indent="0">
              <a:buNone/>
              <a:defRPr sz="1800" b="0" i="1">
                <a:solidFill>
                  <a:schemeClr val="accent6"/>
                </a:solidFill>
              </a:defRPr>
            </a:lvl1pPr>
          </a:lstStyle>
          <a:p>
            <a:pPr lvl="0"/>
            <a:r>
              <a:rPr lang="en-US" dirty="0"/>
              <a:t>Point 2 explanation</a:t>
            </a:r>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4491" y="4056677"/>
            <a:ext cx="1048415" cy="1048415"/>
          </a:xfrm>
          <a:prstGeom prst="rect">
            <a:avLst/>
          </a:prstGeom>
        </p:spPr>
      </p:pic>
      <p:sp>
        <p:nvSpPr>
          <p:cNvPr id="32" name="Picture Placeholder 31"/>
          <p:cNvSpPr>
            <a:spLocks noGrp="1"/>
          </p:cNvSpPr>
          <p:nvPr userDrawn="1">
            <p:ph type="pic" sz="quarter" idx="20"/>
          </p:nvPr>
        </p:nvSpPr>
        <p:spPr>
          <a:xfrm>
            <a:off x="6953878" y="1331413"/>
            <a:ext cx="5103812" cy="4896529"/>
          </a:xfrm>
        </p:spPr>
        <p:txBody>
          <a:bodyPr/>
          <a:lstStyle/>
          <a:p>
            <a:r>
              <a:rPr lang="en-US"/>
              <a:t>Click icon to add picture</a:t>
            </a:r>
            <a:endParaRPr lang="en-US" dirty="0"/>
          </a:p>
        </p:txBody>
      </p:sp>
      <p:sp>
        <p:nvSpPr>
          <p:cNvPr id="33" name="Text Placeholder 21"/>
          <p:cNvSpPr>
            <a:spLocks noGrp="1"/>
          </p:cNvSpPr>
          <p:nvPr userDrawn="1">
            <p:ph type="body" sz="quarter" idx="21" hasCustomPrompt="1"/>
          </p:nvPr>
        </p:nvSpPr>
        <p:spPr>
          <a:xfrm>
            <a:off x="1384460" y="4131080"/>
            <a:ext cx="1907399" cy="585788"/>
          </a:xfrm>
        </p:spPr>
        <p:txBody>
          <a:bodyPr/>
          <a:lstStyle>
            <a:lvl1pPr marL="0" indent="0">
              <a:buNone/>
              <a:defRPr b="1">
                <a:solidFill>
                  <a:schemeClr val="accent6"/>
                </a:solidFill>
              </a:defRPr>
            </a:lvl1pPr>
          </a:lstStyle>
          <a:p>
            <a:pPr lvl="0"/>
            <a:r>
              <a:rPr lang="en-US" dirty="0"/>
              <a:t>Point 1</a:t>
            </a:r>
          </a:p>
        </p:txBody>
      </p:sp>
      <p:sp>
        <p:nvSpPr>
          <p:cNvPr id="34" name="Text Placeholder 21"/>
          <p:cNvSpPr>
            <a:spLocks noGrp="1"/>
          </p:cNvSpPr>
          <p:nvPr userDrawn="1">
            <p:ph type="body" sz="quarter" idx="22" hasCustomPrompt="1"/>
          </p:nvPr>
        </p:nvSpPr>
        <p:spPr>
          <a:xfrm>
            <a:off x="1384459" y="4716868"/>
            <a:ext cx="1907399" cy="1511574"/>
          </a:xfrm>
        </p:spPr>
        <p:txBody>
          <a:bodyPr>
            <a:normAutofit/>
          </a:bodyPr>
          <a:lstStyle>
            <a:lvl1pPr marL="0" indent="0">
              <a:buNone/>
              <a:defRPr sz="1800" b="0" i="1" baseline="0">
                <a:solidFill>
                  <a:schemeClr val="accent6"/>
                </a:solidFill>
              </a:defRPr>
            </a:lvl1pPr>
          </a:lstStyle>
          <a:p>
            <a:pPr lvl="0"/>
            <a:r>
              <a:rPr lang="en-US" dirty="0"/>
              <a:t>Point 1 explanation</a:t>
            </a:r>
          </a:p>
        </p:txBody>
      </p:sp>
      <p:pic>
        <p:nvPicPr>
          <p:cNvPr id="35" name="Picture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718" y="4056677"/>
            <a:ext cx="1048415" cy="1048415"/>
          </a:xfrm>
          <a:prstGeom prst="rect">
            <a:avLst/>
          </a:prstGeom>
        </p:spPr>
      </p:pic>
    </p:spTree>
    <p:extLst>
      <p:ext uri="{BB962C8B-B14F-4D97-AF65-F5344CB8AC3E}">
        <p14:creationId xmlns:p14="http://schemas.microsoft.com/office/powerpoint/2010/main" val="13419607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25689"/>
            <a:ext cx="12192000" cy="518361"/>
          </a:xfrm>
        </p:spPr>
        <p:txBody>
          <a:bodyPr anchor="t">
            <a:noAutofit/>
          </a:bodyPr>
          <a:lstStyle>
            <a:lvl1pPr algn="l">
              <a:defRPr sz="3200" b="0"/>
            </a:lvl1pPr>
          </a:lstStyle>
          <a:p>
            <a:r>
              <a:rPr lang="en-US" dirty="0"/>
              <a:t>Slide title</a:t>
            </a:r>
          </a:p>
        </p:txBody>
      </p:sp>
      <p:grpSp>
        <p:nvGrpSpPr>
          <p:cNvPr id="11" name="Group 10"/>
          <p:cNvGrpSpPr/>
          <p:nvPr userDrawn="1"/>
        </p:nvGrpSpPr>
        <p:grpSpPr>
          <a:xfrm>
            <a:off x="-13648" y="928271"/>
            <a:ext cx="2887579" cy="0"/>
            <a:chOff x="4620126" y="962526"/>
            <a:chExt cx="2887579" cy="0"/>
          </a:xfrm>
        </p:grpSpPr>
        <p:cxnSp>
          <p:nvCxnSpPr>
            <p:cNvPr id="9" name="Straight Connector 8"/>
            <p:cNvCxnSpPr/>
            <p:nvPr userDrawn="1"/>
          </p:nvCxnSpPr>
          <p:spPr>
            <a:xfrm>
              <a:off x="4620126" y="962526"/>
              <a:ext cx="143175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75947" y="962526"/>
              <a:ext cx="1431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userDrawn="1"/>
        </p:nvSpPr>
        <p:spPr>
          <a:xfrm>
            <a:off x="-13648" y="6564843"/>
            <a:ext cx="9767250" cy="300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9240253" y="6564843"/>
            <a:ext cx="3429000" cy="300789"/>
          </a:xfrm>
          <a:prstGeom prst="parallelogram">
            <a:avLst>
              <a:gd name="adj" fmla="val 10563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443412" y="6509301"/>
            <a:ext cx="1058778" cy="517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r="68006" b="42848"/>
          <a:stretch/>
        </p:blipFill>
        <p:spPr>
          <a:xfrm>
            <a:off x="10677779" y="6416196"/>
            <a:ext cx="664144" cy="453836"/>
          </a:xfrm>
          <a:prstGeom prst="rect">
            <a:avLst/>
          </a:prstGeom>
        </p:spPr>
      </p:pic>
      <p:sp>
        <p:nvSpPr>
          <p:cNvPr id="7" name="Slide Number Placeholder 6"/>
          <p:cNvSpPr>
            <a:spLocks noGrp="1"/>
          </p:cNvSpPr>
          <p:nvPr>
            <p:ph type="sldNum" sz="quarter" idx="12"/>
          </p:nvPr>
        </p:nvSpPr>
        <p:spPr>
          <a:xfrm>
            <a:off x="11624418" y="6528971"/>
            <a:ext cx="1014663" cy="365125"/>
          </a:xfrm>
          <a:prstGeom prst="rect">
            <a:avLst/>
          </a:prstGeom>
        </p:spPr>
        <p:txBody>
          <a:bodyPr/>
          <a:lstStyle>
            <a:lvl1pPr>
              <a:defRPr>
                <a:solidFill>
                  <a:schemeClr val="bg1"/>
                </a:solidFill>
              </a:defRPr>
            </a:lvl1pPr>
          </a:lstStyle>
          <a:p>
            <a:fld id="{D5E066C1-CFEC-4079-939E-1592F7C0AD40}" type="slidenum">
              <a:rPr lang="en-US" smtClean="0"/>
              <a:pPr/>
              <a:t>‹#›</a:t>
            </a:fld>
            <a:endParaRPr lang="en-US" dirty="0"/>
          </a:p>
        </p:txBody>
      </p:sp>
      <p:sp>
        <p:nvSpPr>
          <p:cNvPr id="17" name="Text Placeholder 16"/>
          <p:cNvSpPr>
            <a:spLocks noGrp="1"/>
          </p:cNvSpPr>
          <p:nvPr>
            <p:ph type="body" sz="quarter" idx="13" hasCustomPrompt="1"/>
          </p:nvPr>
        </p:nvSpPr>
        <p:spPr>
          <a:xfrm>
            <a:off x="38350" y="6556478"/>
            <a:ext cx="4627562" cy="301625"/>
          </a:xfrm>
        </p:spPr>
        <p:txBody>
          <a:bodyPr>
            <a:noAutofit/>
          </a:bodyPr>
          <a:lstStyle>
            <a:lvl1pPr>
              <a:defRPr sz="1600" baseline="0">
                <a:solidFill>
                  <a:schemeClr val="accent6"/>
                </a:solidFill>
              </a:defRPr>
            </a:lvl1pPr>
          </a:lstStyle>
          <a:p>
            <a:pPr lvl="0"/>
            <a:r>
              <a:rPr lang="en-US" dirty="0"/>
              <a:t> Section Title</a:t>
            </a:r>
          </a:p>
        </p:txBody>
      </p:sp>
      <p:sp>
        <p:nvSpPr>
          <p:cNvPr id="5" name="Chart Placeholder 4"/>
          <p:cNvSpPr>
            <a:spLocks noGrp="1"/>
          </p:cNvSpPr>
          <p:nvPr>
            <p:ph type="chart" sz="quarter" idx="14"/>
          </p:nvPr>
        </p:nvSpPr>
        <p:spPr>
          <a:xfrm>
            <a:off x="252246" y="1263675"/>
            <a:ext cx="7627937" cy="4826000"/>
          </a:xfrm>
        </p:spPr>
        <p:txBody>
          <a:bodyPr/>
          <a:lstStyle/>
          <a:p>
            <a:r>
              <a:rPr lang="en-US"/>
              <a:t>Click icon to add chart</a:t>
            </a:r>
          </a:p>
        </p:txBody>
      </p:sp>
      <p:sp>
        <p:nvSpPr>
          <p:cNvPr id="8" name="Text Placeholder 7"/>
          <p:cNvSpPr>
            <a:spLocks noGrp="1"/>
          </p:cNvSpPr>
          <p:nvPr>
            <p:ph type="body" sz="quarter" idx="15" hasCustomPrompt="1"/>
          </p:nvPr>
        </p:nvSpPr>
        <p:spPr>
          <a:xfrm>
            <a:off x="8097838" y="1263650"/>
            <a:ext cx="3717925" cy="4826000"/>
          </a:xfrm>
        </p:spPr>
        <p:txBody>
          <a:bodyPr/>
          <a:lstStyle>
            <a:lvl1pPr>
              <a:defRPr/>
            </a:lvl1pPr>
          </a:lstStyle>
          <a:p>
            <a:pPr lvl="0"/>
            <a:r>
              <a:rPr lang="en-US" dirty="0"/>
              <a:t>Click to edit chart explanation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36431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Slide">
    <p:bg>
      <p:bgRef idx="1003">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4177" y="0"/>
            <a:ext cx="4580291" cy="6870435"/>
          </a:xfrm>
          <a:prstGeom prst="rect">
            <a:avLst/>
          </a:prstGeom>
        </p:spPr>
      </p:pic>
      <p:sp>
        <p:nvSpPr>
          <p:cNvPr id="2" name="Title 1"/>
          <p:cNvSpPr>
            <a:spLocks noGrp="1"/>
          </p:cNvSpPr>
          <p:nvPr>
            <p:ph type="title"/>
          </p:nvPr>
        </p:nvSpPr>
        <p:spPr>
          <a:xfrm>
            <a:off x="414479" y="1334341"/>
            <a:ext cx="6624269" cy="728330"/>
          </a:xfrm>
        </p:spPr>
        <p:txBody>
          <a:bodyPr anchor="b">
            <a:normAutofit/>
          </a:bodyPr>
          <a:lstStyle>
            <a:lvl1pPr>
              <a:defRPr sz="3200">
                <a:solidFill>
                  <a:schemeClr val="accent1"/>
                </a:solidFill>
              </a:defRPr>
            </a:lvl1pPr>
          </a:lstStyle>
          <a:p>
            <a:r>
              <a:rPr lang="en-US"/>
              <a:t>Click to edit Master title style</a:t>
            </a:r>
            <a:endParaRPr lang="en-US" dirty="0"/>
          </a:p>
        </p:txBody>
      </p:sp>
      <p:sp>
        <p:nvSpPr>
          <p:cNvPr id="4" name="Text Placeholder 3"/>
          <p:cNvSpPr>
            <a:spLocks noGrp="1"/>
          </p:cNvSpPr>
          <p:nvPr>
            <p:ph type="body" sz="half" idx="2" hasCustomPrompt="1"/>
          </p:nvPr>
        </p:nvSpPr>
        <p:spPr>
          <a:xfrm>
            <a:off x="414480" y="2243430"/>
            <a:ext cx="6624268" cy="855915"/>
          </a:xfrm>
        </p:spPr>
        <p:txBody>
          <a:bodyPr>
            <a:normAutofit/>
          </a:bodyPr>
          <a:lstStyle>
            <a:lvl1pPr marL="0" indent="0">
              <a:buFont typeface="Arial" panose="020B0604020202020204" pitchFamily="34" charset="0"/>
              <a:buNone/>
              <a:defRPr sz="2000" i="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subtitle</a:t>
            </a:r>
          </a:p>
        </p:txBody>
      </p:sp>
      <p:grpSp>
        <p:nvGrpSpPr>
          <p:cNvPr id="14" name="Group 13"/>
          <p:cNvGrpSpPr/>
          <p:nvPr userDrawn="1"/>
        </p:nvGrpSpPr>
        <p:grpSpPr>
          <a:xfrm>
            <a:off x="-13648" y="928271"/>
            <a:ext cx="2887579" cy="0"/>
            <a:chOff x="4620126" y="962526"/>
            <a:chExt cx="2887579" cy="0"/>
          </a:xfrm>
        </p:grpSpPr>
        <p:cxnSp>
          <p:nvCxnSpPr>
            <p:cNvPr id="15" name="Straight Connector 14"/>
            <p:cNvCxnSpPr/>
            <p:nvPr userDrawn="1"/>
          </p:nvCxnSpPr>
          <p:spPr>
            <a:xfrm>
              <a:off x="4620126" y="962526"/>
              <a:ext cx="143175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075947" y="962526"/>
              <a:ext cx="1431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ound Diagonal Corner Rectangle 17"/>
          <p:cNvSpPr/>
          <p:nvPr userDrawn="1"/>
        </p:nvSpPr>
        <p:spPr>
          <a:xfrm>
            <a:off x="3838347" y="3423684"/>
            <a:ext cx="3161011" cy="616688"/>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userDrawn="1"/>
        </p:nvSpPr>
        <p:spPr>
          <a:xfrm>
            <a:off x="414479" y="3423684"/>
            <a:ext cx="3161011" cy="616688"/>
          </a:xfrm>
          <a:prstGeom prst="round2Diag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3"/>
          <p:cNvSpPr>
            <a:spLocks noGrp="1"/>
          </p:cNvSpPr>
          <p:nvPr>
            <p:ph type="body" sz="half" idx="10" hasCustomPrompt="1"/>
          </p:nvPr>
        </p:nvSpPr>
        <p:spPr>
          <a:xfrm>
            <a:off x="414480" y="4196316"/>
            <a:ext cx="3072992" cy="2420679"/>
          </a:xfrm>
        </p:spPr>
        <p:txBody>
          <a:bodyPr>
            <a:normAutofit/>
          </a:bodyPr>
          <a:lstStyle>
            <a:lvl1pPr marL="0" indent="0">
              <a:buFont typeface="Arial" panose="020B0604020202020204" pitchFamily="34" charset="0"/>
              <a:buNone/>
              <a:defRPr sz="180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subtitle</a:t>
            </a:r>
          </a:p>
        </p:txBody>
      </p:sp>
      <p:sp>
        <p:nvSpPr>
          <p:cNvPr id="22" name="Text Placeholder 3"/>
          <p:cNvSpPr>
            <a:spLocks noGrp="1"/>
          </p:cNvSpPr>
          <p:nvPr>
            <p:ph type="body" sz="half" idx="11" hasCustomPrompt="1"/>
          </p:nvPr>
        </p:nvSpPr>
        <p:spPr>
          <a:xfrm>
            <a:off x="3838347" y="4196316"/>
            <a:ext cx="3072992" cy="2420679"/>
          </a:xfrm>
        </p:spPr>
        <p:txBody>
          <a:bodyPr>
            <a:normAutofit/>
          </a:bodyPr>
          <a:lstStyle>
            <a:lvl1pPr marL="0" indent="0">
              <a:buFont typeface="Arial" panose="020B0604020202020204" pitchFamily="34" charset="0"/>
              <a:buNone/>
              <a:defRPr sz="180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subtitle</a:t>
            </a:r>
          </a:p>
        </p:txBody>
      </p:sp>
      <p:sp>
        <p:nvSpPr>
          <p:cNvPr id="24" name="Text Placeholder 23"/>
          <p:cNvSpPr>
            <a:spLocks noGrp="1"/>
          </p:cNvSpPr>
          <p:nvPr>
            <p:ph type="body" sz="quarter" idx="12" hasCustomPrompt="1"/>
          </p:nvPr>
        </p:nvSpPr>
        <p:spPr>
          <a:xfrm>
            <a:off x="607509" y="3540734"/>
            <a:ext cx="2774950" cy="382588"/>
          </a:xfrm>
        </p:spPr>
        <p:txBody>
          <a:bodyPr/>
          <a:lstStyle>
            <a:lvl1pPr marL="0" indent="0">
              <a:buNone/>
              <a:defRPr b="1" baseline="0">
                <a:solidFill>
                  <a:schemeClr val="bg1"/>
                </a:solidFill>
              </a:defRPr>
            </a:lvl1pPr>
          </a:lstStyle>
          <a:p>
            <a:pPr lvl="0"/>
            <a:r>
              <a:rPr lang="en-US" dirty="0"/>
              <a:t>Comparison 1</a:t>
            </a:r>
          </a:p>
        </p:txBody>
      </p:sp>
      <p:sp>
        <p:nvSpPr>
          <p:cNvPr id="25" name="Text Placeholder 23"/>
          <p:cNvSpPr>
            <a:spLocks noGrp="1"/>
          </p:cNvSpPr>
          <p:nvPr>
            <p:ph type="body" sz="quarter" idx="13" hasCustomPrompt="1"/>
          </p:nvPr>
        </p:nvSpPr>
        <p:spPr>
          <a:xfrm>
            <a:off x="4031377" y="3540734"/>
            <a:ext cx="2774950" cy="382588"/>
          </a:xfrm>
        </p:spPr>
        <p:txBody>
          <a:bodyPr/>
          <a:lstStyle>
            <a:lvl1pPr marL="0" indent="0">
              <a:buNone/>
              <a:defRPr b="1" baseline="0">
                <a:solidFill>
                  <a:schemeClr val="bg1"/>
                </a:solidFill>
              </a:defRPr>
            </a:lvl1pPr>
          </a:lstStyle>
          <a:p>
            <a:pPr lvl="0"/>
            <a:r>
              <a:rPr lang="en-US" dirty="0"/>
              <a:t>Comparison 2</a:t>
            </a:r>
          </a:p>
        </p:txBody>
      </p:sp>
      <p:sp>
        <p:nvSpPr>
          <p:cNvPr id="5" name="Text Placeholder 4"/>
          <p:cNvSpPr>
            <a:spLocks noGrp="1"/>
          </p:cNvSpPr>
          <p:nvPr>
            <p:ph type="body" sz="quarter" idx="14" hasCustomPrompt="1"/>
          </p:nvPr>
        </p:nvSpPr>
        <p:spPr>
          <a:xfrm>
            <a:off x="-10125" y="371827"/>
            <a:ext cx="4357620" cy="638175"/>
          </a:xfrm>
        </p:spPr>
        <p:txBody>
          <a:bodyPr>
            <a:noAutofit/>
          </a:bodyPr>
          <a:lstStyle>
            <a:lvl1pPr marL="0" indent="0">
              <a:buNone/>
              <a:defRPr sz="2800" cap="all" baseline="0"/>
            </a:lvl1pPr>
          </a:lstStyle>
          <a:p>
            <a:pPr lvl="0"/>
            <a:r>
              <a:rPr lang="en-US" dirty="0"/>
              <a:t>Master text</a:t>
            </a:r>
          </a:p>
        </p:txBody>
      </p:sp>
    </p:spTree>
    <p:extLst>
      <p:ext uri="{BB962C8B-B14F-4D97-AF65-F5344CB8AC3E}">
        <p14:creationId xmlns:p14="http://schemas.microsoft.com/office/powerpoint/2010/main" val="172861331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in Slide - Black">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13648" y="6564843"/>
            <a:ext cx="9767250" cy="300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userDrawn="1"/>
        </p:nvSpPr>
        <p:spPr>
          <a:xfrm>
            <a:off x="9240253" y="6564843"/>
            <a:ext cx="3429000" cy="300789"/>
          </a:xfrm>
          <a:prstGeom prst="parallelogram">
            <a:avLst>
              <a:gd name="adj" fmla="val 10563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a:xfrm>
            <a:off x="11624418" y="6528971"/>
            <a:ext cx="1014663" cy="365125"/>
          </a:xfrm>
          <a:prstGeom prst="rect">
            <a:avLst/>
          </a:prstGeom>
        </p:spPr>
        <p:txBody>
          <a:bodyPr/>
          <a:lstStyle>
            <a:lvl1pPr>
              <a:defRPr>
                <a:solidFill>
                  <a:schemeClr val="bg1"/>
                </a:solidFill>
              </a:defRPr>
            </a:lvl1pPr>
          </a:lstStyle>
          <a:p>
            <a:fld id="{D5E066C1-CFEC-4079-939E-1592F7C0AD40}" type="slidenum">
              <a:rPr lang="en-US" smtClean="0"/>
              <a:pPr/>
              <a:t>‹#›</a:t>
            </a:fld>
            <a:endParaRPr lang="en-US" dirty="0"/>
          </a:p>
        </p:txBody>
      </p:sp>
      <p:sp>
        <p:nvSpPr>
          <p:cNvPr id="8" name="Text Placeholder 16"/>
          <p:cNvSpPr>
            <a:spLocks noGrp="1"/>
          </p:cNvSpPr>
          <p:nvPr>
            <p:ph type="body" sz="quarter" idx="13" hasCustomPrompt="1"/>
          </p:nvPr>
        </p:nvSpPr>
        <p:spPr>
          <a:xfrm>
            <a:off x="38350" y="6567111"/>
            <a:ext cx="4627562" cy="301625"/>
          </a:xfrm>
        </p:spPr>
        <p:txBody>
          <a:bodyPr>
            <a:noAutofit/>
          </a:bodyPr>
          <a:lstStyle>
            <a:lvl1pPr>
              <a:defRPr sz="1600" baseline="0">
                <a:solidFill>
                  <a:schemeClr val="accent6"/>
                </a:solidFill>
              </a:defRPr>
            </a:lvl1pPr>
          </a:lstStyle>
          <a:p>
            <a:pPr lvl="0"/>
            <a:r>
              <a:rPr lang="en-US" dirty="0"/>
              <a:t> Section Title</a:t>
            </a:r>
          </a:p>
        </p:txBody>
      </p:sp>
      <p:sp>
        <p:nvSpPr>
          <p:cNvPr id="9" name="Rectangle 8"/>
          <p:cNvSpPr/>
          <p:nvPr userDrawn="1"/>
        </p:nvSpPr>
        <p:spPr>
          <a:xfrm>
            <a:off x="10443412" y="6509301"/>
            <a:ext cx="1058778" cy="517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68006" b="42848"/>
          <a:stretch/>
        </p:blipFill>
        <p:spPr>
          <a:xfrm>
            <a:off x="10677779" y="6416196"/>
            <a:ext cx="664144" cy="453836"/>
          </a:xfrm>
          <a:prstGeom prst="rect">
            <a:avLst/>
          </a:prstGeom>
        </p:spPr>
      </p:pic>
    </p:spTree>
    <p:extLst>
      <p:ext uri="{BB962C8B-B14F-4D97-AF65-F5344CB8AC3E}">
        <p14:creationId xmlns:p14="http://schemas.microsoft.com/office/powerpoint/2010/main" val="192171112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Photo - Dark">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25689"/>
            <a:ext cx="12192000" cy="518361"/>
          </a:xfrm>
        </p:spPr>
        <p:txBody>
          <a:bodyPr anchor="t">
            <a:noAutofit/>
          </a:bodyPr>
          <a:lstStyle>
            <a:lvl1pPr algn="ctr">
              <a:defRPr sz="3200" b="0"/>
            </a:lvl1pPr>
          </a:lstStyle>
          <a:p>
            <a:r>
              <a:rPr lang="en-US" dirty="0"/>
              <a:t>Slide title</a:t>
            </a:r>
          </a:p>
        </p:txBody>
      </p:sp>
      <p:sp>
        <p:nvSpPr>
          <p:cNvPr id="3" name="Content Placeholder 2"/>
          <p:cNvSpPr>
            <a:spLocks noGrp="1"/>
          </p:cNvSpPr>
          <p:nvPr>
            <p:ph idx="1"/>
          </p:nvPr>
        </p:nvSpPr>
        <p:spPr>
          <a:xfrm>
            <a:off x="324853" y="1331412"/>
            <a:ext cx="6364705" cy="4537576"/>
          </a:xfrm>
        </p:spPr>
        <p:txBody>
          <a:bodyPr/>
          <a:lstStyle>
            <a:lvl1pPr>
              <a:buClr>
                <a:schemeClr val="tx1"/>
              </a:buClr>
              <a:defRPr sz="3200">
                <a:solidFill>
                  <a:schemeClr val="tx1"/>
                </a:solidFill>
              </a:defRPr>
            </a:lvl1pPr>
            <a:lvl2pPr>
              <a:buClr>
                <a:schemeClr val="tx1"/>
              </a:buClr>
              <a:defRPr sz="2800">
                <a:solidFill>
                  <a:schemeClr val="tx1"/>
                </a:solidFill>
              </a:defRPr>
            </a:lvl2pPr>
            <a:lvl3pPr>
              <a:buClr>
                <a:schemeClr val="tx1"/>
              </a:buClr>
              <a:defRPr sz="2400">
                <a:solidFill>
                  <a:schemeClr val="tx1"/>
                </a:solidFill>
              </a:defRPr>
            </a:lvl3pPr>
            <a:lvl4pPr>
              <a:buClr>
                <a:schemeClr val="tx1"/>
              </a:buClr>
              <a:defRPr sz="2000">
                <a:solidFill>
                  <a:schemeClr val="tx1"/>
                </a:solidFill>
              </a:defRPr>
            </a:lvl4pPr>
            <a:lvl5pPr>
              <a:buClr>
                <a:schemeClr val="tx1"/>
              </a:buCl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4652210" y="928271"/>
            <a:ext cx="2887579" cy="0"/>
            <a:chOff x="4620126" y="962526"/>
            <a:chExt cx="2887579" cy="0"/>
          </a:xfrm>
        </p:grpSpPr>
        <p:cxnSp>
          <p:nvCxnSpPr>
            <p:cNvPr id="9" name="Straight Connector 8"/>
            <p:cNvCxnSpPr/>
            <p:nvPr userDrawn="1"/>
          </p:nvCxnSpPr>
          <p:spPr>
            <a:xfrm>
              <a:off x="4620126" y="962526"/>
              <a:ext cx="143175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75947" y="962526"/>
              <a:ext cx="1431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userDrawn="1"/>
        </p:nvSpPr>
        <p:spPr>
          <a:xfrm>
            <a:off x="-13648" y="6575476"/>
            <a:ext cx="9767250" cy="300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9240253" y="6564843"/>
            <a:ext cx="3429000" cy="300789"/>
          </a:xfrm>
          <a:prstGeom prst="parallelogram">
            <a:avLst>
              <a:gd name="adj" fmla="val 10563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443412" y="6509301"/>
            <a:ext cx="1058778" cy="517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r="68006" b="42848"/>
          <a:stretch/>
        </p:blipFill>
        <p:spPr>
          <a:xfrm>
            <a:off x="10677779" y="6416196"/>
            <a:ext cx="664144" cy="453836"/>
          </a:xfrm>
          <a:prstGeom prst="rect">
            <a:avLst/>
          </a:prstGeom>
        </p:spPr>
      </p:pic>
      <p:sp>
        <p:nvSpPr>
          <p:cNvPr id="7" name="Slide Number Placeholder 6"/>
          <p:cNvSpPr>
            <a:spLocks noGrp="1"/>
          </p:cNvSpPr>
          <p:nvPr>
            <p:ph type="sldNum" sz="quarter" idx="12"/>
          </p:nvPr>
        </p:nvSpPr>
        <p:spPr>
          <a:xfrm>
            <a:off x="11624418" y="6528971"/>
            <a:ext cx="1014663" cy="365125"/>
          </a:xfrm>
          <a:prstGeom prst="rect">
            <a:avLst/>
          </a:prstGeom>
        </p:spPr>
        <p:txBody>
          <a:bodyPr/>
          <a:lstStyle>
            <a:lvl1pPr>
              <a:defRPr>
                <a:solidFill>
                  <a:schemeClr val="bg1"/>
                </a:solidFill>
              </a:defRPr>
            </a:lvl1pPr>
          </a:lstStyle>
          <a:p>
            <a:fld id="{D5E066C1-CFEC-4079-939E-1592F7C0AD40}" type="slidenum">
              <a:rPr lang="en-US" smtClean="0"/>
              <a:pPr/>
              <a:t>‹#›</a:t>
            </a:fld>
            <a:endParaRPr lang="en-US" dirty="0"/>
          </a:p>
        </p:txBody>
      </p:sp>
      <p:sp>
        <p:nvSpPr>
          <p:cNvPr id="17" name="Text Placeholder 16"/>
          <p:cNvSpPr>
            <a:spLocks noGrp="1"/>
          </p:cNvSpPr>
          <p:nvPr>
            <p:ph type="body" sz="quarter" idx="13" hasCustomPrompt="1"/>
          </p:nvPr>
        </p:nvSpPr>
        <p:spPr>
          <a:xfrm>
            <a:off x="38350" y="6567111"/>
            <a:ext cx="4627562" cy="301625"/>
          </a:xfrm>
        </p:spPr>
        <p:txBody>
          <a:bodyPr>
            <a:noAutofit/>
          </a:bodyPr>
          <a:lstStyle>
            <a:lvl1pPr>
              <a:defRPr sz="1600" baseline="0">
                <a:solidFill>
                  <a:schemeClr val="accent6"/>
                </a:solidFill>
              </a:defRPr>
            </a:lvl1pPr>
          </a:lstStyle>
          <a:p>
            <a:pPr lvl="0"/>
            <a:r>
              <a:rPr lang="en-US" dirty="0"/>
              <a:t> Section Title</a:t>
            </a:r>
          </a:p>
        </p:txBody>
      </p:sp>
      <p:sp>
        <p:nvSpPr>
          <p:cNvPr id="5" name="Picture Placeholder 4"/>
          <p:cNvSpPr>
            <a:spLocks noGrp="1"/>
          </p:cNvSpPr>
          <p:nvPr>
            <p:ph type="pic" sz="quarter" idx="14"/>
          </p:nvPr>
        </p:nvSpPr>
        <p:spPr>
          <a:xfrm>
            <a:off x="6881813" y="1331413"/>
            <a:ext cx="5102225" cy="4537576"/>
          </a:xfrm>
        </p:spPr>
        <p:txBody>
          <a:bodyPr/>
          <a:lstStyle/>
          <a:p>
            <a:r>
              <a:rPr lang="en-US"/>
              <a:t>Click icon to add picture</a:t>
            </a:r>
          </a:p>
        </p:txBody>
      </p:sp>
    </p:spTree>
    <p:extLst>
      <p:ext uri="{BB962C8B-B14F-4D97-AF65-F5344CB8AC3E}">
        <p14:creationId xmlns:p14="http://schemas.microsoft.com/office/powerpoint/2010/main" val="20446930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Dark">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25689"/>
            <a:ext cx="12192000" cy="518361"/>
          </a:xfrm>
        </p:spPr>
        <p:txBody>
          <a:bodyPr anchor="t">
            <a:noAutofit/>
          </a:bodyPr>
          <a:lstStyle>
            <a:lvl1pPr algn="l">
              <a:defRPr sz="3200" b="0"/>
            </a:lvl1pPr>
          </a:lstStyle>
          <a:p>
            <a:r>
              <a:rPr lang="en-US" dirty="0"/>
              <a:t>Slide title</a:t>
            </a:r>
          </a:p>
        </p:txBody>
      </p:sp>
      <p:grpSp>
        <p:nvGrpSpPr>
          <p:cNvPr id="11" name="Group 10"/>
          <p:cNvGrpSpPr/>
          <p:nvPr userDrawn="1"/>
        </p:nvGrpSpPr>
        <p:grpSpPr>
          <a:xfrm>
            <a:off x="0" y="928271"/>
            <a:ext cx="2887579" cy="0"/>
            <a:chOff x="4620126" y="962526"/>
            <a:chExt cx="2887579" cy="0"/>
          </a:xfrm>
        </p:grpSpPr>
        <p:cxnSp>
          <p:nvCxnSpPr>
            <p:cNvPr id="9" name="Straight Connector 8"/>
            <p:cNvCxnSpPr/>
            <p:nvPr userDrawn="1"/>
          </p:nvCxnSpPr>
          <p:spPr>
            <a:xfrm>
              <a:off x="4620126" y="962526"/>
              <a:ext cx="143175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75947" y="962526"/>
              <a:ext cx="1431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userDrawn="1"/>
        </p:nvSpPr>
        <p:spPr>
          <a:xfrm>
            <a:off x="-13648" y="6564843"/>
            <a:ext cx="9767250" cy="300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9240253" y="6564843"/>
            <a:ext cx="3429000" cy="300789"/>
          </a:xfrm>
          <a:prstGeom prst="parallelogram">
            <a:avLst>
              <a:gd name="adj" fmla="val 10563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443412" y="6509301"/>
            <a:ext cx="1058778" cy="517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r="68006" b="42848"/>
          <a:stretch/>
        </p:blipFill>
        <p:spPr>
          <a:xfrm>
            <a:off x="10677779" y="6416196"/>
            <a:ext cx="664144" cy="453836"/>
          </a:xfrm>
          <a:prstGeom prst="rect">
            <a:avLst/>
          </a:prstGeom>
        </p:spPr>
      </p:pic>
      <p:sp>
        <p:nvSpPr>
          <p:cNvPr id="7" name="Slide Number Placeholder 6"/>
          <p:cNvSpPr>
            <a:spLocks noGrp="1"/>
          </p:cNvSpPr>
          <p:nvPr>
            <p:ph type="sldNum" sz="quarter" idx="12"/>
          </p:nvPr>
        </p:nvSpPr>
        <p:spPr>
          <a:xfrm>
            <a:off x="11624418" y="6528971"/>
            <a:ext cx="1014663" cy="365125"/>
          </a:xfrm>
          <a:prstGeom prst="rect">
            <a:avLst/>
          </a:prstGeom>
        </p:spPr>
        <p:txBody>
          <a:bodyPr/>
          <a:lstStyle>
            <a:lvl1pPr>
              <a:defRPr>
                <a:solidFill>
                  <a:schemeClr val="bg1"/>
                </a:solidFill>
              </a:defRPr>
            </a:lvl1pPr>
          </a:lstStyle>
          <a:p>
            <a:fld id="{D5E066C1-CFEC-4079-939E-1592F7C0AD40}" type="slidenum">
              <a:rPr lang="en-US" smtClean="0"/>
              <a:pPr/>
              <a:t>‹#›</a:t>
            </a:fld>
            <a:endParaRPr lang="en-US" dirty="0"/>
          </a:p>
        </p:txBody>
      </p:sp>
      <p:sp>
        <p:nvSpPr>
          <p:cNvPr id="17" name="Text Placeholder 16"/>
          <p:cNvSpPr>
            <a:spLocks noGrp="1"/>
          </p:cNvSpPr>
          <p:nvPr>
            <p:ph type="body" sz="quarter" idx="13" hasCustomPrompt="1"/>
          </p:nvPr>
        </p:nvSpPr>
        <p:spPr>
          <a:xfrm>
            <a:off x="38350" y="6567111"/>
            <a:ext cx="4627562" cy="301625"/>
          </a:xfrm>
        </p:spPr>
        <p:txBody>
          <a:bodyPr>
            <a:noAutofit/>
          </a:bodyPr>
          <a:lstStyle>
            <a:lvl1pPr>
              <a:defRPr sz="1600" baseline="0">
                <a:solidFill>
                  <a:schemeClr val="accent6"/>
                </a:solidFill>
              </a:defRPr>
            </a:lvl1pPr>
          </a:lstStyle>
          <a:p>
            <a:pPr lvl="0"/>
            <a:r>
              <a:rPr lang="en-US" dirty="0"/>
              <a:t> Section Title</a:t>
            </a:r>
          </a:p>
        </p:txBody>
      </p:sp>
      <p:sp>
        <p:nvSpPr>
          <p:cNvPr id="6" name="Chart Placeholder 5"/>
          <p:cNvSpPr>
            <a:spLocks noGrp="1"/>
          </p:cNvSpPr>
          <p:nvPr>
            <p:ph type="chart" sz="quarter" idx="14"/>
          </p:nvPr>
        </p:nvSpPr>
        <p:spPr>
          <a:xfrm>
            <a:off x="242637" y="1159684"/>
            <a:ext cx="7975600" cy="5089525"/>
          </a:xfrm>
        </p:spPr>
        <p:txBody>
          <a:bodyPr/>
          <a:lstStyle/>
          <a:p>
            <a:r>
              <a:rPr lang="en-US"/>
              <a:t>Click icon to add chart</a:t>
            </a:r>
          </a:p>
        </p:txBody>
      </p:sp>
      <p:sp>
        <p:nvSpPr>
          <p:cNvPr id="16" name="Text Placeholder 7"/>
          <p:cNvSpPr>
            <a:spLocks noGrp="1"/>
          </p:cNvSpPr>
          <p:nvPr>
            <p:ph type="body" sz="quarter" idx="15" hasCustomPrompt="1"/>
          </p:nvPr>
        </p:nvSpPr>
        <p:spPr>
          <a:xfrm>
            <a:off x="8349916" y="1142799"/>
            <a:ext cx="3669631" cy="5106409"/>
          </a:xfrm>
        </p:spPr>
        <p:txBody>
          <a:bodyPr/>
          <a:lstStyle>
            <a:lvl1pPr>
              <a:defRPr/>
            </a:lvl1pPr>
          </a:lstStyle>
          <a:p>
            <a:pPr lvl="0"/>
            <a:r>
              <a:rPr lang="en-US" dirty="0"/>
              <a:t>Click to edit chart explanation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42281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41"/>
          <a:stretch/>
        </p:blipFill>
        <p:spPr>
          <a:xfrm>
            <a:off x="0" y="-6055"/>
            <a:ext cx="12192000" cy="6864824"/>
          </a:xfrm>
          <a:prstGeom prst="rect">
            <a:avLst/>
          </a:prstGeom>
        </p:spPr>
      </p:pic>
      <p:grpSp>
        <p:nvGrpSpPr>
          <p:cNvPr id="16" name="Group 15"/>
          <p:cNvGrpSpPr/>
          <p:nvPr userDrawn="1"/>
        </p:nvGrpSpPr>
        <p:grpSpPr>
          <a:xfrm rot="16200000">
            <a:off x="-1798754" y="5740045"/>
            <a:ext cx="3951914" cy="1566858"/>
            <a:chOff x="6780541" y="2534312"/>
            <a:chExt cx="5258428" cy="2084866"/>
          </a:xfrm>
        </p:grpSpPr>
        <p:sp>
          <p:nvSpPr>
            <p:cNvPr id="17" name="Chevron 16"/>
            <p:cNvSpPr/>
            <p:nvPr userDrawn="1"/>
          </p:nvSpPr>
          <p:spPr>
            <a:xfrm>
              <a:off x="9013971" y="2534312"/>
              <a:ext cx="1908282" cy="2084866"/>
            </a:xfrm>
            <a:prstGeom prst="chevron">
              <a:avLst>
                <a:gd name="adj" fmla="val 55263"/>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 name="Chevron 17"/>
            <p:cNvSpPr/>
            <p:nvPr userDrawn="1"/>
          </p:nvSpPr>
          <p:spPr>
            <a:xfrm>
              <a:off x="10130687" y="2534312"/>
              <a:ext cx="1908282" cy="2084866"/>
            </a:xfrm>
            <a:prstGeom prst="chevron">
              <a:avLst>
                <a:gd name="adj" fmla="val 55263"/>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9" name="Chevron 18"/>
            <p:cNvSpPr/>
            <p:nvPr userDrawn="1"/>
          </p:nvSpPr>
          <p:spPr>
            <a:xfrm>
              <a:off x="6780541" y="2534312"/>
              <a:ext cx="1908282" cy="2084866"/>
            </a:xfrm>
            <a:prstGeom prst="chevron">
              <a:avLst>
                <a:gd name="adj" fmla="val 5526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Chevron 19"/>
            <p:cNvSpPr/>
            <p:nvPr userDrawn="1"/>
          </p:nvSpPr>
          <p:spPr>
            <a:xfrm>
              <a:off x="7897256" y="2534312"/>
              <a:ext cx="1908282" cy="2084866"/>
            </a:xfrm>
            <a:prstGeom prst="chevron">
              <a:avLst>
                <a:gd name="adj" fmla="val 55263"/>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21" name="Group 20"/>
          <p:cNvGrpSpPr/>
          <p:nvPr userDrawn="1"/>
        </p:nvGrpSpPr>
        <p:grpSpPr>
          <a:xfrm rot="16200000">
            <a:off x="-1320794" y="4186841"/>
            <a:ext cx="5258428" cy="2084866"/>
            <a:chOff x="6780541" y="2534312"/>
            <a:chExt cx="5258428" cy="2084866"/>
          </a:xfrm>
        </p:grpSpPr>
        <p:sp>
          <p:nvSpPr>
            <p:cNvPr id="22" name="Chevron 21"/>
            <p:cNvSpPr/>
            <p:nvPr userDrawn="1"/>
          </p:nvSpPr>
          <p:spPr>
            <a:xfrm>
              <a:off x="9013971" y="2534312"/>
              <a:ext cx="1908282" cy="2084866"/>
            </a:xfrm>
            <a:prstGeom prst="chevron">
              <a:avLst>
                <a:gd name="adj" fmla="val 55263"/>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3" name="Chevron 22"/>
            <p:cNvSpPr/>
            <p:nvPr userDrawn="1"/>
          </p:nvSpPr>
          <p:spPr>
            <a:xfrm>
              <a:off x="10130687" y="2534312"/>
              <a:ext cx="1908282" cy="2084866"/>
            </a:xfrm>
            <a:prstGeom prst="chevron">
              <a:avLst>
                <a:gd name="adj" fmla="val 55263"/>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4" name="Chevron 23"/>
            <p:cNvSpPr/>
            <p:nvPr userDrawn="1"/>
          </p:nvSpPr>
          <p:spPr>
            <a:xfrm>
              <a:off x="6780541" y="2534312"/>
              <a:ext cx="1908282" cy="2084866"/>
            </a:xfrm>
            <a:prstGeom prst="chevron">
              <a:avLst>
                <a:gd name="adj" fmla="val 5526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Chevron 24"/>
            <p:cNvSpPr/>
            <p:nvPr userDrawn="1"/>
          </p:nvSpPr>
          <p:spPr>
            <a:xfrm>
              <a:off x="7897256" y="2534312"/>
              <a:ext cx="1908282" cy="2084866"/>
            </a:xfrm>
            <a:prstGeom prst="chevron">
              <a:avLst>
                <a:gd name="adj" fmla="val 55263"/>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26" name="Group 25"/>
          <p:cNvGrpSpPr/>
          <p:nvPr userDrawn="1"/>
        </p:nvGrpSpPr>
        <p:grpSpPr>
          <a:xfrm rot="16200000">
            <a:off x="-999074" y="4051415"/>
            <a:ext cx="2964026" cy="1175179"/>
            <a:chOff x="6780541" y="2534312"/>
            <a:chExt cx="5258428" cy="2084866"/>
          </a:xfrm>
        </p:grpSpPr>
        <p:sp>
          <p:nvSpPr>
            <p:cNvPr id="27" name="Chevron 26"/>
            <p:cNvSpPr/>
            <p:nvPr userDrawn="1"/>
          </p:nvSpPr>
          <p:spPr>
            <a:xfrm>
              <a:off x="9013971" y="2534312"/>
              <a:ext cx="1908282" cy="2084866"/>
            </a:xfrm>
            <a:prstGeom prst="chevron">
              <a:avLst>
                <a:gd name="adj" fmla="val 55263"/>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8" name="Chevron 27"/>
            <p:cNvSpPr/>
            <p:nvPr userDrawn="1"/>
          </p:nvSpPr>
          <p:spPr>
            <a:xfrm>
              <a:off x="10130687" y="2534312"/>
              <a:ext cx="1908282" cy="2084866"/>
            </a:xfrm>
            <a:prstGeom prst="chevron">
              <a:avLst>
                <a:gd name="adj" fmla="val 55263"/>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9" name="Chevron 28"/>
            <p:cNvSpPr/>
            <p:nvPr userDrawn="1"/>
          </p:nvSpPr>
          <p:spPr>
            <a:xfrm>
              <a:off x="6780541" y="2534312"/>
              <a:ext cx="1908282" cy="2084866"/>
            </a:xfrm>
            <a:prstGeom prst="chevron">
              <a:avLst>
                <a:gd name="adj" fmla="val 5526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0" name="Chevron 29"/>
            <p:cNvSpPr/>
            <p:nvPr userDrawn="1"/>
          </p:nvSpPr>
          <p:spPr>
            <a:xfrm>
              <a:off x="7897256" y="2534312"/>
              <a:ext cx="1908282" cy="2084866"/>
            </a:xfrm>
            <a:prstGeom prst="chevron">
              <a:avLst>
                <a:gd name="adj" fmla="val 55263"/>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5" name="Rectangle 4"/>
          <p:cNvSpPr/>
          <p:nvPr userDrawn="1"/>
        </p:nvSpPr>
        <p:spPr>
          <a:xfrm>
            <a:off x="-1" y="4176714"/>
            <a:ext cx="12192001" cy="2693582"/>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3450" y="375156"/>
            <a:ext cx="3911589" cy="1483707"/>
          </a:xfrm>
          <a:prstGeom prst="rect">
            <a:avLst/>
          </a:prstGeom>
        </p:spPr>
      </p:pic>
      <p:sp>
        <p:nvSpPr>
          <p:cNvPr id="9" name="Title 1"/>
          <p:cNvSpPr txBox="1">
            <a:spLocks/>
          </p:cNvSpPr>
          <p:nvPr userDrawn="1"/>
        </p:nvSpPr>
        <p:spPr>
          <a:xfrm>
            <a:off x="265984" y="4305798"/>
            <a:ext cx="8619344" cy="765995"/>
          </a:xfrm>
          <a:prstGeom prst="rect">
            <a:avLst/>
          </a:prstGeom>
        </p:spPr>
        <p:txBody>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b="1" cap="none" baseline="0" dirty="0">
                <a:solidFill>
                  <a:schemeClr val="tx1"/>
                </a:solidFill>
              </a:rPr>
              <a:t>Our Mission</a:t>
            </a:r>
          </a:p>
        </p:txBody>
      </p:sp>
      <p:sp>
        <p:nvSpPr>
          <p:cNvPr id="10" name="Content Placeholder 2"/>
          <p:cNvSpPr txBox="1">
            <a:spLocks/>
          </p:cNvSpPr>
          <p:nvPr userDrawn="1"/>
        </p:nvSpPr>
        <p:spPr>
          <a:xfrm>
            <a:off x="265985" y="4841789"/>
            <a:ext cx="12129659" cy="277217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Font typeface="Arial" panose="020B0604020202020204" pitchFamily="34" charset="0"/>
              <a:buNone/>
            </a:pPr>
            <a:r>
              <a:rPr lang="en-US" sz="2800" b="0" i="1" dirty="0">
                <a:solidFill>
                  <a:schemeClr val="tx1"/>
                </a:solidFill>
                <a:latin typeface="+mn-lt"/>
              </a:rPr>
              <a:t>To be a </a:t>
            </a:r>
            <a:r>
              <a:rPr lang="en-US" sz="2800" b="1" i="1" dirty="0">
                <a:solidFill>
                  <a:schemeClr val="tx1"/>
                </a:solidFill>
                <a:latin typeface="+mn-lt"/>
              </a:rPr>
              <a:t>collaborative resource</a:t>
            </a:r>
            <a:r>
              <a:rPr lang="en-US" sz="2800" b="0" i="1" dirty="0">
                <a:solidFill>
                  <a:schemeClr val="tx1"/>
                </a:solidFill>
                <a:latin typeface="+mn-lt"/>
              </a:rPr>
              <a:t>,</a:t>
            </a:r>
            <a:r>
              <a:rPr lang="en-US" sz="2800" b="0" i="1" baseline="0" dirty="0">
                <a:solidFill>
                  <a:schemeClr val="tx1"/>
                </a:solidFill>
                <a:latin typeface="+mn-lt"/>
              </a:rPr>
              <a:t> </a:t>
            </a:r>
            <a:r>
              <a:rPr lang="en-US" sz="2800" b="0" i="1" dirty="0">
                <a:solidFill>
                  <a:schemeClr val="tx1"/>
                </a:solidFill>
                <a:latin typeface="+mn-lt"/>
              </a:rPr>
              <a:t>creating </a:t>
            </a:r>
            <a:r>
              <a:rPr lang="en-US" sz="2800" b="1" i="1" dirty="0">
                <a:solidFill>
                  <a:schemeClr val="tx1"/>
                </a:solidFill>
                <a:latin typeface="+mn-lt"/>
              </a:rPr>
              <a:t>solutions to environmental</a:t>
            </a:r>
            <a:r>
              <a:rPr lang="en-US" sz="2800" b="1" i="1" baseline="0" dirty="0">
                <a:solidFill>
                  <a:schemeClr val="tx1"/>
                </a:solidFill>
                <a:latin typeface="+mn-lt"/>
              </a:rPr>
              <a:t> challenges </a:t>
            </a:r>
            <a:r>
              <a:rPr lang="en-US" sz="2800" b="0" i="1" baseline="0" dirty="0">
                <a:solidFill>
                  <a:schemeClr val="tx1"/>
                </a:solidFill>
                <a:latin typeface="+mn-lt"/>
              </a:rPr>
              <a:t>to improve </a:t>
            </a:r>
            <a:r>
              <a:rPr lang="en-US" sz="2800" b="1" i="1" baseline="0" dirty="0">
                <a:solidFill>
                  <a:schemeClr val="tx1"/>
                </a:solidFill>
                <a:latin typeface="+mn-lt"/>
              </a:rPr>
              <a:t>quality of life in communities</a:t>
            </a:r>
            <a:r>
              <a:rPr lang="en-US" sz="2800" b="0" i="1" baseline="0" dirty="0">
                <a:solidFill>
                  <a:schemeClr val="tx1"/>
                </a:solidFill>
                <a:latin typeface="+mn-lt"/>
              </a:rPr>
              <a:t>.</a:t>
            </a:r>
            <a:endParaRPr lang="en-US" sz="2800" b="0" i="1" dirty="0">
              <a:solidFill>
                <a:schemeClr val="tx1"/>
              </a:solidFill>
              <a:latin typeface="+mn-lt"/>
            </a:endParaRPr>
          </a:p>
          <a:p>
            <a:pPr marL="457200" lvl="1" indent="0">
              <a:buNone/>
            </a:pPr>
            <a:endParaRPr lang="en-US" i="1" dirty="0">
              <a:solidFill>
                <a:schemeClr val="accent1"/>
              </a:solidFill>
              <a:latin typeface="Calibri" panose="020F0502020204030204" pitchFamily="34" charset="0"/>
              <a:cs typeface="Arial" charset="0"/>
            </a:endParaRPr>
          </a:p>
        </p:txBody>
      </p:sp>
    </p:spTree>
    <p:extLst>
      <p:ext uri="{BB962C8B-B14F-4D97-AF65-F5344CB8AC3E}">
        <p14:creationId xmlns:p14="http://schemas.microsoft.com/office/powerpoint/2010/main" val="3851954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8077200"/>
          </a:xfrm>
          <a:prstGeom prst="rect">
            <a:avLst/>
          </a:prstGeom>
        </p:spPr>
      </p:pic>
      <p:sp>
        <p:nvSpPr>
          <p:cNvPr id="12" name="Parallelogram 11"/>
          <p:cNvSpPr/>
          <p:nvPr userDrawn="1"/>
        </p:nvSpPr>
        <p:spPr>
          <a:xfrm flipV="1">
            <a:off x="-4112793" y="3601621"/>
            <a:ext cx="7431505" cy="1403516"/>
          </a:xfrm>
          <a:prstGeom prst="parallelogram">
            <a:avLst>
              <a:gd name="adj" fmla="val 5733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userDrawn="1"/>
        </p:nvSpPr>
        <p:spPr>
          <a:xfrm flipV="1">
            <a:off x="2592797" y="3601621"/>
            <a:ext cx="8019056" cy="1403516"/>
          </a:xfrm>
          <a:prstGeom prst="parallelogram">
            <a:avLst>
              <a:gd name="adj" fmla="val 57335"/>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userDrawn="1"/>
        </p:nvSpPr>
        <p:spPr>
          <a:xfrm flipV="1">
            <a:off x="-4305299" y="3601621"/>
            <a:ext cx="7431505" cy="1403516"/>
          </a:xfrm>
          <a:prstGeom prst="parallelogram">
            <a:avLst>
              <a:gd name="adj" fmla="val 573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96389" y="3685842"/>
            <a:ext cx="10515600" cy="1235074"/>
          </a:xfrm>
        </p:spPr>
        <p:txBody>
          <a:bodyPr>
            <a:normAutofit/>
          </a:bodyPr>
          <a:lstStyle>
            <a:lvl1pPr>
              <a:defRPr sz="4400" b="1" cap="all" baseline="0">
                <a:solidFill>
                  <a:schemeClr val="tx1"/>
                </a:solidFill>
              </a:defRPr>
            </a:lvl1pPr>
          </a:lstStyle>
          <a:p>
            <a:r>
              <a:rPr lang="en-US" dirty="0"/>
              <a:t>Edit Section Divider</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80" y="3824824"/>
            <a:ext cx="2522614" cy="957110"/>
          </a:xfrm>
          <a:prstGeom prst="rect">
            <a:avLst/>
          </a:prstGeom>
        </p:spPr>
      </p:pic>
    </p:spTree>
    <p:extLst>
      <p:ext uri="{BB962C8B-B14F-4D97-AF65-F5344CB8AC3E}">
        <p14:creationId xmlns:p14="http://schemas.microsoft.com/office/powerpoint/2010/main" val="718969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12" name="Parallelogram 11"/>
          <p:cNvSpPr/>
          <p:nvPr userDrawn="1"/>
        </p:nvSpPr>
        <p:spPr>
          <a:xfrm flipV="1">
            <a:off x="-4112793" y="4937134"/>
            <a:ext cx="7431505" cy="1403516"/>
          </a:xfrm>
          <a:prstGeom prst="parallelogram">
            <a:avLst>
              <a:gd name="adj" fmla="val 573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userDrawn="1"/>
        </p:nvSpPr>
        <p:spPr>
          <a:xfrm flipV="1">
            <a:off x="2592797" y="4937140"/>
            <a:ext cx="8019056" cy="1403516"/>
          </a:xfrm>
          <a:prstGeom prst="parallelogram">
            <a:avLst>
              <a:gd name="adj" fmla="val 57335"/>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userDrawn="1"/>
        </p:nvSpPr>
        <p:spPr>
          <a:xfrm flipV="1">
            <a:off x="-4305299" y="4937134"/>
            <a:ext cx="7431505" cy="1403516"/>
          </a:xfrm>
          <a:prstGeom prst="parallelogram">
            <a:avLst>
              <a:gd name="adj" fmla="val 573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96389" y="5021355"/>
            <a:ext cx="10515600" cy="1235074"/>
          </a:xfrm>
        </p:spPr>
        <p:txBody>
          <a:bodyPr>
            <a:normAutofit/>
          </a:bodyPr>
          <a:lstStyle>
            <a:lvl1pPr>
              <a:defRPr sz="4400" b="1" cap="all" baseline="0">
                <a:solidFill>
                  <a:schemeClr val="bg1"/>
                </a:solidFill>
              </a:defRPr>
            </a:lvl1pPr>
          </a:lstStyle>
          <a:p>
            <a:r>
              <a:rPr lang="en-US" dirty="0"/>
              <a:t>Edit Section Divider</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2359" y="5163657"/>
            <a:ext cx="2522614" cy="957110"/>
          </a:xfrm>
          <a:prstGeom prst="rect">
            <a:avLst/>
          </a:prstGeom>
        </p:spPr>
      </p:pic>
    </p:spTree>
    <p:extLst>
      <p:ext uri="{BB962C8B-B14F-4D97-AF65-F5344CB8AC3E}">
        <p14:creationId xmlns:p14="http://schemas.microsoft.com/office/powerpoint/2010/main" val="2596815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98" y="0"/>
            <a:ext cx="12226098" cy="8150732"/>
          </a:xfrm>
          <a:prstGeom prst="rect">
            <a:avLst/>
          </a:prstGeom>
        </p:spPr>
      </p:pic>
      <p:sp>
        <p:nvSpPr>
          <p:cNvPr id="12" name="Parallelogram 11"/>
          <p:cNvSpPr/>
          <p:nvPr userDrawn="1"/>
        </p:nvSpPr>
        <p:spPr>
          <a:xfrm flipV="1">
            <a:off x="-4112793" y="822320"/>
            <a:ext cx="7431505" cy="1403516"/>
          </a:xfrm>
          <a:prstGeom prst="parallelogram">
            <a:avLst>
              <a:gd name="adj" fmla="val 5733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userDrawn="1"/>
        </p:nvSpPr>
        <p:spPr>
          <a:xfrm flipV="1">
            <a:off x="2592797" y="822320"/>
            <a:ext cx="8019056" cy="1403516"/>
          </a:xfrm>
          <a:prstGeom prst="parallelogram">
            <a:avLst>
              <a:gd name="adj" fmla="val 57335"/>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userDrawn="1"/>
        </p:nvSpPr>
        <p:spPr>
          <a:xfrm flipV="1">
            <a:off x="-4305299" y="822320"/>
            <a:ext cx="7431505" cy="1403516"/>
          </a:xfrm>
          <a:prstGeom prst="parallelogram">
            <a:avLst>
              <a:gd name="adj" fmla="val 573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96389" y="906541"/>
            <a:ext cx="10515600" cy="1235074"/>
          </a:xfrm>
        </p:spPr>
        <p:txBody>
          <a:bodyPr>
            <a:normAutofit/>
          </a:bodyPr>
          <a:lstStyle>
            <a:lvl1pPr>
              <a:defRPr sz="4400" b="1" cap="all" baseline="0">
                <a:solidFill>
                  <a:schemeClr val="accent6"/>
                </a:solidFill>
              </a:defRPr>
            </a:lvl1pPr>
          </a:lstStyle>
          <a:p>
            <a:r>
              <a:rPr lang="en-US" dirty="0"/>
              <a:t>Edit lunch break</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183" y="1045523"/>
            <a:ext cx="2522614" cy="957110"/>
          </a:xfrm>
          <a:prstGeom prst="rect">
            <a:avLst/>
          </a:prstGeom>
        </p:spPr>
      </p:pic>
    </p:spTree>
    <p:extLst>
      <p:ext uri="{BB962C8B-B14F-4D97-AF65-F5344CB8AC3E}">
        <p14:creationId xmlns:p14="http://schemas.microsoft.com/office/powerpoint/2010/main" val="2193019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Contact Us Slide">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8256" y="443104"/>
            <a:ext cx="3489918" cy="1322086"/>
          </a:xfrm>
          <a:prstGeom prst="rect">
            <a:avLst/>
          </a:prstGeom>
        </p:spPr>
      </p:pic>
      <p:sp>
        <p:nvSpPr>
          <p:cNvPr id="11" name="Subtitle 2"/>
          <p:cNvSpPr>
            <a:spLocks noGrp="1"/>
          </p:cNvSpPr>
          <p:nvPr>
            <p:ph type="subTitle" idx="1" hasCustomPrompt="1"/>
          </p:nvPr>
        </p:nvSpPr>
        <p:spPr>
          <a:xfrm>
            <a:off x="2932636" y="4006057"/>
            <a:ext cx="7316595" cy="1655762"/>
          </a:xfrm>
        </p:spPr>
        <p:txBody>
          <a:bodyPr/>
          <a:lstStyle>
            <a:lvl1pPr marL="0" indent="0" algn="l">
              <a:buNone/>
              <a:defRPr sz="2400" i="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3" name="Rectangle 12"/>
          <p:cNvSpPr/>
          <p:nvPr userDrawn="1"/>
        </p:nvSpPr>
        <p:spPr>
          <a:xfrm>
            <a:off x="0" y="3038359"/>
            <a:ext cx="2775473" cy="3937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reeform 13"/>
          <p:cNvSpPr/>
          <p:nvPr userDrawn="1"/>
        </p:nvSpPr>
        <p:spPr>
          <a:xfrm>
            <a:off x="1217864" y="2621509"/>
            <a:ext cx="1557609" cy="1529794"/>
          </a:xfrm>
          <a:custGeom>
            <a:avLst/>
            <a:gdLst>
              <a:gd name="connsiteX0" fmla="*/ 1557609 w 1557609"/>
              <a:gd name="connsiteY0" fmla="*/ 0 h 1529794"/>
              <a:gd name="connsiteX1" fmla="*/ 1557609 w 1557609"/>
              <a:gd name="connsiteY1" fmla="*/ 1529794 h 1529794"/>
              <a:gd name="connsiteX2" fmla="*/ 1105625 w 1557609"/>
              <a:gd name="connsiteY2" fmla="*/ 1529794 h 1529794"/>
              <a:gd name="connsiteX3" fmla="*/ 0 w 1557609"/>
              <a:gd name="connsiteY3" fmla="*/ 424169 h 1529794"/>
              <a:gd name="connsiteX4" fmla="*/ 0 w 1557609"/>
              <a:gd name="connsiteY4" fmla="*/ 3477 h 1529794"/>
              <a:gd name="connsiteX5" fmla="*/ 1557609 w 1557609"/>
              <a:gd name="connsiteY5" fmla="*/ 0 h 152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7609" h="1529794">
                <a:moveTo>
                  <a:pt x="1557609" y="0"/>
                </a:moveTo>
                <a:lnTo>
                  <a:pt x="1557609" y="1529794"/>
                </a:lnTo>
                <a:lnTo>
                  <a:pt x="1105625" y="1529794"/>
                </a:lnTo>
                <a:lnTo>
                  <a:pt x="0" y="424169"/>
                </a:lnTo>
                <a:lnTo>
                  <a:pt x="0" y="3477"/>
                </a:lnTo>
                <a:lnTo>
                  <a:pt x="1557609" y="0"/>
                </a:lnTo>
                <a:close/>
              </a:path>
            </a:pathLst>
          </a:cu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Chevron 14"/>
          <p:cNvSpPr/>
          <p:nvPr userDrawn="1"/>
        </p:nvSpPr>
        <p:spPr>
          <a:xfrm>
            <a:off x="1762718" y="2831908"/>
            <a:ext cx="375521" cy="410270"/>
          </a:xfrm>
          <a:prstGeom prst="chevron">
            <a:avLst>
              <a:gd name="adj" fmla="val 552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Chevron 16"/>
          <p:cNvSpPr/>
          <p:nvPr userDrawn="1"/>
        </p:nvSpPr>
        <p:spPr>
          <a:xfrm>
            <a:off x="2035973" y="2831908"/>
            <a:ext cx="375521" cy="410270"/>
          </a:xfrm>
          <a:prstGeom prst="chevron">
            <a:avLst>
              <a:gd name="adj" fmla="val 552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 Placeholder 32"/>
          <p:cNvSpPr>
            <a:spLocks noGrp="1"/>
          </p:cNvSpPr>
          <p:nvPr>
            <p:ph type="body" sz="quarter" idx="10"/>
          </p:nvPr>
        </p:nvSpPr>
        <p:spPr>
          <a:xfrm>
            <a:off x="83577" y="4349649"/>
            <a:ext cx="2608317" cy="2003646"/>
          </a:xfrm>
        </p:spPr>
        <p:txBody>
          <a:bodyPr>
            <a:normAutofit/>
          </a:bodyPr>
          <a:lstStyle>
            <a:lvl1pPr marL="0" indent="0">
              <a:buNone/>
              <a:defRPr sz="1800" b="0" baseline="0">
                <a:solidFill>
                  <a:schemeClr val="bg1"/>
                </a:solidFill>
              </a:defRPr>
            </a:lvl1pPr>
          </a:lstStyle>
          <a:p>
            <a:pPr lvl="0"/>
            <a:endParaRPr lang="en-US" dirty="0"/>
          </a:p>
        </p:txBody>
      </p:sp>
      <p:sp>
        <p:nvSpPr>
          <p:cNvPr id="21" name="TextBox 20"/>
          <p:cNvSpPr txBox="1"/>
          <p:nvPr userDrawn="1"/>
        </p:nvSpPr>
        <p:spPr>
          <a:xfrm>
            <a:off x="2932636" y="2990394"/>
            <a:ext cx="87955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panose="020B0604020202020204"/>
                <a:ea typeface="+mn-ea"/>
                <a:cs typeface="+mn-cs"/>
              </a:rPr>
              <a:t>Thank you.</a:t>
            </a:r>
          </a:p>
        </p:txBody>
      </p:sp>
    </p:spTree>
    <p:extLst>
      <p:ext uri="{BB962C8B-B14F-4D97-AF65-F5344CB8AC3E}">
        <p14:creationId xmlns:p14="http://schemas.microsoft.com/office/powerpoint/2010/main" val="18941130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25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ur services">
    <p:bg>
      <p:bgRef idx="1003">
        <a:schemeClr val="bg2"/>
      </p:bgRef>
    </p:bg>
    <p:spTree>
      <p:nvGrpSpPr>
        <p:cNvPr id="1" name=""/>
        <p:cNvGrpSpPr/>
        <p:nvPr/>
      </p:nvGrpSpPr>
      <p:grpSpPr>
        <a:xfrm>
          <a:off x="0" y="0"/>
          <a:ext cx="0" cy="0"/>
          <a:chOff x="0" y="0"/>
          <a:chExt cx="0" cy="0"/>
        </a:xfrm>
      </p:grpSpPr>
      <p:sp>
        <p:nvSpPr>
          <p:cNvPr id="9" name="Title 1"/>
          <p:cNvSpPr txBox="1">
            <a:spLocks/>
          </p:cNvSpPr>
          <p:nvPr userDrawn="1"/>
        </p:nvSpPr>
        <p:spPr>
          <a:xfrm>
            <a:off x="0" y="360720"/>
            <a:ext cx="12192000" cy="765995"/>
          </a:xfrm>
          <a:prstGeom prst="rect">
            <a:avLst/>
          </a:prstGeom>
        </p:spPr>
        <p:txBody>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sz="4000" b="1" cap="none" baseline="0" dirty="0">
                <a:solidFill>
                  <a:schemeClr val="tx1"/>
                </a:solidFill>
              </a:rPr>
              <a:t>Our Services</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589" y="1837533"/>
            <a:ext cx="1921190" cy="1921190"/>
          </a:xfrm>
          <a:prstGeom prst="rect">
            <a:avLst/>
          </a:prstGeom>
        </p:spPr>
      </p:pic>
      <p:pic>
        <p:nvPicPr>
          <p:cNvPr id="42" name="Picture 4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5405" y="1837533"/>
            <a:ext cx="1921190" cy="1921190"/>
          </a:xfrm>
          <a:prstGeom prst="rect">
            <a:avLst/>
          </a:prstGeom>
        </p:spPr>
      </p:pic>
      <p:pic>
        <p:nvPicPr>
          <p:cNvPr id="43" name="Picture 4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5221" y="1838008"/>
            <a:ext cx="1920240" cy="1920240"/>
          </a:xfrm>
          <a:prstGeom prst="rect">
            <a:avLst/>
          </a:prstGeom>
        </p:spPr>
      </p:pic>
      <p:sp>
        <p:nvSpPr>
          <p:cNvPr id="44" name="Title 1"/>
          <p:cNvSpPr txBox="1">
            <a:spLocks/>
          </p:cNvSpPr>
          <p:nvPr userDrawn="1"/>
        </p:nvSpPr>
        <p:spPr>
          <a:xfrm>
            <a:off x="470488" y="3955103"/>
            <a:ext cx="2971392" cy="765995"/>
          </a:xfrm>
          <a:prstGeom prst="rect">
            <a:avLst/>
          </a:prstGeom>
        </p:spPr>
        <p:txBody>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sz="2800" b="0" cap="none" baseline="0" dirty="0">
                <a:solidFill>
                  <a:schemeClr val="tx1"/>
                </a:solidFill>
              </a:rPr>
              <a:t>applied research</a:t>
            </a:r>
          </a:p>
        </p:txBody>
      </p:sp>
      <p:sp>
        <p:nvSpPr>
          <p:cNvPr id="45" name="Title 1"/>
          <p:cNvSpPr txBox="1">
            <a:spLocks/>
          </p:cNvSpPr>
          <p:nvPr userDrawn="1"/>
        </p:nvSpPr>
        <p:spPr>
          <a:xfrm>
            <a:off x="4117073" y="3955103"/>
            <a:ext cx="3957851" cy="765995"/>
          </a:xfrm>
          <a:prstGeom prst="rect">
            <a:avLst/>
          </a:prstGeom>
        </p:spPr>
        <p:txBody>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sz="2800" b="0" cap="none" baseline="0" dirty="0">
                <a:solidFill>
                  <a:schemeClr val="tx1"/>
                </a:solidFill>
              </a:rPr>
              <a:t>professional training</a:t>
            </a:r>
          </a:p>
        </p:txBody>
      </p:sp>
      <p:sp>
        <p:nvSpPr>
          <p:cNvPr id="46" name="Title 1"/>
          <p:cNvSpPr txBox="1">
            <a:spLocks/>
          </p:cNvSpPr>
          <p:nvPr userDrawn="1"/>
        </p:nvSpPr>
        <p:spPr>
          <a:xfrm>
            <a:off x="8256415" y="3955103"/>
            <a:ext cx="3957851" cy="765995"/>
          </a:xfrm>
          <a:prstGeom prst="rect">
            <a:avLst/>
          </a:prstGeom>
        </p:spPr>
        <p:txBody>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sz="2800" b="0" cap="none" baseline="0" dirty="0">
                <a:solidFill>
                  <a:schemeClr val="tx1"/>
                </a:solidFill>
              </a:rPr>
              <a:t>technical assistance</a:t>
            </a:r>
          </a:p>
        </p:txBody>
      </p:sp>
    </p:spTree>
    <p:extLst>
      <p:ext uri="{BB962C8B-B14F-4D97-AF65-F5344CB8AC3E}">
        <p14:creationId xmlns:p14="http://schemas.microsoft.com/office/powerpoint/2010/main" val="117538573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eet the Team">
    <p:spTree>
      <p:nvGrpSpPr>
        <p:cNvPr id="1" name=""/>
        <p:cNvGrpSpPr/>
        <p:nvPr/>
      </p:nvGrpSpPr>
      <p:grpSpPr>
        <a:xfrm>
          <a:off x="0" y="0"/>
          <a:ext cx="0" cy="0"/>
          <a:chOff x="0" y="0"/>
          <a:chExt cx="0" cy="0"/>
        </a:xfrm>
      </p:grpSpPr>
      <p:pic>
        <p:nvPicPr>
          <p:cNvPr id="60" name="Picture 5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1807" y="837317"/>
            <a:ext cx="2248170" cy="3368796"/>
          </a:xfrm>
          <a:prstGeom prst="rect">
            <a:avLst/>
          </a:prstGeom>
        </p:spPr>
      </p:pic>
      <p:pic>
        <p:nvPicPr>
          <p:cNvPr id="58" name="Picture 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90927" y="1048723"/>
            <a:ext cx="2245864" cy="3368796"/>
          </a:xfrm>
          <a:prstGeom prst="rect">
            <a:avLst/>
          </a:prstGeom>
        </p:spPr>
      </p:pic>
      <p:pic>
        <p:nvPicPr>
          <p:cNvPr id="61" name="Picture 6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5610" y="3857140"/>
            <a:ext cx="2248170" cy="3368796"/>
          </a:xfrm>
          <a:prstGeom prst="rect">
            <a:avLst/>
          </a:prstGeom>
        </p:spPr>
      </p:pic>
      <p:pic>
        <p:nvPicPr>
          <p:cNvPr id="62" name="Picture 6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53521" y="3806961"/>
            <a:ext cx="2236860" cy="3351849"/>
          </a:xfrm>
          <a:prstGeom prst="rect">
            <a:avLst/>
          </a:prstGeom>
        </p:spPr>
      </p:pic>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74336" y="1371952"/>
            <a:ext cx="1986572" cy="1328738"/>
          </a:xfrm>
          <a:prstGeom prst="rect">
            <a:avLst/>
          </a:prstGeom>
        </p:spPr>
      </p:pic>
      <p:pic>
        <p:nvPicPr>
          <p:cNvPr id="63" name="Picture 6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23073" y="3895332"/>
            <a:ext cx="1939584" cy="2906392"/>
          </a:xfrm>
          <a:prstGeom prst="rect">
            <a:avLst/>
          </a:prstGeom>
        </p:spPr>
      </p:pic>
      <p:pic>
        <p:nvPicPr>
          <p:cNvPr id="3" name="Picture 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22223"/>
            <a:ext cx="12649285" cy="6974959"/>
          </a:xfrm>
          <a:prstGeom prst="rect">
            <a:avLst/>
          </a:prstGeom>
        </p:spPr>
      </p:pic>
      <p:sp>
        <p:nvSpPr>
          <p:cNvPr id="66" name="Oval 65"/>
          <p:cNvSpPr/>
          <p:nvPr/>
        </p:nvSpPr>
        <p:spPr>
          <a:xfrm>
            <a:off x="8462945" y="1165543"/>
            <a:ext cx="1862096" cy="1888761"/>
          </a:xfrm>
          <a:prstGeom prst="ellipse">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7" name="Oval 66"/>
          <p:cNvSpPr/>
          <p:nvPr/>
        </p:nvSpPr>
        <p:spPr>
          <a:xfrm>
            <a:off x="5362795" y="1163175"/>
            <a:ext cx="1862096" cy="1888761"/>
          </a:xfrm>
          <a:prstGeom prst="ellipse">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8" name="Oval 67"/>
          <p:cNvSpPr/>
          <p:nvPr/>
        </p:nvSpPr>
        <p:spPr>
          <a:xfrm>
            <a:off x="2342620" y="1186136"/>
            <a:ext cx="1862096" cy="1888761"/>
          </a:xfrm>
          <a:prstGeom prst="ellipse">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9" name="Oval 68"/>
          <p:cNvSpPr/>
          <p:nvPr/>
        </p:nvSpPr>
        <p:spPr>
          <a:xfrm>
            <a:off x="8383083" y="4017984"/>
            <a:ext cx="1862096" cy="1888761"/>
          </a:xfrm>
          <a:prstGeom prst="ellipse">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0" name="Oval 69"/>
          <p:cNvSpPr/>
          <p:nvPr/>
        </p:nvSpPr>
        <p:spPr>
          <a:xfrm>
            <a:off x="5404234" y="4000534"/>
            <a:ext cx="1862096" cy="1888761"/>
          </a:xfrm>
          <a:prstGeom prst="ellipse">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1" name="Oval 70"/>
          <p:cNvSpPr/>
          <p:nvPr/>
        </p:nvSpPr>
        <p:spPr>
          <a:xfrm>
            <a:off x="2359500" y="4007350"/>
            <a:ext cx="1862096" cy="1888761"/>
          </a:xfrm>
          <a:prstGeom prst="ellipse">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8" name="Group 77"/>
          <p:cNvGrpSpPr/>
          <p:nvPr userDrawn="1"/>
        </p:nvGrpSpPr>
        <p:grpSpPr>
          <a:xfrm rot="16200000">
            <a:off x="9448243" y="5455685"/>
            <a:ext cx="3951914" cy="1566858"/>
            <a:chOff x="6780541" y="2534312"/>
            <a:chExt cx="5258428" cy="2084866"/>
          </a:xfrm>
        </p:grpSpPr>
        <p:sp>
          <p:nvSpPr>
            <p:cNvPr id="79" name="Chevron 78"/>
            <p:cNvSpPr/>
            <p:nvPr userDrawn="1"/>
          </p:nvSpPr>
          <p:spPr>
            <a:xfrm>
              <a:off x="9013971" y="2534312"/>
              <a:ext cx="1908282" cy="2084866"/>
            </a:xfrm>
            <a:prstGeom prst="chevron">
              <a:avLst>
                <a:gd name="adj" fmla="val 55263"/>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0" name="Chevron 79"/>
            <p:cNvSpPr/>
            <p:nvPr userDrawn="1"/>
          </p:nvSpPr>
          <p:spPr>
            <a:xfrm>
              <a:off x="10130687" y="2534312"/>
              <a:ext cx="1908282" cy="2084866"/>
            </a:xfrm>
            <a:prstGeom prst="chevron">
              <a:avLst>
                <a:gd name="adj" fmla="val 55263"/>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1" name="Chevron 80"/>
            <p:cNvSpPr/>
            <p:nvPr userDrawn="1"/>
          </p:nvSpPr>
          <p:spPr>
            <a:xfrm>
              <a:off x="6780541" y="2534312"/>
              <a:ext cx="1908282" cy="2084866"/>
            </a:xfrm>
            <a:prstGeom prst="chevron">
              <a:avLst>
                <a:gd name="adj" fmla="val 5526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2" name="Chevron 81"/>
            <p:cNvSpPr/>
            <p:nvPr userDrawn="1"/>
          </p:nvSpPr>
          <p:spPr>
            <a:xfrm>
              <a:off x="7897256" y="2534312"/>
              <a:ext cx="1908282" cy="2084866"/>
            </a:xfrm>
            <a:prstGeom prst="chevron">
              <a:avLst>
                <a:gd name="adj" fmla="val 55263"/>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83" name="Group 82"/>
          <p:cNvGrpSpPr/>
          <p:nvPr userDrawn="1"/>
        </p:nvGrpSpPr>
        <p:grpSpPr>
          <a:xfrm rot="16200000">
            <a:off x="9926203" y="3902481"/>
            <a:ext cx="5258428" cy="2084866"/>
            <a:chOff x="6780541" y="2534312"/>
            <a:chExt cx="5258428" cy="2084866"/>
          </a:xfrm>
        </p:grpSpPr>
        <p:sp>
          <p:nvSpPr>
            <p:cNvPr id="84" name="Chevron 83"/>
            <p:cNvSpPr/>
            <p:nvPr userDrawn="1"/>
          </p:nvSpPr>
          <p:spPr>
            <a:xfrm>
              <a:off x="9013971" y="2534312"/>
              <a:ext cx="1908282" cy="2084866"/>
            </a:xfrm>
            <a:prstGeom prst="chevron">
              <a:avLst>
                <a:gd name="adj" fmla="val 55263"/>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5" name="Chevron 84"/>
            <p:cNvSpPr/>
            <p:nvPr userDrawn="1"/>
          </p:nvSpPr>
          <p:spPr>
            <a:xfrm>
              <a:off x="10130687" y="2534312"/>
              <a:ext cx="1908282" cy="2084866"/>
            </a:xfrm>
            <a:prstGeom prst="chevron">
              <a:avLst>
                <a:gd name="adj" fmla="val 55263"/>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6" name="Chevron 85"/>
            <p:cNvSpPr/>
            <p:nvPr userDrawn="1"/>
          </p:nvSpPr>
          <p:spPr>
            <a:xfrm>
              <a:off x="6780541" y="2534312"/>
              <a:ext cx="1908282" cy="2084866"/>
            </a:xfrm>
            <a:prstGeom prst="chevron">
              <a:avLst>
                <a:gd name="adj" fmla="val 5526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7" name="Chevron 86"/>
            <p:cNvSpPr/>
            <p:nvPr userDrawn="1"/>
          </p:nvSpPr>
          <p:spPr>
            <a:xfrm>
              <a:off x="7897256" y="2534312"/>
              <a:ext cx="1908282" cy="2084866"/>
            </a:xfrm>
            <a:prstGeom prst="chevron">
              <a:avLst>
                <a:gd name="adj" fmla="val 55263"/>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93" name="Group 92"/>
          <p:cNvGrpSpPr/>
          <p:nvPr userDrawn="1"/>
        </p:nvGrpSpPr>
        <p:grpSpPr>
          <a:xfrm rot="16200000">
            <a:off x="10247923" y="3767055"/>
            <a:ext cx="2964026" cy="1175179"/>
            <a:chOff x="6780541" y="2534312"/>
            <a:chExt cx="5258428" cy="2084866"/>
          </a:xfrm>
        </p:grpSpPr>
        <p:sp>
          <p:nvSpPr>
            <p:cNvPr id="94" name="Chevron 93"/>
            <p:cNvSpPr/>
            <p:nvPr userDrawn="1"/>
          </p:nvSpPr>
          <p:spPr>
            <a:xfrm>
              <a:off x="9013971" y="2534312"/>
              <a:ext cx="1908282" cy="2084866"/>
            </a:xfrm>
            <a:prstGeom prst="chevron">
              <a:avLst>
                <a:gd name="adj" fmla="val 55263"/>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5" name="Chevron 94"/>
            <p:cNvSpPr/>
            <p:nvPr userDrawn="1"/>
          </p:nvSpPr>
          <p:spPr>
            <a:xfrm>
              <a:off x="10130687" y="2534312"/>
              <a:ext cx="1908282" cy="2084866"/>
            </a:xfrm>
            <a:prstGeom prst="chevron">
              <a:avLst>
                <a:gd name="adj" fmla="val 55263"/>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6" name="Chevron 95"/>
            <p:cNvSpPr/>
            <p:nvPr userDrawn="1"/>
          </p:nvSpPr>
          <p:spPr>
            <a:xfrm>
              <a:off x="6780541" y="2534312"/>
              <a:ext cx="1908282" cy="2084866"/>
            </a:xfrm>
            <a:prstGeom prst="chevron">
              <a:avLst>
                <a:gd name="adj" fmla="val 5526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7" name="Chevron 96"/>
            <p:cNvSpPr/>
            <p:nvPr userDrawn="1"/>
          </p:nvSpPr>
          <p:spPr>
            <a:xfrm>
              <a:off x="7897256" y="2534312"/>
              <a:ext cx="1908282" cy="2084866"/>
            </a:xfrm>
            <a:prstGeom prst="chevron">
              <a:avLst>
                <a:gd name="adj" fmla="val 55263"/>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98" name="Group 97"/>
          <p:cNvGrpSpPr/>
          <p:nvPr userDrawn="1"/>
        </p:nvGrpSpPr>
        <p:grpSpPr>
          <a:xfrm rot="16200000">
            <a:off x="-2008600" y="2996845"/>
            <a:ext cx="3951914" cy="1566858"/>
            <a:chOff x="6780541" y="2534312"/>
            <a:chExt cx="5258428" cy="2084866"/>
          </a:xfrm>
        </p:grpSpPr>
        <p:sp>
          <p:nvSpPr>
            <p:cNvPr id="99" name="Chevron 98"/>
            <p:cNvSpPr/>
            <p:nvPr userDrawn="1"/>
          </p:nvSpPr>
          <p:spPr>
            <a:xfrm>
              <a:off x="9013971" y="2534312"/>
              <a:ext cx="1908282" cy="2084866"/>
            </a:xfrm>
            <a:prstGeom prst="chevron">
              <a:avLst>
                <a:gd name="adj" fmla="val 55263"/>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0" name="Chevron 99"/>
            <p:cNvSpPr/>
            <p:nvPr userDrawn="1"/>
          </p:nvSpPr>
          <p:spPr>
            <a:xfrm>
              <a:off x="10130687" y="2534312"/>
              <a:ext cx="1908282" cy="2084866"/>
            </a:xfrm>
            <a:prstGeom prst="chevron">
              <a:avLst>
                <a:gd name="adj" fmla="val 55263"/>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1" name="Chevron 100"/>
            <p:cNvSpPr/>
            <p:nvPr userDrawn="1"/>
          </p:nvSpPr>
          <p:spPr>
            <a:xfrm>
              <a:off x="6780541" y="2534312"/>
              <a:ext cx="1908282" cy="2084866"/>
            </a:xfrm>
            <a:prstGeom prst="chevron">
              <a:avLst>
                <a:gd name="adj" fmla="val 5526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2" name="Chevron 101"/>
            <p:cNvSpPr/>
            <p:nvPr userDrawn="1"/>
          </p:nvSpPr>
          <p:spPr>
            <a:xfrm>
              <a:off x="7897256" y="2534312"/>
              <a:ext cx="1908282" cy="2084866"/>
            </a:xfrm>
            <a:prstGeom prst="chevron">
              <a:avLst>
                <a:gd name="adj" fmla="val 55263"/>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03" name="Group 102"/>
          <p:cNvGrpSpPr/>
          <p:nvPr userDrawn="1"/>
        </p:nvGrpSpPr>
        <p:grpSpPr>
          <a:xfrm rot="16200000">
            <a:off x="-1530640" y="1443641"/>
            <a:ext cx="5258428" cy="2084866"/>
            <a:chOff x="6780541" y="2534312"/>
            <a:chExt cx="5258428" cy="2084866"/>
          </a:xfrm>
        </p:grpSpPr>
        <p:sp>
          <p:nvSpPr>
            <p:cNvPr id="104" name="Chevron 103"/>
            <p:cNvSpPr/>
            <p:nvPr userDrawn="1"/>
          </p:nvSpPr>
          <p:spPr>
            <a:xfrm>
              <a:off x="9013971" y="2534312"/>
              <a:ext cx="1908282" cy="2084866"/>
            </a:xfrm>
            <a:prstGeom prst="chevron">
              <a:avLst>
                <a:gd name="adj" fmla="val 55263"/>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5" name="Chevron 104"/>
            <p:cNvSpPr/>
            <p:nvPr userDrawn="1"/>
          </p:nvSpPr>
          <p:spPr>
            <a:xfrm>
              <a:off x="10130687" y="2534312"/>
              <a:ext cx="1908282" cy="2084866"/>
            </a:xfrm>
            <a:prstGeom prst="chevron">
              <a:avLst>
                <a:gd name="adj" fmla="val 55263"/>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6" name="Chevron 105"/>
            <p:cNvSpPr/>
            <p:nvPr userDrawn="1"/>
          </p:nvSpPr>
          <p:spPr>
            <a:xfrm>
              <a:off x="6780541" y="2534312"/>
              <a:ext cx="1908282" cy="2084866"/>
            </a:xfrm>
            <a:prstGeom prst="chevron">
              <a:avLst>
                <a:gd name="adj" fmla="val 5526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7" name="Chevron 106"/>
            <p:cNvSpPr/>
            <p:nvPr userDrawn="1"/>
          </p:nvSpPr>
          <p:spPr>
            <a:xfrm>
              <a:off x="7897256" y="2534312"/>
              <a:ext cx="1908282" cy="2084866"/>
            </a:xfrm>
            <a:prstGeom prst="chevron">
              <a:avLst>
                <a:gd name="adj" fmla="val 55263"/>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08" name="Group 107"/>
          <p:cNvGrpSpPr/>
          <p:nvPr userDrawn="1"/>
        </p:nvGrpSpPr>
        <p:grpSpPr>
          <a:xfrm rot="16200000">
            <a:off x="-1208920" y="1308215"/>
            <a:ext cx="2964026" cy="1175179"/>
            <a:chOff x="6780541" y="2534312"/>
            <a:chExt cx="5258428" cy="2084866"/>
          </a:xfrm>
        </p:grpSpPr>
        <p:sp>
          <p:nvSpPr>
            <p:cNvPr id="109" name="Chevron 108"/>
            <p:cNvSpPr/>
            <p:nvPr userDrawn="1"/>
          </p:nvSpPr>
          <p:spPr>
            <a:xfrm>
              <a:off x="9013971" y="2534312"/>
              <a:ext cx="1908282" cy="2084866"/>
            </a:xfrm>
            <a:prstGeom prst="chevron">
              <a:avLst>
                <a:gd name="adj" fmla="val 55263"/>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10" name="Chevron 109"/>
            <p:cNvSpPr/>
            <p:nvPr userDrawn="1"/>
          </p:nvSpPr>
          <p:spPr>
            <a:xfrm>
              <a:off x="10130687" y="2534312"/>
              <a:ext cx="1908282" cy="2084866"/>
            </a:xfrm>
            <a:prstGeom prst="chevron">
              <a:avLst>
                <a:gd name="adj" fmla="val 55263"/>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11" name="Chevron 110"/>
            <p:cNvSpPr/>
            <p:nvPr userDrawn="1"/>
          </p:nvSpPr>
          <p:spPr>
            <a:xfrm>
              <a:off x="6780541" y="2534312"/>
              <a:ext cx="1908282" cy="2084866"/>
            </a:xfrm>
            <a:prstGeom prst="chevron">
              <a:avLst>
                <a:gd name="adj" fmla="val 5526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12" name="Chevron 111"/>
            <p:cNvSpPr/>
            <p:nvPr userDrawn="1"/>
          </p:nvSpPr>
          <p:spPr>
            <a:xfrm>
              <a:off x="7897256" y="2534312"/>
              <a:ext cx="1908282" cy="2084866"/>
            </a:xfrm>
            <a:prstGeom prst="chevron">
              <a:avLst>
                <a:gd name="adj" fmla="val 55263"/>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64" name="Title 1"/>
          <p:cNvSpPr>
            <a:spLocks noGrp="1"/>
          </p:cNvSpPr>
          <p:nvPr>
            <p:ph type="title" hasCustomPrompt="1"/>
          </p:nvPr>
        </p:nvSpPr>
        <p:spPr>
          <a:xfrm>
            <a:off x="4418997" y="-137424"/>
            <a:ext cx="3705907" cy="1235074"/>
          </a:xfrm>
        </p:spPr>
        <p:txBody>
          <a:bodyPr>
            <a:normAutofit/>
          </a:bodyPr>
          <a:lstStyle>
            <a:lvl1pPr>
              <a:defRPr sz="4000" b="1" cap="none" baseline="0">
                <a:solidFill>
                  <a:schemeClr val="accent6"/>
                </a:solidFill>
              </a:defRPr>
            </a:lvl1pPr>
          </a:lstStyle>
          <a:p>
            <a:r>
              <a:rPr lang="en-US" dirty="0"/>
              <a:t>meet the team</a:t>
            </a:r>
          </a:p>
        </p:txBody>
      </p:sp>
      <p:grpSp>
        <p:nvGrpSpPr>
          <p:cNvPr id="46" name="Group 45"/>
          <p:cNvGrpSpPr/>
          <p:nvPr userDrawn="1"/>
        </p:nvGrpSpPr>
        <p:grpSpPr>
          <a:xfrm>
            <a:off x="2435209" y="3074897"/>
            <a:ext cx="1543987" cy="688879"/>
            <a:chOff x="1155375" y="3058662"/>
            <a:chExt cx="1543987" cy="688879"/>
          </a:xfrm>
        </p:grpSpPr>
        <p:sp>
          <p:nvSpPr>
            <p:cNvPr id="47" name="TextBox 46"/>
            <p:cNvSpPr txBox="1"/>
            <p:nvPr/>
          </p:nvSpPr>
          <p:spPr>
            <a:xfrm>
              <a:off x="1155375" y="3058662"/>
              <a:ext cx="1304144" cy="464694"/>
            </a:xfrm>
            <a:prstGeom prst="rect">
              <a:avLst/>
            </a:prstGeom>
            <a:noFill/>
          </p:spPr>
          <p:txBody>
            <a:bodyPr wrap="square" rtlCol="0">
              <a:spAutoFit/>
            </a:bodyPr>
            <a:lstStyle/>
            <a:p>
              <a:r>
                <a:rPr lang="en-US" sz="2400" b="1" dirty="0">
                  <a:solidFill>
                    <a:schemeClr val="accent6"/>
                  </a:solidFill>
                </a:rPr>
                <a:t>Michele</a:t>
              </a:r>
            </a:p>
          </p:txBody>
        </p:sp>
        <p:sp>
          <p:nvSpPr>
            <p:cNvPr id="48" name="TextBox 47"/>
            <p:cNvSpPr txBox="1"/>
            <p:nvPr/>
          </p:nvSpPr>
          <p:spPr>
            <a:xfrm>
              <a:off x="1155375" y="3378209"/>
              <a:ext cx="1543987" cy="369332"/>
            </a:xfrm>
            <a:prstGeom prst="rect">
              <a:avLst/>
            </a:prstGeom>
            <a:noFill/>
          </p:spPr>
          <p:txBody>
            <a:bodyPr wrap="square" rtlCol="0">
              <a:spAutoFit/>
            </a:bodyPr>
            <a:lstStyle/>
            <a:p>
              <a:r>
                <a:rPr lang="en-US" dirty="0">
                  <a:solidFill>
                    <a:schemeClr val="accent6"/>
                  </a:solidFill>
                </a:rPr>
                <a:t>director</a:t>
              </a:r>
            </a:p>
          </p:txBody>
        </p:sp>
      </p:grpSp>
      <p:grpSp>
        <p:nvGrpSpPr>
          <p:cNvPr id="52" name="Group 51"/>
          <p:cNvGrpSpPr/>
          <p:nvPr userDrawn="1"/>
        </p:nvGrpSpPr>
        <p:grpSpPr>
          <a:xfrm>
            <a:off x="8380630" y="3058662"/>
            <a:ext cx="2563317" cy="688879"/>
            <a:chOff x="5817313" y="3058662"/>
            <a:chExt cx="2563317" cy="688879"/>
          </a:xfrm>
        </p:grpSpPr>
        <p:sp>
          <p:nvSpPr>
            <p:cNvPr id="53" name="TextBox 52"/>
            <p:cNvSpPr txBox="1"/>
            <p:nvPr/>
          </p:nvSpPr>
          <p:spPr>
            <a:xfrm>
              <a:off x="5817313" y="3058662"/>
              <a:ext cx="1304144" cy="464694"/>
            </a:xfrm>
            <a:prstGeom prst="rect">
              <a:avLst/>
            </a:prstGeom>
            <a:noFill/>
          </p:spPr>
          <p:txBody>
            <a:bodyPr wrap="square" rtlCol="0">
              <a:spAutoFit/>
            </a:bodyPr>
            <a:lstStyle/>
            <a:p>
              <a:r>
                <a:rPr lang="en-US" sz="2400" b="1" dirty="0">
                  <a:solidFill>
                    <a:schemeClr val="accent6"/>
                  </a:solidFill>
                </a:rPr>
                <a:t>Nick</a:t>
              </a:r>
            </a:p>
          </p:txBody>
        </p:sp>
        <p:sp>
          <p:nvSpPr>
            <p:cNvPr id="54" name="TextBox 53"/>
            <p:cNvSpPr txBox="1"/>
            <p:nvPr/>
          </p:nvSpPr>
          <p:spPr>
            <a:xfrm>
              <a:off x="5847293" y="3378209"/>
              <a:ext cx="2533337" cy="369332"/>
            </a:xfrm>
            <a:prstGeom prst="rect">
              <a:avLst/>
            </a:prstGeom>
            <a:noFill/>
          </p:spPr>
          <p:txBody>
            <a:bodyPr wrap="square" rtlCol="0">
              <a:spAutoFit/>
            </a:bodyPr>
            <a:lstStyle/>
            <a:p>
              <a:r>
                <a:rPr lang="en-US" dirty="0">
                  <a:solidFill>
                    <a:schemeClr val="accent6"/>
                  </a:solidFill>
                </a:rPr>
                <a:t>program manager</a:t>
              </a:r>
            </a:p>
          </p:txBody>
        </p:sp>
      </p:grpSp>
      <p:grpSp>
        <p:nvGrpSpPr>
          <p:cNvPr id="55" name="Group 54"/>
          <p:cNvGrpSpPr/>
          <p:nvPr userDrawn="1"/>
        </p:nvGrpSpPr>
        <p:grpSpPr>
          <a:xfrm>
            <a:off x="2303691" y="5891243"/>
            <a:ext cx="2113613" cy="694330"/>
            <a:chOff x="1155375" y="5728744"/>
            <a:chExt cx="2113613" cy="694330"/>
          </a:xfrm>
        </p:grpSpPr>
        <p:sp>
          <p:nvSpPr>
            <p:cNvPr id="56" name="TextBox 55"/>
            <p:cNvSpPr txBox="1"/>
            <p:nvPr/>
          </p:nvSpPr>
          <p:spPr>
            <a:xfrm>
              <a:off x="1155375" y="5728744"/>
              <a:ext cx="1304144" cy="464694"/>
            </a:xfrm>
            <a:prstGeom prst="rect">
              <a:avLst/>
            </a:prstGeom>
            <a:noFill/>
          </p:spPr>
          <p:txBody>
            <a:bodyPr wrap="square" rtlCol="0">
              <a:spAutoFit/>
            </a:bodyPr>
            <a:lstStyle/>
            <a:p>
              <a:r>
                <a:rPr lang="en-US" sz="2400" b="1" dirty="0">
                  <a:solidFill>
                    <a:schemeClr val="accent6"/>
                  </a:solidFill>
                </a:rPr>
                <a:t>Tonya</a:t>
              </a:r>
            </a:p>
          </p:txBody>
        </p:sp>
        <p:sp>
          <p:nvSpPr>
            <p:cNvPr id="57" name="TextBox 56"/>
            <p:cNvSpPr txBox="1"/>
            <p:nvPr/>
          </p:nvSpPr>
          <p:spPr>
            <a:xfrm>
              <a:off x="1155375" y="6053742"/>
              <a:ext cx="2113613" cy="369332"/>
            </a:xfrm>
            <a:prstGeom prst="rect">
              <a:avLst/>
            </a:prstGeom>
            <a:noFill/>
          </p:spPr>
          <p:txBody>
            <a:bodyPr wrap="square" rtlCol="0">
              <a:spAutoFit/>
            </a:bodyPr>
            <a:lstStyle/>
            <a:p>
              <a:r>
                <a:rPr lang="en-US" dirty="0">
                  <a:solidFill>
                    <a:schemeClr val="accent6"/>
                  </a:solidFill>
                </a:rPr>
                <a:t>program manager</a:t>
              </a:r>
            </a:p>
          </p:txBody>
        </p:sp>
      </p:grpSp>
      <p:grpSp>
        <p:nvGrpSpPr>
          <p:cNvPr id="65" name="Group 64"/>
          <p:cNvGrpSpPr/>
          <p:nvPr userDrawn="1"/>
        </p:nvGrpSpPr>
        <p:grpSpPr>
          <a:xfrm>
            <a:off x="5210211" y="5891243"/>
            <a:ext cx="2533337" cy="694330"/>
            <a:chOff x="3291472" y="5728744"/>
            <a:chExt cx="2533337" cy="694330"/>
          </a:xfrm>
        </p:grpSpPr>
        <p:sp>
          <p:nvSpPr>
            <p:cNvPr id="72" name="TextBox 71"/>
            <p:cNvSpPr txBox="1"/>
            <p:nvPr/>
          </p:nvSpPr>
          <p:spPr>
            <a:xfrm>
              <a:off x="3291472" y="5728744"/>
              <a:ext cx="1304144" cy="464694"/>
            </a:xfrm>
            <a:prstGeom prst="rect">
              <a:avLst/>
            </a:prstGeom>
            <a:noFill/>
          </p:spPr>
          <p:txBody>
            <a:bodyPr wrap="square" rtlCol="0">
              <a:spAutoFit/>
            </a:bodyPr>
            <a:lstStyle/>
            <a:p>
              <a:r>
                <a:rPr lang="en-US" sz="2400" b="1" dirty="0">
                  <a:solidFill>
                    <a:schemeClr val="accent6"/>
                  </a:solidFill>
                </a:rPr>
                <a:t>Leslie</a:t>
              </a:r>
            </a:p>
          </p:txBody>
        </p:sp>
        <p:sp>
          <p:nvSpPr>
            <p:cNvPr id="73" name="TextBox 72"/>
            <p:cNvSpPr txBox="1"/>
            <p:nvPr/>
          </p:nvSpPr>
          <p:spPr>
            <a:xfrm>
              <a:off x="3291472" y="6053742"/>
              <a:ext cx="2533337" cy="369332"/>
            </a:xfrm>
            <a:prstGeom prst="rect">
              <a:avLst/>
            </a:prstGeom>
            <a:noFill/>
          </p:spPr>
          <p:txBody>
            <a:bodyPr wrap="square" rtlCol="0">
              <a:spAutoFit/>
            </a:bodyPr>
            <a:lstStyle/>
            <a:p>
              <a:r>
                <a:rPr lang="en-US" dirty="0">
                  <a:solidFill>
                    <a:schemeClr val="accent6"/>
                  </a:solidFill>
                </a:rPr>
                <a:t>marketing/events</a:t>
              </a:r>
            </a:p>
          </p:txBody>
        </p:sp>
      </p:grpSp>
      <p:grpSp>
        <p:nvGrpSpPr>
          <p:cNvPr id="74" name="Group 73"/>
          <p:cNvGrpSpPr/>
          <p:nvPr userDrawn="1"/>
        </p:nvGrpSpPr>
        <p:grpSpPr>
          <a:xfrm>
            <a:off x="8410610" y="5891243"/>
            <a:ext cx="2570813" cy="694330"/>
            <a:chOff x="5809817" y="5728744"/>
            <a:chExt cx="2570813" cy="694330"/>
          </a:xfrm>
        </p:grpSpPr>
        <p:sp>
          <p:nvSpPr>
            <p:cNvPr id="75" name="TextBox 74"/>
            <p:cNvSpPr txBox="1"/>
            <p:nvPr/>
          </p:nvSpPr>
          <p:spPr>
            <a:xfrm>
              <a:off x="5809817" y="5728744"/>
              <a:ext cx="1304144" cy="464694"/>
            </a:xfrm>
            <a:prstGeom prst="rect">
              <a:avLst/>
            </a:prstGeom>
            <a:noFill/>
          </p:spPr>
          <p:txBody>
            <a:bodyPr wrap="square" rtlCol="0">
              <a:spAutoFit/>
            </a:bodyPr>
            <a:lstStyle/>
            <a:p>
              <a:r>
                <a:rPr lang="en-US" sz="2400" b="1" dirty="0">
                  <a:solidFill>
                    <a:schemeClr val="accent6"/>
                  </a:solidFill>
                </a:rPr>
                <a:t>Jerry</a:t>
              </a:r>
            </a:p>
          </p:txBody>
        </p:sp>
        <p:sp>
          <p:nvSpPr>
            <p:cNvPr id="76" name="TextBox 75"/>
            <p:cNvSpPr txBox="1"/>
            <p:nvPr/>
          </p:nvSpPr>
          <p:spPr>
            <a:xfrm>
              <a:off x="5847293" y="6053742"/>
              <a:ext cx="2533337" cy="369332"/>
            </a:xfrm>
            <a:prstGeom prst="rect">
              <a:avLst/>
            </a:prstGeom>
            <a:noFill/>
          </p:spPr>
          <p:txBody>
            <a:bodyPr wrap="square" rtlCol="0">
              <a:spAutoFit/>
            </a:bodyPr>
            <a:lstStyle/>
            <a:p>
              <a:r>
                <a:rPr lang="en-US" dirty="0">
                  <a:solidFill>
                    <a:schemeClr val="accent6"/>
                  </a:solidFill>
                </a:rPr>
                <a:t>project associate</a:t>
              </a:r>
            </a:p>
          </p:txBody>
        </p:sp>
      </p:grpSp>
    </p:spTree>
    <p:extLst>
      <p:ext uri="{BB962C8B-B14F-4D97-AF65-F5344CB8AC3E}">
        <p14:creationId xmlns:p14="http://schemas.microsoft.com/office/powerpoint/2010/main" val="176995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peaker Leslie">
    <p:bg>
      <p:bgRef idx="1003">
        <a:schemeClr val="bg2"/>
      </p:bgRef>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434" y="149700"/>
            <a:ext cx="2236860" cy="3351849"/>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00200" cy="6858000"/>
          </a:xfrm>
          <a:prstGeom prst="rect">
            <a:avLst/>
          </a:prstGeom>
        </p:spPr>
      </p:pic>
      <p:sp>
        <p:nvSpPr>
          <p:cNvPr id="2" name="Title 1"/>
          <p:cNvSpPr>
            <a:spLocks noGrp="1"/>
          </p:cNvSpPr>
          <p:nvPr>
            <p:ph type="title" hasCustomPrompt="1"/>
          </p:nvPr>
        </p:nvSpPr>
        <p:spPr>
          <a:xfrm>
            <a:off x="5486400" y="365125"/>
            <a:ext cx="5867400" cy="1325563"/>
          </a:xfrm>
        </p:spPr>
        <p:txBody>
          <a:bodyPr/>
          <a:lstStyle>
            <a:lvl1pPr>
              <a:defRPr/>
            </a:lvl1pPr>
          </a:lstStyle>
          <a:p>
            <a:r>
              <a:rPr lang="en-US" dirty="0"/>
              <a:t>Introduction</a:t>
            </a:r>
          </a:p>
        </p:txBody>
      </p:sp>
      <p:sp>
        <p:nvSpPr>
          <p:cNvPr id="3" name="Content Placeholder 2"/>
          <p:cNvSpPr>
            <a:spLocks noGrp="1"/>
          </p:cNvSpPr>
          <p:nvPr>
            <p:ph idx="1" hasCustomPrompt="1"/>
          </p:nvPr>
        </p:nvSpPr>
        <p:spPr>
          <a:xfrm>
            <a:off x="5486400" y="1825625"/>
            <a:ext cx="5867400" cy="3949533"/>
          </a:xfrm>
        </p:spPr>
        <p:txBody>
          <a:bodyPr/>
          <a:lstStyle>
            <a:lvl1pPr>
              <a:defRPr baseline="0"/>
            </a:lvl1pPr>
          </a:lstStyle>
          <a:p>
            <a:pPr lvl="0"/>
            <a:r>
              <a:rPr lang="en-US" dirty="0"/>
              <a:t>Trainer background</a:t>
            </a:r>
          </a:p>
        </p:txBody>
      </p:sp>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9388" y="5964500"/>
            <a:ext cx="1834064" cy="694799"/>
          </a:xfrm>
          <a:prstGeom prst="rect">
            <a:avLst/>
          </a:prstGeom>
        </p:spPr>
      </p:pic>
      <p:sp>
        <p:nvSpPr>
          <p:cNvPr id="8" name="Oval 7"/>
          <p:cNvSpPr/>
          <p:nvPr userDrawn="1"/>
        </p:nvSpPr>
        <p:spPr>
          <a:xfrm>
            <a:off x="1508288" y="365125"/>
            <a:ext cx="2224726" cy="2236673"/>
          </a:xfrm>
          <a:prstGeom prst="ellipse">
            <a:avLst/>
          </a:prstGeom>
          <a:noFill/>
          <a:ln w="1174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userDrawn="1"/>
        </p:nvSpPr>
        <p:spPr>
          <a:xfrm>
            <a:off x="0" y="2814769"/>
            <a:ext cx="5400201" cy="1393202"/>
          </a:xfrm>
          <a:prstGeom prst="rect">
            <a:avLst/>
          </a:prstGeom>
          <a:noFill/>
        </p:spPr>
        <p:txBody>
          <a:bodyPr wrap="square" rtlCol="0">
            <a:spAutoFit/>
          </a:bodyPr>
          <a:lstStyle/>
          <a:p>
            <a:pPr lvl="0" algn="ctr">
              <a:lnSpc>
                <a:spcPct val="100000"/>
              </a:lnSpc>
            </a:pPr>
            <a:r>
              <a:rPr lang="en-US" sz="2000" b="1" dirty="0">
                <a:solidFill>
                  <a:schemeClr val="tx1"/>
                </a:solidFill>
              </a:rPr>
              <a:t>Leslie Kimble</a:t>
            </a:r>
          </a:p>
          <a:p>
            <a:pPr lvl="0" algn="ctr">
              <a:lnSpc>
                <a:spcPct val="100000"/>
              </a:lnSpc>
            </a:pPr>
            <a:r>
              <a:rPr lang="en-US" sz="2000" b="1" dirty="0">
                <a:solidFill>
                  <a:schemeClr val="tx1"/>
                </a:solidFill>
              </a:rPr>
              <a:t>Marketing &amp; Events Coordinator</a:t>
            </a:r>
          </a:p>
          <a:p>
            <a:pPr lvl="0" algn="ctr">
              <a:lnSpc>
                <a:spcPct val="100000"/>
              </a:lnSpc>
            </a:pPr>
            <a:r>
              <a:rPr lang="en-US" sz="2000" b="1" dirty="0">
                <a:solidFill>
                  <a:schemeClr val="tx1"/>
                </a:solidFill>
              </a:rPr>
              <a:t>WSU Environmental Finance Center</a:t>
            </a:r>
          </a:p>
          <a:p>
            <a:pPr marL="0" marR="0" lvl="0" indent="0" algn="ctr" defTabSz="914400" rtl="0" eaLnBrk="1" fontAlgn="auto" latinLnBrk="0" hangingPunct="1">
              <a:lnSpc>
                <a:spcPct val="90000"/>
              </a:lnSpc>
              <a:spcBef>
                <a:spcPts val="1000"/>
              </a:spcBef>
              <a:spcAft>
                <a:spcPts val="0"/>
              </a:spcAft>
              <a:buClr>
                <a:schemeClr val="accent6"/>
              </a:buClr>
              <a:buSzTx/>
              <a:buFont typeface="Arial" panose="020B0604020202020204" pitchFamily="34" charset="0"/>
              <a:buNone/>
              <a:tabLst/>
              <a:defRPr/>
            </a:pPr>
            <a:endParaRPr lang="en-US" b="1" dirty="0">
              <a:solidFill>
                <a:schemeClr val="bg1"/>
              </a:solidFill>
            </a:endParaRPr>
          </a:p>
        </p:txBody>
      </p:sp>
    </p:spTree>
    <p:extLst>
      <p:ext uri="{BB962C8B-B14F-4D97-AF65-F5344CB8AC3E}">
        <p14:creationId xmlns:p14="http://schemas.microsoft.com/office/powerpoint/2010/main" val="41932418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peaker Nick">
    <p:bg>
      <p:bgRef idx="1003">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811" y="98440"/>
            <a:ext cx="2248170" cy="336879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00200" cy="6858000"/>
          </a:xfrm>
          <a:prstGeom prst="rect">
            <a:avLst/>
          </a:prstGeom>
        </p:spPr>
      </p:pic>
      <p:sp>
        <p:nvSpPr>
          <p:cNvPr id="2" name="Title 1"/>
          <p:cNvSpPr>
            <a:spLocks noGrp="1"/>
          </p:cNvSpPr>
          <p:nvPr>
            <p:ph type="title" hasCustomPrompt="1"/>
          </p:nvPr>
        </p:nvSpPr>
        <p:spPr>
          <a:xfrm>
            <a:off x="5486400" y="365125"/>
            <a:ext cx="5867400" cy="1325563"/>
          </a:xfrm>
        </p:spPr>
        <p:txBody>
          <a:bodyPr/>
          <a:lstStyle>
            <a:lvl1pPr>
              <a:defRPr/>
            </a:lvl1pPr>
          </a:lstStyle>
          <a:p>
            <a:r>
              <a:rPr lang="en-US" dirty="0"/>
              <a:t>Introduction</a:t>
            </a:r>
          </a:p>
        </p:txBody>
      </p:sp>
      <p:sp>
        <p:nvSpPr>
          <p:cNvPr id="3" name="Content Placeholder 2"/>
          <p:cNvSpPr>
            <a:spLocks noGrp="1"/>
          </p:cNvSpPr>
          <p:nvPr>
            <p:ph idx="1" hasCustomPrompt="1"/>
          </p:nvPr>
        </p:nvSpPr>
        <p:spPr>
          <a:xfrm>
            <a:off x="5486400" y="1825625"/>
            <a:ext cx="5867400" cy="4351338"/>
          </a:xfrm>
        </p:spPr>
        <p:txBody>
          <a:bodyPr/>
          <a:lstStyle>
            <a:lvl1pPr>
              <a:defRPr baseline="0"/>
            </a:lvl1pPr>
          </a:lstStyle>
          <a:p>
            <a:pPr lvl="0"/>
            <a:r>
              <a:rPr lang="en-US" dirty="0"/>
              <a:t>Trainer background</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9388" y="5964500"/>
            <a:ext cx="1834064" cy="694799"/>
          </a:xfrm>
          <a:prstGeom prst="rect">
            <a:avLst/>
          </a:prstGeom>
        </p:spPr>
      </p:pic>
      <p:sp>
        <p:nvSpPr>
          <p:cNvPr id="9" name="Oval 8"/>
          <p:cNvSpPr/>
          <p:nvPr userDrawn="1"/>
        </p:nvSpPr>
        <p:spPr>
          <a:xfrm>
            <a:off x="1508288" y="365125"/>
            <a:ext cx="2224726" cy="2236673"/>
          </a:xfrm>
          <a:prstGeom prst="ellipse">
            <a:avLst/>
          </a:prstGeom>
          <a:noFill/>
          <a:ln w="1174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0" y="2814769"/>
            <a:ext cx="5400201" cy="1393202"/>
          </a:xfrm>
          <a:prstGeom prst="rect">
            <a:avLst/>
          </a:prstGeom>
          <a:noFill/>
        </p:spPr>
        <p:txBody>
          <a:bodyPr wrap="square" rtlCol="0">
            <a:spAutoFit/>
          </a:bodyPr>
          <a:lstStyle/>
          <a:p>
            <a:pPr lvl="0" algn="ctr">
              <a:lnSpc>
                <a:spcPct val="100000"/>
              </a:lnSpc>
            </a:pPr>
            <a:r>
              <a:rPr lang="en-US" sz="2000" b="1" dirty="0">
                <a:solidFill>
                  <a:schemeClr val="tx1"/>
                </a:solidFill>
              </a:rPr>
              <a:t>Nick</a:t>
            </a:r>
            <a:r>
              <a:rPr lang="en-US" sz="2000" b="1" baseline="0" dirty="0">
                <a:solidFill>
                  <a:schemeClr val="tx1"/>
                </a:solidFill>
              </a:rPr>
              <a:t> Willis</a:t>
            </a:r>
            <a:endParaRPr lang="en-US" sz="2000" b="1" dirty="0">
              <a:solidFill>
                <a:schemeClr val="tx1"/>
              </a:solidFill>
            </a:endParaRPr>
          </a:p>
          <a:p>
            <a:pPr lvl="0" algn="ctr">
              <a:lnSpc>
                <a:spcPct val="100000"/>
              </a:lnSpc>
            </a:pPr>
            <a:r>
              <a:rPr lang="en-US" sz="2000" b="1" dirty="0">
                <a:solidFill>
                  <a:schemeClr val="tx1"/>
                </a:solidFill>
              </a:rPr>
              <a:t>Program Manager</a:t>
            </a:r>
          </a:p>
          <a:p>
            <a:pPr lvl="0" algn="ctr">
              <a:lnSpc>
                <a:spcPct val="100000"/>
              </a:lnSpc>
            </a:pPr>
            <a:r>
              <a:rPr lang="en-US" sz="2000" b="1" dirty="0">
                <a:solidFill>
                  <a:schemeClr val="tx1"/>
                </a:solidFill>
              </a:rPr>
              <a:t>WSU Environmental Finance Center</a:t>
            </a:r>
          </a:p>
          <a:p>
            <a:pPr marL="0" marR="0" lvl="0" indent="0" algn="ctr" defTabSz="914400" rtl="0" eaLnBrk="1" fontAlgn="auto" latinLnBrk="0" hangingPunct="1">
              <a:lnSpc>
                <a:spcPct val="90000"/>
              </a:lnSpc>
              <a:spcBef>
                <a:spcPts val="1000"/>
              </a:spcBef>
              <a:spcAft>
                <a:spcPts val="0"/>
              </a:spcAft>
              <a:buClr>
                <a:schemeClr val="accent6"/>
              </a:buClr>
              <a:buSzTx/>
              <a:buFont typeface="Arial" panose="020B0604020202020204" pitchFamily="34" charset="0"/>
              <a:buNone/>
              <a:tabLst/>
              <a:defRPr/>
            </a:pPr>
            <a:endParaRPr lang="en-US" b="1" dirty="0">
              <a:solidFill>
                <a:schemeClr val="bg1"/>
              </a:solidFill>
            </a:endParaRPr>
          </a:p>
        </p:txBody>
      </p:sp>
    </p:spTree>
    <p:extLst>
      <p:ext uri="{BB962C8B-B14F-4D97-AF65-F5344CB8AC3E}">
        <p14:creationId xmlns:p14="http://schemas.microsoft.com/office/powerpoint/2010/main" val="284096683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peaker Michele">
    <p:bg>
      <p:bgRef idx="1003">
        <a:schemeClr val="bg2"/>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7900" y="222346"/>
            <a:ext cx="2245864" cy="336879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00200" cy="6858000"/>
          </a:xfrm>
          <a:prstGeom prst="rect">
            <a:avLst/>
          </a:prstGeom>
        </p:spPr>
      </p:pic>
      <p:sp>
        <p:nvSpPr>
          <p:cNvPr id="2" name="Title 1"/>
          <p:cNvSpPr>
            <a:spLocks noGrp="1"/>
          </p:cNvSpPr>
          <p:nvPr>
            <p:ph type="title" hasCustomPrompt="1"/>
          </p:nvPr>
        </p:nvSpPr>
        <p:spPr>
          <a:xfrm>
            <a:off x="5486400" y="365125"/>
            <a:ext cx="5867400" cy="1325563"/>
          </a:xfrm>
        </p:spPr>
        <p:txBody>
          <a:bodyPr/>
          <a:lstStyle>
            <a:lvl1pPr>
              <a:defRPr/>
            </a:lvl1pPr>
          </a:lstStyle>
          <a:p>
            <a:r>
              <a:rPr lang="en-US" dirty="0"/>
              <a:t>Introduction</a:t>
            </a:r>
          </a:p>
        </p:txBody>
      </p:sp>
      <p:sp>
        <p:nvSpPr>
          <p:cNvPr id="3" name="Content Placeholder 2"/>
          <p:cNvSpPr>
            <a:spLocks noGrp="1"/>
          </p:cNvSpPr>
          <p:nvPr>
            <p:ph idx="1" hasCustomPrompt="1"/>
          </p:nvPr>
        </p:nvSpPr>
        <p:spPr>
          <a:xfrm>
            <a:off x="5486400" y="1825625"/>
            <a:ext cx="5867400" cy="4351338"/>
          </a:xfrm>
        </p:spPr>
        <p:txBody>
          <a:bodyPr/>
          <a:lstStyle>
            <a:lvl1pPr>
              <a:defRPr baseline="0"/>
            </a:lvl1pPr>
          </a:lstStyle>
          <a:p>
            <a:pPr lvl="0"/>
            <a:r>
              <a:rPr lang="en-US" dirty="0"/>
              <a:t>Trainer background</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9388" y="5964500"/>
            <a:ext cx="1834064" cy="694799"/>
          </a:xfrm>
          <a:prstGeom prst="rect">
            <a:avLst/>
          </a:prstGeom>
        </p:spPr>
      </p:pic>
      <p:sp>
        <p:nvSpPr>
          <p:cNvPr id="9" name="Oval 8"/>
          <p:cNvSpPr/>
          <p:nvPr userDrawn="1"/>
        </p:nvSpPr>
        <p:spPr>
          <a:xfrm>
            <a:off x="1508288" y="365125"/>
            <a:ext cx="2224726" cy="2236673"/>
          </a:xfrm>
          <a:prstGeom prst="ellipse">
            <a:avLst/>
          </a:prstGeom>
          <a:noFill/>
          <a:ln w="1174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0" y="2814769"/>
            <a:ext cx="5400201" cy="1393202"/>
          </a:xfrm>
          <a:prstGeom prst="rect">
            <a:avLst/>
          </a:prstGeom>
          <a:noFill/>
        </p:spPr>
        <p:txBody>
          <a:bodyPr wrap="square" rtlCol="0">
            <a:spAutoFit/>
          </a:bodyPr>
          <a:lstStyle/>
          <a:p>
            <a:pPr lvl="0" algn="ctr">
              <a:lnSpc>
                <a:spcPct val="100000"/>
              </a:lnSpc>
            </a:pPr>
            <a:r>
              <a:rPr lang="en-US" sz="2000" b="1" dirty="0">
                <a:solidFill>
                  <a:schemeClr val="tx1"/>
                </a:solidFill>
              </a:rPr>
              <a:t>Michele Pugh</a:t>
            </a:r>
          </a:p>
          <a:p>
            <a:pPr lvl="0" algn="ctr">
              <a:lnSpc>
                <a:spcPct val="100000"/>
              </a:lnSpc>
            </a:pPr>
            <a:r>
              <a:rPr lang="en-US" sz="2000" b="1" dirty="0">
                <a:solidFill>
                  <a:schemeClr val="tx1"/>
                </a:solidFill>
              </a:rPr>
              <a:t>Director</a:t>
            </a:r>
          </a:p>
          <a:p>
            <a:pPr lvl="0" algn="ctr">
              <a:lnSpc>
                <a:spcPct val="100000"/>
              </a:lnSpc>
            </a:pPr>
            <a:r>
              <a:rPr lang="en-US" sz="2000" b="1" dirty="0">
                <a:solidFill>
                  <a:schemeClr val="tx1"/>
                </a:solidFill>
              </a:rPr>
              <a:t>WSU Environmental Finance Center</a:t>
            </a:r>
          </a:p>
          <a:p>
            <a:pPr marL="0" marR="0" lvl="0" indent="0" algn="ctr" defTabSz="914400" rtl="0" eaLnBrk="1" fontAlgn="auto" latinLnBrk="0" hangingPunct="1">
              <a:lnSpc>
                <a:spcPct val="90000"/>
              </a:lnSpc>
              <a:spcBef>
                <a:spcPts val="1000"/>
              </a:spcBef>
              <a:spcAft>
                <a:spcPts val="0"/>
              </a:spcAft>
              <a:buClr>
                <a:schemeClr val="accent6"/>
              </a:buClr>
              <a:buSzTx/>
              <a:buFont typeface="Arial" panose="020B0604020202020204" pitchFamily="34" charset="0"/>
              <a:buNone/>
              <a:tabLst/>
              <a:defRPr/>
            </a:pPr>
            <a:endParaRPr lang="en-US" b="1" dirty="0">
              <a:solidFill>
                <a:schemeClr val="bg1"/>
              </a:solidFill>
            </a:endParaRPr>
          </a:p>
        </p:txBody>
      </p:sp>
    </p:spTree>
    <p:extLst>
      <p:ext uri="{BB962C8B-B14F-4D97-AF65-F5344CB8AC3E}">
        <p14:creationId xmlns:p14="http://schemas.microsoft.com/office/powerpoint/2010/main" val="77568651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Speaker Tonya">
    <p:bg>
      <p:bgRef idx="1003">
        <a:schemeClr val="bg2"/>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2638" y="182171"/>
            <a:ext cx="2248170" cy="336879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00200" cy="6858000"/>
          </a:xfrm>
          <a:prstGeom prst="rect">
            <a:avLst/>
          </a:prstGeom>
        </p:spPr>
      </p:pic>
      <p:sp>
        <p:nvSpPr>
          <p:cNvPr id="2" name="Title 1"/>
          <p:cNvSpPr>
            <a:spLocks noGrp="1"/>
          </p:cNvSpPr>
          <p:nvPr>
            <p:ph type="title" hasCustomPrompt="1"/>
          </p:nvPr>
        </p:nvSpPr>
        <p:spPr>
          <a:xfrm>
            <a:off x="5486400" y="365125"/>
            <a:ext cx="5867400" cy="1325563"/>
          </a:xfrm>
        </p:spPr>
        <p:txBody>
          <a:bodyPr/>
          <a:lstStyle>
            <a:lvl1pPr>
              <a:defRPr/>
            </a:lvl1pPr>
          </a:lstStyle>
          <a:p>
            <a:r>
              <a:rPr lang="en-US" dirty="0"/>
              <a:t>Introduction</a:t>
            </a:r>
          </a:p>
        </p:txBody>
      </p:sp>
      <p:sp>
        <p:nvSpPr>
          <p:cNvPr id="3" name="Content Placeholder 2"/>
          <p:cNvSpPr>
            <a:spLocks noGrp="1"/>
          </p:cNvSpPr>
          <p:nvPr>
            <p:ph idx="1" hasCustomPrompt="1"/>
          </p:nvPr>
        </p:nvSpPr>
        <p:spPr>
          <a:xfrm>
            <a:off x="5486400" y="1825625"/>
            <a:ext cx="5867400" cy="4351338"/>
          </a:xfrm>
        </p:spPr>
        <p:txBody>
          <a:bodyPr/>
          <a:lstStyle>
            <a:lvl1pPr>
              <a:defRPr baseline="0"/>
            </a:lvl1pPr>
          </a:lstStyle>
          <a:p>
            <a:pPr lvl="0"/>
            <a:r>
              <a:rPr lang="en-US" dirty="0"/>
              <a:t>Trainer background</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9388" y="5964500"/>
            <a:ext cx="1834064" cy="694799"/>
          </a:xfrm>
          <a:prstGeom prst="rect">
            <a:avLst/>
          </a:prstGeom>
        </p:spPr>
      </p:pic>
      <p:sp>
        <p:nvSpPr>
          <p:cNvPr id="9" name="Oval 8"/>
          <p:cNvSpPr/>
          <p:nvPr userDrawn="1"/>
        </p:nvSpPr>
        <p:spPr>
          <a:xfrm>
            <a:off x="1508288" y="365125"/>
            <a:ext cx="2224726" cy="2236673"/>
          </a:xfrm>
          <a:prstGeom prst="ellipse">
            <a:avLst/>
          </a:prstGeom>
          <a:noFill/>
          <a:ln w="1174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0" y="2814769"/>
            <a:ext cx="5400201" cy="1393202"/>
          </a:xfrm>
          <a:prstGeom prst="rect">
            <a:avLst/>
          </a:prstGeom>
          <a:noFill/>
        </p:spPr>
        <p:txBody>
          <a:bodyPr wrap="square" rtlCol="0">
            <a:spAutoFit/>
          </a:bodyPr>
          <a:lstStyle/>
          <a:p>
            <a:pPr lvl="0" algn="ctr">
              <a:lnSpc>
                <a:spcPct val="100000"/>
              </a:lnSpc>
            </a:pPr>
            <a:r>
              <a:rPr lang="en-US" sz="2000" b="1" dirty="0">
                <a:solidFill>
                  <a:schemeClr val="tx1"/>
                </a:solidFill>
              </a:rPr>
              <a:t>Tonya</a:t>
            </a:r>
            <a:r>
              <a:rPr lang="en-US" sz="2000" b="1" baseline="0" dirty="0">
                <a:solidFill>
                  <a:schemeClr val="tx1"/>
                </a:solidFill>
              </a:rPr>
              <a:t> </a:t>
            </a:r>
            <a:r>
              <a:rPr lang="en-US" sz="2000" b="1" baseline="0" dirty="0" err="1">
                <a:solidFill>
                  <a:schemeClr val="tx1"/>
                </a:solidFill>
              </a:rPr>
              <a:t>Bronleewe</a:t>
            </a:r>
            <a:endParaRPr lang="en-US" sz="2000" b="1" dirty="0">
              <a:solidFill>
                <a:schemeClr val="tx1"/>
              </a:solidFill>
            </a:endParaRPr>
          </a:p>
          <a:p>
            <a:pPr lvl="0" algn="ctr">
              <a:lnSpc>
                <a:spcPct val="100000"/>
              </a:lnSpc>
            </a:pPr>
            <a:r>
              <a:rPr lang="en-US" sz="2000" b="1" dirty="0">
                <a:solidFill>
                  <a:schemeClr val="tx1"/>
                </a:solidFill>
              </a:rPr>
              <a:t>Program Manager</a:t>
            </a:r>
          </a:p>
          <a:p>
            <a:pPr lvl="0" algn="ctr">
              <a:lnSpc>
                <a:spcPct val="100000"/>
              </a:lnSpc>
            </a:pPr>
            <a:r>
              <a:rPr lang="en-US" sz="2000" b="1" dirty="0">
                <a:solidFill>
                  <a:schemeClr val="tx1"/>
                </a:solidFill>
              </a:rPr>
              <a:t>WSU Environmental Finance Center</a:t>
            </a:r>
          </a:p>
          <a:p>
            <a:pPr marL="0" marR="0" lvl="0" indent="0" algn="ctr" defTabSz="914400" rtl="0" eaLnBrk="1" fontAlgn="auto" latinLnBrk="0" hangingPunct="1">
              <a:lnSpc>
                <a:spcPct val="90000"/>
              </a:lnSpc>
              <a:spcBef>
                <a:spcPts val="1000"/>
              </a:spcBef>
              <a:spcAft>
                <a:spcPts val="0"/>
              </a:spcAft>
              <a:buClr>
                <a:schemeClr val="accent6"/>
              </a:buClr>
              <a:buSzTx/>
              <a:buFont typeface="Arial" panose="020B0604020202020204" pitchFamily="34" charset="0"/>
              <a:buNone/>
              <a:tabLst/>
              <a:defRPr/>
            </a:pPr>
            <a:endParaRPr lang="en-US" b="1" dirty="0">
              <a:solidFill>
                <a:schemeClr val="bg1"/>
              </a:solidFill>
            </a:endParaRPr>
          </a:p>
        </p:txBody>
      </p:sp>
    </p:spTree>
    <p:extLst>
      <p:ext uri="{BB962C8B-B14F-4D97-AF65-F5344CB8AC3E}">
        <p14:creationId xmlns:p14="http://schemas.microsoft.com/office/powerpoint/2010/main" val="138175417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Speaker Jerry">
    <p:bg>
      <p:bgRef idx="1003">
        <a:schemeClr val="bg2"/>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990" y="195819"/>
            <a:ext cx="2248170" cy="336879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400200" cy="6858000"/>
          </a:xfrm>
          <a:prstGeom prst="rect">
            <a:avLst/>
          </a:prstGeom>
        </p:spPr>
      </p:pic>
      <p:sp>
        <p:nvSpPr>
          <p:cNvPr id="2" name="Title 1"/>
          <p:cNvSpPr>
            <a:spLocks noGrp="1"/>
          </p:cNvSpPr>
          <p:nvPr>
            <p:ph type="title" hasCustomPrompt="1"/>
          </p:nvPr>
        </p:nvSpPr>
        <p:spPr>
          <a:xfrm>
            <a:off x="5486400" y="365125"/>
            <a:ext cx="5867400" cy="1325563"/>
          </a:xfrm>
        </p:spPr>
        <p:txBody>
          <a:bodyPr/>
          <a:lstStyle>
            <a:lvl1pPr>
              <a:defRPr/>
            </a:lvl1pPr>
          </a:lstStyle>
          <a:p>
            <a:r>
              <a:rPr lang="en-US" dirty="0"/>
              <a:t>Introduction</a:t>
            </a:r>
          </a:p>
        </p:txBody>
      </p:sp>
      <p:sp>
        <p:nvSpPr>
          <p:cNvPr id="3" name="Content Placeholder 2"/>
          <p:cNvSpPr>
            <a:spLocks noGrp="1"/>
          </p:cNvSpPr>
          <p:nvPr>
            <p:ph idx="1" hasCustomPrompt="1"/>
          </p:nvPr>
        </p:nvSpPr>
        <p:spPr>
          <a:xfrm>
            <a:off x="5486400" y="1825625"/>
            <a:ext cx="5867400" cy="4351338"/>
          </a:xfrm>
        </p:spPr>
        <p:txBody>
          <a:bodyPr/>
          <a:lstStyle>
            <a:lvl1pPr>
              <a:defRPr baseline="0"/>
            </a:lvl1pPr>
          </a:lstStyle>
          <a:p>
            <a:pPr lvl="0"/>
            <a:r>
              <a:rPr lang="en-US" dirty="0"/>
              <a:t>Trainer background</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9388" y="5964500"/>
            <a:ext cx="1834064" cy="694799"/>
          </a:xfrm>
          <a:prstGeom prst="rect">
            <a:avLst/>
          </a:prstGeom>
        </p:spPr>
      </p:pic>
      <p:sp>
        <p:nvSpPr>
          <p:cNvPr id="9" name="Oval 8"/>
          <p:cNvSpPr/>
          <p:nvPr userDrawn="1"/>
        </p:nvSpPr>
        <p:spPr>
          <a:xfrm>
            <a:off x="1508288" y="365125"/>
            <a:ext cx="2224726" cy="2236673"/>
          </a:xfrm>
          <a:prstGeom prst="ellipse">
            <a:avLst/>
          </a:prstGeom>
          <a:noFill/>
          <a:ln w="1174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0" y="2814769"/>
            <a:ext cx="5400201" cy="1393202"/>
          </a:xfrm>
          <a:prstGeom prst="rect">
            <a:avLst/>
          </a:prstGeom>
          <a:noFill/>
        </p:spPr>
        <p:txBody>
          <a:bodyPr wrap="square" rtlCol="0">
            <a:spAutoFit/>
          </a:bodyPr>
          <a:lstStyle/>
          <a:p>
            <a:pPr lvl="0" algn="ctr">
              <a:lnSpc>
                <a:spcPct val="100000"/>
              </a:lnSpc>
            </a:pPr>
            <a:r>
              <a:rPr lang="en-US" sz="2000" b="1" dirty="0">
                <a:solidFill>
                  <a:schemeClr val="tx1"/>
                </a:solidFill>
              </a:rPr>
              <a:t>Jerry Blain</a:t>
            </a:r>
          </a:p>
          <a:p>
            <a:pPr lvl="0" algn="ctr">
              <a:lnSpc>
                <a:spcPct val="100000"/>
              </a:lnSpc>
            </a:pPr>
            <a:r>
              <a:rPr lang="en-US" sz="2000" b="1" dirty="0">
                <a:solidFill>
                  <a:schemeClr val="tx1"/>
                </a:solidFill>
              </a:rPr>
              <a:t>Project Associate</a:t>
            </a:r>
          </a:p>
          <a:p>
            <a:pPr lvl="0" algn="ctr">
              <a:lnSpc>
                <a:spcPct val="100000"/>
              </a:lnSpc>
            </a:pPr>
            <a:r>
              <a:rPr lang="en-US" sz="2000" b="1" dirty="0">
                <a:solidFill>
                  <a:schemeClr val="tx1"/>
                </a:solidFill>
              </a:rPr>
              <a:t>WSU Environmental Finance Center</a:t>
            </a:r>
          </a:p>
          <a:p>
            <a:pPr marL="0" marR="0" lvl="0" indent="0" algn="ctr" defTabSz="914400" rtl="0" eaLnBrk="1" fontAlgn="auto" latinLnBrk="0" hangingPunct="1">
              <a:lnSpc>
                <a:spcPct val="90000"/>
              </a:lnSpc>
              <a:spcBef>
                <a:spcPts val="1000"/>
              </a:spcBef>
              <a:spcAft>
                <a:spcPts val="0"/>
              </a:spcAft>
              <a:buClr>
                <a:schemeClr val="accent6"/>
              </a:buClr>
              <a:buSzTx/>
              <a:buFont typeface="Arial" panose="020B0604020202020204" pitchFamily="34" charset="0"/>
              <a:buNone/>
              <a:tabLst/>
              <a:defRPr/>
            </a:pPr>
            <a:endParaRPr lang="en-US" b="1" dirty="0">
              <a:solidFill>
                <a:schemeClr val="bg1"/>
              </a:solidFill>
            </a:endParaRPr>
          </a:p>
        </p:txBody>
      </p:sp>
    </p:spTree>
    <p:extLst>
      <p:ext uri="{BB962C8B-B14F-4D97-AF65-F5344CB8AC3E}">
        <p14:creationId xmlns:p14="http://schemas.microsoft.com/office/powerpoint/2010/main" val="398926099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chemeClr val="tx1">
                    <a:tint val="75000"/>
                  </a:schemeClr>
                </a:solidFill>
              </a:defRPr>
            </a:lvl1pPr>
          </a:lstStyle>
          <a:p>
            <a:r>
              <a:rPr lang="en-US" dirty="0"/>
              <a:t>Section Title</a:t>
            </a:r>
          </a:p>
        </p:txBody>
      </p:sp>
    </p:spTree>
    <p:extLst>
      <p:ext uri="{BB962C8B-B14F-4D97-AF65-F5344CB8AC3E}">
        <p14:creationId xmlns:p14="http://schemas.microsoft.com/office/powerpoint/2010/main" val="1855086257"/>
      </p:ext>
    </p:extLst>
  </p:cSld>
  <p:clrMap bg1="lt1" tx1="dk1" bg2="lt2" tx2="dk2" accent1="accent1" accent2="accent2" accent3="accent3" accent4="accent4" accent5="accent5" accent6="accent6" hlink="hlink" folHlink="folHlink"/>
  <p:sldLayoutIdLst>
    <p:sldLayoutId id="2147483720" r:id="rId1"/>
    <p:sldLayoutId id="2147483785" r:id="rId2"/>
    <p:sldLayoutId id="2147483784" r:id="rId3"/>
    <p:sldLayoutId id="2147483783" r:id="rId4"/>
    <p:sldLayoutId id="2147483721" r:id="rId5"/>
    <p:sldLayoutId id="2147483744" r:id="rId6"/>
    <p:sldLayoutId id="2147483745" r:id="rId7"/>
    <p:sldLayoutId id="2147483746" r:id="rId8"/>
    <p:sldLayoutId id="2147483747" r:id="rId9"/>
    <p:sldLayoutId id="2147483724" r:id="rId10"/>
    <p:sldLayoutId id="2147483748" r:id="rId11"/>
    <p:sldLayoutId id="2147483726" r:id="rId12"/>
    <p:sldLayoutId id="2147483727" r:id="rId13"/>
    <p:sldLayoutId id="2147483755" r:id="rId14"/>
    <p:sldLayoutId id="2147483750" r:id="rId15"/>
    <p:sldLayoutId id="2147483728" r:id="rId16"/>
    <p:sldLayoutId id="2147483756" r:id="rId17"/>
    <p:sldLayoutId id="2147483749" r:id="rId18"/>
    <p:sldLayoutId id="2147483751" r:id="rId19"/>
    <p:sldLayoutId id="2147483737" r:id="rId20"/>
    <p:sldLayoutId id="2147483752" r:id="rId21"/>
    <p:sldLayoutId id="2147483753" r:id="rId22"/>
    <p:sldLayoutId id="2147483754" r:id="rId23"/>
    <p:sldLayoutId id="2147483757" r:id="rId24"/>
  </p:sldLayoutIdLst>
  <p:txStyles>
    <p:title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hyperlink" Target="https://files.hudexchange.info/course-content/ndrc-nofa-benefit-cost-analysis-data-resources-and-expert-tips-webinar/Final-Sustainability-Benefits-Methodology-Report.pdf"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8A7DD81-441B-4BEC-825B-B46F43C3EE99}"/>
              </a:ext>
            </a:extLst>
          </p:cNvPr>
          <p:cNvSpPr txBox="1">
            <a:spLocks/>
          </p:cNvSpPr>
          <p:nvPr/>
        </p:nvSpPr>
        <p:spPr>
          <a:xfrm>
            <a:off x="287482" y="783771"/>
            <a:ext cx="11617036" cy="3813330"/>
          </a:xfrm>
          <a:prstGeom prst="rect">
            <a:avLst/>
          </a:prstGeom>
        </p:spPr>
        <p:txBody>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cap="none" dirty="0"/>
              <a:t>They’re Worth It!</a:t>
            </a:r>
          </a:p>
          <a:p>
            <a:pPr algn="ctr"/>
            <a:endParaRPr lang="en-US" cap="none" dirty="0"/>
          </a:p>
          <a:p>
            <a:pPr algn="ctr"/>
            <a:r>
              <a:rPr lang="en-US" cap="none" dirty="0"/>
              <a:t>Healthy Watershed Options For </a:t>
            </a:r>
          </a:p>
          <a:p>
            <a:pPr algn="ctr"/>
            <a:r>
              <a:rPr lang="en-US" cap="none" dirty="0"/>
              <a:t>Floodplain Management</a:t>
            </a:r>
          </a:p>
          <a:p>
            <a:pPr algn="ctr"/>
            <a:endParaRPr lang="en-US" sz="1200" i="1" cap="none" dirty="0">
              <a:solidFill>
                <a:schemeClr val="accent6">
                  <a:lumMod val="50000"/>
                  <a:lumOff val="50000"/>
                </a:schemeClr>
              </a:solidFill>
            </a:endParaRPr>
          </a:p>
          <a:p>
            <a:pPr algn="ctr"/>
            <a:r>
              <a:rPr lang="en-US" sz="3800" i="1" cap="none" dirty="0">
                <a:solidFill>
                  <a:schemeClr val="accent6">
                    <a:lumMod val="50000"/>
                    <a:lumOff val="50000"/>
                  </a:schemeClr>
                </a:solidFill>
              </a:rPr>
              <a:t>Lower Meramec Watershed – Missouri</a:t>
            </a:r>
          </a:p>
        </p:txBody>
      </p:sp>
      <p:pic>
        <p:nvPicPr>
          <p:cNvPr id="3" name="Picture 2">
            <a:extLst>
              <a:ext uri="{FF2B5EF4-FFF2-40B4-BE49-F238E27FC236}">
                <a16:creationId xmlns:a16="http://schemas.microsoft.com/office/drawing/2014/main" id="{1C5D5F49-119D-4B8F-93AA-32BF9F104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82" y="4597101"/>
            <a:ext cx="4338284" cy="2260899"/>
          </a:xfrm>
          <a:prstGeom prst="rect">
            <a:avLst/>
          </a:prstGeom>
        </p:spPr>
      </p:pic>
    </p:spTree>
    <p:extLst>
      <p:ext uri="{BB962C8B-B14F-4D97-AF65-F5344CB8AC3E}">
        <p14:creationId xmlns:p14="http://schemas.microsoft.com/office/powerpoint/2010/main" val="3089109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4AD3-7EE5-40FD-80CB-3F5EAA4A31A3}"/>
              </a:ext>
            </a:extLst>
          </p:cNvPr>
          <p:cNvSpPr txBox="1">
            <a:spLocks/>
          </p:cNvSpPr>
          <p:nvPr/>
        </p:nvSpPr>
        <p:spPr>
          <a:xfrm>
            <a:off x="0" y="325689"/>
            <a:ext cx="12192000" cy="518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spcAft>
                <a:spcPts val="600"/>
              </a:spcAft>
            </a:pPr>
            <a:r>
              <a:rPr lang="en-US" cap="none" dirty="0"/>
              <a:t>Lower Meramec Healthy Watershed</a:t>
            </a:r>
            <a:br>
              <a:rPr lang="en-US" cap="none" dirty="0"/>
            </a:br>
            <a:r>
              <a:rPr lang="en-US" cap="none" dirty="0"/>
              <a:t>Cost-Benefit Analysis</a:t>
            </a:r>
          </a:p>
        </p:txBody>
      </p:sp>
      <p:sp>
        <p:nvSpPr>
          <p:cNvPr id="3" name="Rectangle 2">
            <a:extLst>
              <a:ext uri="{FF2B5EF4-FFF2-40B4-BE49-F238E27FC236}">
                <a16:creationId xmlns:a16="http://schemas.microsoft.com/office/drawing/2014/main" id="{53907639-C8B2-429D-8210-681613E7DB2B}"/>
              </a:ext>
            </a:extLst>
          </p:cNvPr>
          <p:cNvSpPr/>
          <p:nvPr/>
        </p:nvSpPr>
        <p:spPr>
          <a:xfrm>
            <a:off x="0" y="6488668"/>
            <a:ext cx="12192000" cy="369332"/>
          </a:xfrm>
          <a:prstGeom prst="rect">
            <a:avLst/>
          </a:prstGeom>
        </p:spPr>
        <p:txBody>
          <a:bodyPr wrap="square">
            <a:spAutoFit/>
          </a:bodyPr>
          <a:lstStyle/>
          <a:p>
            <a:r>
              <a:rPr lang="en-US" dirty="0"/>
              <a:t>Municipalities are encouraged to consult with trusted financial advisors to interpret and assess the results of this report</a:t>
            </a:r>
          </a:p>
        </p:txBody>
      </p:sp>
      <p:grpSp>
        <p:nvGrpSpPr>
          <p:cNvPr id="6" name="Group 5">
            <a:extLst>
              <a:ext uri="{FF2B5EF4-FFF2-40B4-BE49-F238E27FC236}">
                <a16:creationId xmlns:a16="http://schemas.microsoft.com/office/drawing/2014/main" id="{8FF8F79F-333D-4241-999D-D2324374E24E}"/>
              </a:ext>
            </a:extLst>
          </p:cNvPr>
          <p:cNvGrpSpPr/>
          <p:nvPr/>
        </p:nvGrpSpPr>
        <p:grpSpPr>
          <a:xfrm>
            <a:off x="7993993" y="2471970"/>
            <a:ext cx="4033835" cy="3815303"/>
            <a:chOff x="7858808" y="2487281"/>
            <a:chExt cx="4033835" cy="3815303"/>
          </a:xfrm>
        </p:grpSpPr>
        <p:pic>
          <p:nvPicPr>
            <p:cNvPr id="2050" name="Picture 2" descr="Green spaces cut risk of major diseases and improve wellbeing - 9Coach">
              <a:extLst>
                <a:ext uri="{FF2B5EF4-FFF2-40B4-BE49-F238E27FC236}">
                  <a16:creationId xmlns:a16="http://schemas.microsoft.com/office/drawing/2014/main" id="{659103C0-4CD6-4CAC-B7EF-9270CA801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313" y="2487281"/>
              <a:ext cx="4005330" cy="22563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2C94C9-84C7-4976-9270-C672FCF6E912}"/>
                </a:ext>
              </a:extLst>
            </p:cNvPr>
            <p:cNvSpPr txBox="1"/>
            <p:nvPr/>
          </p:nvSpPr>
          <p:spPr>
            <a:xfrm>
              <a:off x="7858808" y="4917589"/>
              <a:ext cx="3942534" cy="1384995"/>
            </a:xfrm>
            <a:prstGeom prst="rect">
              <a:avLst/>
            </a:prstGeom>
            <a:noFill/>
          </p:spPr>
          <p:txBody>
            <a:bodyPr wrap="square" rtlCol="0">
              <a:spAutoFit/>
            </a:bodyPr>
            <a:lstStyle/>
            <a:p>
              <a:pPr algn="ctr"/>
              <a:r>
                <a:rPr lang="en-US" sz="2600" dirty="0">
                  <a:latin typeface="Calibri" panose="020F0502020204030204" pitchFamily="34" charset="0"/>
                  <a:cs typeface="Calibri" panose="020F0502020204030204" pitchFamily="34" charset="0"/>
                </a:rPr>
                <a:t>Open Space Preservation</a:t>
              </a:r>
              <a:br>
                <a:rPr lang="en-US" sz="26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(Mix: park land, walking trails &amp; floodplain restoration)</a:t>
              </a:r>
            </a:p>
            <a:p>
              <a:endParaRPr lang="en-US" dirty="0"/>
            </a:p>
          </p:txBody>
        </p:sp>
      </p:grpSp>
      <p:grpSp>
        <p:nvGrpSpPr>
          <p:cNvPr id="4" name="Group 3">
            <a:extLst>
              <a:ext uri="{FF2B5EF4-FFF2-40B4-BE49-F238E27FC236}">
                <a16:creationId xmlns:a16="http://schemas.microsoft.com/office/drawing/2014/main" id="{30C250C3-B4EC-4BAD-8EE6-CFD0398D7879}"/>
              </a:ext>
            </a:extLst>
          </p:cNvPr>
          <p:cNvGrpSpPr/>
          <p:nvPr/>
        </p:nvGrpSpPr>
        <p:grpSpPr>
          <a:xfrm>
            <a:off x="3233467" y="2571574"/>
            <a:ext cx="4655548" cy="3110041"/>
            <a:chOff x="3162914" y="2589101"/>
            <a:chExt cx="4655548" cy="3110041"/>
          </a:xfrm>
        </p:grpSpPr>
        <p:pic>
          <p:nvPicPr>
            <p:cNvPr id="2054" name="Picture 6" descr="Pin on landscape restoration graphics">
              <a:extLst>
                <a:ext uri="{FF2B5EF4-FFF2-40B4-BE49-F238E27FC236}">
                  <a16:creationId xmlns:a16="http://schemas.microsoft.com/office/drawing/2014/main" id="{8C69970A-5C9E-4CE5-A694-B91D1F3ADE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364"/>
            <a:stretch/>
          </p:blipFill>
          <p:spPr bwMode="auto">
            <a:xfrm>
              <a:off x="3162914" y="2589101"/>
              <a:ext cx="4655548" cy="21545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F87A2E-162B-435B-8BB7-2979F9478226}"/>
                </a:ext>
              </a:extLst>
            </p:cNvPr>
            <p:cNvSpPr txBox="1"/>
            <p:nvPr/>
          </p:nvSpPr>
          <p:spPr>
            <a:xfrm>
              <a:off x="3519421" y="4929701"/>
              <a:ext cx="3942534" cy="769441"/>
            </a:xfrm>
            <a:prstGeom prst="rect">
              <a:avLst/>
            </a:prstGeom>
            <a:noFill/>
          </p:spPr>
          <p:txBody>
            <a:bodyPr wrap="square" rtlCol="0">
              <a:spAutoFit/>
            </a:bodyPr>
            <a:lstStyle/>
            <a:p>
              <a:pPr algn="ctr"/>
              <a:r>
                <a:rPr lang="en-US" sz="2600" dirty="0">
                  <a:latin typeface="Calibri" panose="020F0502020204030204" pitchFamily="34" charset="0"/>
                  <a:cs typeface="Calibri" panose="020F0502020204030204" pitchFamily="34" charset="0"/>
                </a:rPr>
                <a:t>Floodplain Restoration</a:t>
              </a:r>
              <a:endParaRPr lang="en-US" sz="2000" dirty="0">
                <a:latin typeface="Calibri" panose="020F0502020204030204" pitchFamily="34" charset="0"/>
                <a:cs typeface="Calibri" panose="020F0502020204030204" pitchFamily="34" charset="0"/>
              </a:endParaRPr>
            </a:p>
            <a:p>
              <a:endParaRPr lang="en-US" dirty="0"/>
            </a:p>
          </p:txBody>
        </p:sp>
      </p:grpSp>
      <p:sp>
        <p:nvSpPr>
          <p:cNvPr id="7" name="TextBox 6">
            <a:extLst>
              <a:ext uri="{FF2B5EF4-FFF2-40B4-BE49-F238E27FC236}">
                <a16:creationId xmlns:a16="http://schemas.microsoft.com/office/drawing/2014/main" id="{962B6A40-8915-41A9-A256-B81C39E73B7B}"/>
              </a:ext>
            </a:extLst>
          </p:cNvPr>
          <p:cNvSpPr txBox="1"/>
          <p:nvPr/>
        </p:nvSpPr>
        <p:spPr>
          <a:xfrm>
            <a:off x="6913315" y="2460654"/>
            <a:ext cx="109728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USDA</a:t>
            </a:r>
          </a:p>
        </p:txBody>
      </p:sp>
      <p:pic>
        <p:nvPicPr>
          <p:cNvPr id="9" name="Picture 8">
            <a:extLst>
              <a:ext uri="{FF2B5EF4-FFF2-40B4-BE49-F238E27FC236}">
                <a16:creationId xmlns:a16="http://schemas.microsoft.com/office/drawing/2014/main" id="{FC666497-A91B-40D2-946A-86FB9B416E3B}"/>
              </a:ext>
            </a:extLst>
          </p:cNvPr>
          <p:cNvPicPr>
            <a:picLocks noChangeAspect="1"/>
          </p:cNvPicPr>
          <p:nvPr/>
        </p:nvPicPr>
        <p:blipFill>
          <a:blip r:embed="rId5"/>
          <a:stretch>
            <a:fillRect/>
          </a:stretch>
        </p:blipFill>
        <p:spPr>
          <a:xfrm>
            <a:off x="158049" y="2599153"/>
            <a:ext cx="2970440" cy="1899875"/>
          </a:xfrm>
          <a:prstGeom prst="rect">
            <a:avLst/>
          </a:prstGeom>
        </p:spPr>
      </p:pic>
      <p:sp>
        <p:nvSpPr>
          <p:cNvPr id="13" name="TextBox 12">
            <a:extLst>
              <a:ext uri="{FF2B5EF4-FFF2-40B4-BE49-F238E27FC236}">
                <a16:creationId xmlns:a16="http://schemas.microsoft.com/office/drawing/2014/main" id="{D8EC345D-AD3C-432B-957A-3D57D1D743D4}"/>
              </a:ext>
            </a:extLst>
          </p:cNvPr>
          <p:cNvSpPr txBox="1"/>
          <p:nvPr/>
        </p:nvSpPr>
        <p:spPr>
          <a:xfrm>
            <a:off x="158049" y="4916327"/>
            <a:ext cx="3004865" cy="1169551"/>
          </a:xfrm>
          <a:prstGeom prst="rect">
            <a:avLst/>
          </a:prstGeom>
          <a:noFill/>
        </p:spPr>
        <p:txBody>
          <a:bodyPr wrap="square" rtlCol="0">
            <a:spAutoFit/>
          </a:bodyPr>
          <a:lstStyle/>
          <a:p>
            <a:pPr algn="ctr"/>
            <a:r>
              <a:rPr lang="en-US" sz="2600" dirty="0">
                <a:latin typeface="Calibri" panose="020F0502020204030204" pitchFamily="34" charset="0"/>
                <a:cs typeface="Calibri" panose="020F0502020204030204" pitchFamily="34" charset="0"/>
              </a:rPr>
              <a:t>Flood-prone Property Acquisition</a:t>
            </a:r>
            <a:endParaRPr lang="en-US" sz="20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1960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1F95A8-110E-48E4-B036-D500060EFD74}"/>
              </a:ext>
            </a:extLst>
          </p:cNvPr>
          <p:cNvSpPr txBox="1"/>
          <p:nvPr/>
        </p:nvSpPr>
        <p:spPr>
          <a:xfrm>
            <a:off x="421277" y="1722998"/>
            <a:ext cx="11349446" cy="4062651"/>
          </a:xfrm>
          <a:prstGeom prst="rect">
            <a:avLst/>
          </a:prstGeom>
          <a:noFill/>
        </p:spPr>
        <p:txBody>
          <a:bodyPr wrap="square" rtlCol="0">
            <a:spAutoFit/>
          </a:bodyPr>
          <a:lstStyle/>
          <a:p>
            <a:pPr algn="ctr"/>
            <a:r>
              <a:rPr lang="en-US" sz="3000" dirty="0">
                <a:latin typeface="Calibri" panose="020F0502020204030204" pitchFamily="34" charset="0"/>
                <a:cs typeface="Calibri" panose="020F0502020204030204" pitchFamily="34" charset="0"/>
              </a:rPr>
              <a:t>Healthy watershed benefits are quantified, in dollars, and align with FEMA’s </a:t>
            </a:r>
            <a:r>
              <a:rPr lang="en-US" sz="3000" i="1" dirty="0">
                <a:latin typeface="Calibri" panose="020F0502020204030204" pitchFamily="34" charset="0"/>
                <a:cs typeface="Calibri" panose="020F0502020204030204" pitchFamily="34" charset="0"/>
                <a:hlinkClick r:id="rId3"/>
              </a:rPr>
              <a:t>Final Sustainability Benefits Methodology Report</a:t>
            </a:r>
            <a:r>
              <a:rPr lang="en-US" sz="3000" dirty="0">
                <a:latin typeface="Calibri" panose="020F0502020204030204" pitchFamily="34" charset="0"/>
                <a:cs typeface="Calibri" panose="020F0502020204030204" pitchFamily="34" charset="0"/>
              </a:rPr>
              <a:t>. </a:t>
            </a:r>
          </a:p>
          <a:p>
            <a:pPr algn="ctr"/>
            <a:endParaRPr lang="en-US" sz="3000" dirty="0">
              <a:latin typeface="Calibri" panose="020F0502020204030204" pitchFamily="34" charset="0"/>
              <a:cs typeface="Calibri" panose="020F0502020204030204" pitchFamily="34" charset="0"/>
            </a:endParaRPr>
          </a:p>
          <a:p>
            <a:pPr algn="ctr"/>
            <a:r>
              <a:rPr lang="en-US" sz="3000" dirty="0">
                <a:latin typeface="Calibri" panose="020F0502020204030204" pitchFamily="34" charset="0"/>
                <a:cs typeface="Calibri" panose="020F0502020204030204" pitchFamily="34" charset="0"/>
              </a:rPr>
              <a:t>Environmental and flood hazard reduction benefits are calculated annually, per acre of floodplain restored, over a 20-year period.</a:t>
            </a:r>
          </a:p>
          <a:p>
            <a:pPr algn="ctr"/>
            <a:endParaRPr lang="en-US" sz="3000" dirty="0">
              <a:latin typeface="Calibri" panose="020F0502020204030204" pitchFamily="34" charset="0"/>
              <a:cs typeface="Calibri" panose="020F0502020204030204" pitchFamily="34" charset="0"/>
            </a:endParaRPr>
          </a:p>
          <a:p>
            <a:pPr algn="ctr"/>
            <a:r>
              <a:rPr lang="en-US" sz="3000" dirty="0">
                <a:latin typeface="Calibri" panose="020F0502020204030204" pitchFamily="34" charset="0"/>
                <a:cs typeface="Calibri" panose="020F0502020204030204" pitchFamily="34" charset="0"/>
              </a:rPr>
              <a:t>All analyses were performed at a community level. </a:t>
            </a:r>
            <a:br>
              <a:rPr lang="en-US" sz="3000" dirty="0">
                <a:latin typeface="Calibri" panose="020F0502020204030204" pitchFamily="34" charset="0"/>
                <a:cs typeface="Calibri" panose="020F0502020204030204" pitchFamily="34" charset="0"/>
              </a:rPr>
            </a:br>
            <a:r>
              <a:rPr lang="en-US" sz="3000" dirty="0">
                <a:latin typeface="Calibri" panose="020F0502020204030204" pitchFamily="34" charset="0"/>
                <a:cs typeface="Calibri" panose="020F0502020204030204" pitchFamily="34" charset="0"/>
              </a:rPr>
              <a:t>No property specific analysis were completed.</a:t>
            </a:r>
          </a:p>
          <a:p>
            <a:pPr algn="ctr"/>
            <a:endParaRPr lang="en-US" dirty="0"/>
          </a:p>
        </p:txBody>
      </p:sp>
      <p:sp>
        <p:nvSpPr>
          <p:cNvPr id="5" name="Title 1">
            <a:extLst>
              <a:ext uri="{FF2B5EF4-FFF2-40B4-BE49-F238E27FC236}">
                <a16:creationId xmlns:a16="http://schemas.microsoft.com/office/drawing/2014/main" id="{F686F5FB-4E14-4CAF-B52B-F43B459B9B5D}"/>
              </a:ext>
            </a:extLst>
          </p:cNvPr>
          <p:cNvSpPr txBox="1">
            <a:spLocks/>
          </p:cNvSpPr>
          <p:nvPr/>
        </p:nvSpPr>
        <p:spPr>
          <a:xfrm>
            <a:off x="0" y="325689"/>
            <a:ext cx="12192000" cy="518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spcAft>
                <a:spcPts val="600"/>
              </a:spcAft>
            </a:pPr>
            <a:r>
              <a:rPr lang="en-US" cap="none" dirty="0"/>
              <a:t>CBA Calculations</a:t>
            </a:r>
          </a:p>
        </p:txBody>
      </p:sp>
    </p:spTree>
    <p:extLst>
      <p:ext uri="{BB962C8B-B14F-4D97-AF65-F5344CB8AC3E}">
        <p14:creationId xmlns:p14="http://schemas.microsoft.com/office/powerpoint/2010/main" val="4144619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AA7B-0021-4CF6-82A1-DFEC37B797D0}"/>
              </a:ext>
            </a:extLst>
          </p:cNvPr>
          <p:cNvSpPr txBox="1">
            <a:spLocks/>
          </p:cNvSpPr>
          <p:nvPr/>
        </p:nvSpPr>
        <p:spPr>
          <a:xfrm>
            <a:off x="0" y="325689"/>
            <a:ext cx="12192000" cy="518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spcAft>
                <a:spcPts val="600"/>
              </a:spcAft>
            </a:pPr>
            <a:r>
              <a:rPr lang="en-US" cap="none" dirty="0"/>
              <a:t>CBA Costs and Benefits</a:t>
            </a:r>
          </a:p>
        </p:txBody>
      </p:sp>
      <p:pic>
        <p:nvPicPr>
          <p:cNvPr id="4" name="Picture 3" descr="Table&#10;&#10;Description automatically generated">
            <a:extLst>
              <a:ext uri="{FF2B5EF4-FFF2-40B4-BE49-F238E27FC236}">
                <a16:creationId xmlns:a16="http://schemas.microsoft.com/office/drawing/2014/main" id="{9EA27ACF-5F9A-4A10-975F-E35E789FF9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9" t="12190" r="5822" b="13143"/>
          <a:stretch/>
        </p:blipFill>
        <p:spPr>
          <a:xfrm>
            <a:off x="194531" y="1066118"/>
            <a:ext cx="11997469" cy="5791882"/>
          </a:xfrm>
          <a:prstGeom prst="rect">
            <a:avLst/>
          </a:prstGeom>
        </p:spPr>
      </p:pic>
    </p:spTree>
    <p:extLst>
      <p:ext uri="{BB962C8B-B14F-4D97-AF65-F5344CB8AC3E}">
        <p14:creationId xmlns:p14="http://schemas.microsoft.com/office/powerpoint/2010/main" val="3723805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C75C0-156B-401A-9C33-D5D7EC98A9D5}"/>
              </a:ext>
            </a:extLst>
          </p:cNvPr>
          <p:cNvPicPr>
            <a:picLocks noChangeAspect="1"/>
          </p:cNvPicPr>
          <p:nvPr/>
        </p:nvPicPr>
        <p:blipFill rotWithShape="1">
          <a:blip r:embed="rId2"/>
          <a:srcRect l="2021" r="2546"/>
          <a:stretch/>
        </p:blipFill>
        <p:spPr>
          <a:xfrm>
            <a:off x="2137954" y="275843"/>
            <a:ext cx="7916091" cy="6306313"/>
          </a:xfrm>
          <a:prstGeom prst="rect">
            <a:avLst/>
          </a:prstGeom>
          <a:effectLst>
            <a:outerShdw blurRad="88900" dist="50800" dir="2700000" sx="101000" sy="101000" algn="tl" rotWithShape="0">
              <a:prstClr val="black">
                <a:alpha val="28000"/>
              </a:prstClr>
            </a:outerShdw>
          </a:effectLst>
        </p:spPr>
      </p:pic>
    </p:spTree>
    <p:extLst>
      <p:ext uri="{BB962C8B-B14F-4D97-AF65-F5344CB8AC3E}">
        <p14:creationId xmlns:p14="http://schemas.microsoft.com/office/powerpoint/2010/main" val="1004958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6ED0-13DE-4EB6-AE6D-F9FBA722D03D}"/>
              </a:ext>
            </a:extLst>
          </p:cNvPr>
          <p:cNvSpPr txBox="1">
            <a:spLocks/>
          </p:cNvSpPr>
          <p:nvPr/>
        </p:nvSpPr>
        <p:spPr>
          <a:xfrm>
            <a:off x="0" y="325689"/>
            <a:ext cx="12192000" cy="518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spcAft>
                <a:spcPts val="600"/>
              </a:spcAft>
            </a:pPr>
            <a:r>
              <a:rPr lang="en-US" cap="none" dirty="0"/>
              <a:t>CBA:  Acquisition</a:t>
            </a:r>
          </a:p>
        </p:txBody>
      </p:sp>
      <p:sp>
        <p:nvSpPr>
          <p:cNvPr id="3" name="TextBox 2">
            <a:extLst>
              <a:ext uri="{FF2B5EF4-FFF2-40B4-BE49-F238E27FC236}">
                <a16:creationId xmlns:a16="http://schemas.microsoft.com/office/drawing/2014/main" id="{CD56F4B2-D11F-4D5D-B049-DF314771AE8E}"/>
              </a:ext>
            </a:extLst>
          </p:cNvPr>
          <p:cNvSpPr txBox="1"/>
          <p:nvPr/>
        </p:nvSpPr>
        <p:spPr>
          <a:xfrm>
            <a:off x="0" y="1876104"/>
            <a:ext cx="4021184" cy="4524315"/>
          </a:xfrm>
          <a:prstGeom prst="rect">
            <a:avLst/>
          </a:prstGeom>
          <a:noFill/>
        </p:spPr>
        <p:txBody>
          <a:bodyPr wrap="square" rtlCol="0">
            <a:spAutoFit/>
          </a:bodyPr>
          <a:lstStyle/>
          <a:p>
            <a:pPr lvl="1" algn="ctr"/>
            <a:r>
              <a:rPr lang="en-US" sz="3000" dirty="0">
                <a:latin typeface="Calibri" panose="020F0502020204030204" pitchFamily="34" charset="0"/>
                <a:cs typeface="Calibri" panose="020F0502020204030204" pitchFamily="34" charset="0"/>
              </a:rPr>
              <a:t>Flood-prone property acquisition is Step #1</a:t>
            </a:r>
          </a:p>
          <a:p>
            <a:pPr lvl="1" algn="ctr"/>
            <a:endParaRPr lang="en-US" sz="3000" dirty="0">
              <a:latin typeface="Calibri" panose="020F0502020204030204" pitchFamily="34" charset="0"/>
              <a:cs typeface="Calibri" panose="020F0502020204030204" pitchFamily="34" charset="0"/>
            </a:endParaRPr>
          </a:p>
          <a:p>
            <a:pPr lvl="1" algn="ctr"/>
            <a:r>
              <a:rPr lang="en-US" sz="3000" dirty="0">
                <a:latin typeface="Calibri" panose="020F0502020204030204" pitchFamily="34" charset="0"/>
                <a:cs typeface="Calibri" panose="020F0502020204030204" pitchFamily="34" charset="0"/>
              </a:rPr>
              <a:t>Acquisition must be paired with other community enhancing efforts for the benefits to outweigh the costs. </a:t>
            </a:r>
            <a:endParaRPr lang="en-US" sz="3000" i="1" dirty="0">
              <a:latin typeface="Calibri" panose="020F0502020204030204" pitchFamily="34" charset="0"/>
              <a:cs typeface="Calibri" panose="020F0502020204030204" pitchFamily="34" charset="0"/>
            </a:endParaRPr>
          </a:p>
          <a:p>
            <a:pPr algn="ctr"/>
            <a:endParaRPr lang="en-US" dirty="0"/>
          </a:p>
        </p:txBody>
      </p:sp>
      <p:pic>
        <p:nvPicPr>
          <p:cNvPr id="4" name="Picture 3">
            <a:extLst>
              <a:ext uri="{FF2B5EF4-FFF2-40B4-BE49-F238E27FC236}">
                <a16:creationId xmlns:a16="http://schemas.microsoft.com/office/drawing/2014/main" id="{9486270B-8C26-460C-87D1-AD52FBA835E6}"/>
              </a:ext>
            </a:extLst>
          </p:cNvPr>
          <p:cNvPicPr>
            <a:picLocks noChangeAspect="1"/>
          </p:cNvPicPr>
          <p:nvPr/>
        </p:nvPicPr>
        <p:blipFill>
          <a:blip r:embed="rId3"/>
          <a:stretch>
            <a:fillRect/>
          </a:stretch>
        </p:blipFill>
        <p:spPr>
          <a:xfrm>
            <a:off x="4331153" y="1407162"/>
            <a:ext cx="7679329" cy="5339776"/>
          </a:xfrm>
          <a:prstGeom prst="rect">
            <a:avLst/>
          </a:prstGeom>
        </p:spPr>
      </p:pic>
    </p:spTree>
    <p:extLst>
      <p:ext uri="{BB962C8B-B14F-4D97-AF65-F5344CB8AC3E}">
        <p14:creationId xmlns:p14="http://schemas.microsoft.com/office/powerpoint/2010/main" val="4016130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EAE9-D018-425E-BDD0-A90135B0F201}"/>
              </a:ext>
            </a:extLst>
          </p:cNvPr>
          <p:cNvSpPr txBox="1">
            <a:spLocks/>
          </p:cNvSpPr>
          <p:nvPr/>
        </p:nvSpPr>
        <p:spPr>
          <a:xfrm>
            <a:off x="0" y="325689"/>
            <a:ext cx="12192000" cy="518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spcAft>
                <a:spcPts val="600"/>
              </a:spcAft>
            </a:pPr>
            <a:r>
              <a:rPr lang="en-US" cap="none" dirty="0"/>
              <a:t>CBA:  Acquisition + Floodplain Restoration</a:t>
            </a:r>
          </a:p>
        </p:txBody>
      </p:sp>
      <p:sp>
        <p:nvSpPr>
          <p:cNvPr id="3" name="TextBox 2">
            <a:extLst>
              <a:ext uri="{FF2B5EF4-FFF2-40B4-BE49-F238E27FC236}">
                <a16:creationId xmlns:a16="http://schemas.microsoft.com/office/drawing/2014/main" id="{76007ED1-ABD9-4938-92B6-2AB5EBAEBB2C}"/>
              </a:ext>
            </a:extLst>
          </p:cNvPr>
          <p:cNvSpPr txBox="1"/>
          <p:nvPr/>
        </p:nvSpPr>
        <p:spPr>
          <a:xfrm>
            <a:off x="-410902" y="1286613"/>
            <a:ext cx="4306387" cy="5232202"/>
          </a:xfrm>
          <a:prstGeom prst="rect">
            <a:avLst/>
          </a:prstGeom>
          <a:noFill/>
        </p:spPr>
        <p:txBody>
          <a:bodyPr wrap="square" rtlCol="0">
            <a:spAutoFit/>
          </a:bodyPr>
          <a:lstStyle/>
          <a:p>
            <a:pPr lvl="1" algn="ctr"/>
            <a:r>
              <a:rPr lang="en-US" sz="2800" dirty="0">
                <a:latin typeface="Calibri" panose="020F0502020204030204" pitchFamily="34" charset="0"/>
                <a:cs typeface="Calibri" panose="020F0502020204030204" pitchFamily="34" charset="0"/>
              </a:rPr>
              <a:t>Over 20-years, the benefits of restoring the 1% AEP to natural floodplain are greater than the costs. </a:t>
            </a:r>
          </a:p>
          <a:p>
            <a:pPr lvl="1" algn="ctr"/>
            <a:endParaRPr lang="en-US" sz="2800" dirty="0">
              <a:latin typeface="Calibri" panose="020F0502020204030204" pitchFamily="34" charset="0"/>
              <a:cs typeface="Calibri" panose="020F0502020204030204" pitchFamily="34" charset="0"/>
            </a:endParaRPr>
          </a:p>
          <a:p>
            <a:pPr lvl="1" algn="ctr"/>
            <a:r>
              <a:rPr lang="en-US" sz="2800" dirty="0">
                <a:latin typeface="Calibri" panose="020F0502020204030204" pitchFamily="34" charset="0"/>
                <a:cs typeface="Calibri" panose="020F0502020204030204" pitchFamily="34" charset="0"/>
              </a:rPr>
              <a:t>If Sunset Hills invests $1M in floodplain restoration, they could see $4.78M in benefits </a:t>
            </a:r>
            <a:r>
              <a:rPr lang="en-US" dirty="0">
                <a:latin typeface="Calibri" panose="020F0502020204030204" pitchFamily="34" charset="0"/>
                <a:cs typeface="Calibri" panose="020F0502020204030204" pitchFamily="34" charset="0"/>
              </a:rPr>
              <a:t>(flood hazard reduction, reduced insurance costs, erosion control, recreation, biodiversity, etc.)</a:t>
            </a:r>
            <a:endParaRPr lang="en-US" i="1"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4A169BCE-A692-462B-B03E-E56FB089A285}"/>
              </a:ext>
            </a:extLst>
          </p:cNvPr>
          <p:cNvGrpSpPr/>
          <p:nvPr/>
        </p:nvGrpSpPr>
        <p:grpSpPr>
          <a:xfrm>
            <a:off x="4082719" y="1567109"/>
            <a:ext cx="8109281" cy="4712639"/>
            <a:chOff x="3923562" y="1562595"/>
            <a:chExt cx="8109281" cy="4712639"/>
          </a:xfrm>
        </p:grpSpPr>
        <p:pic>
          <p:nvPicPr>
            <p:cNvPr id="4" name="Picture 3">
              <a:extLst>
                <a:ext uri="{FF2B5EF4-FFF2-40B4-BE49-F238E27FC236}">
                  <a16:creationId xmlns:a16="http://schemas.microsoft.com/office/drawing/2014/main" id="{BDF2A82F-1940-4607-AEC5-7BC1F9206CDC}"/>
                </a:ext>
              </a:extLst>
            </p:cNvPr>
            <p:cNvPicPr>
              <a:picLocks noChangeAspect="1"/>
            </p:cNvPicPr>
            <p:nvPr/>
          </p:nvPicPr>
          <p:blipFill>
            <a:blip r:embed="rId3"/>
            <a:stretch>
              <a:fillRect/>
            </a:stretch>
          </p:blipFill>
          <p:spPr>
            <a:xfrm>
              <a:off x="3923562" y="1562595"/>
              <a:ext cx="8109281" cy="4271555"/>
            </a:xfrm>
            <a:prstGeom prst="rect">
              <a:avLst/>
            </a:prstGeom>
          </p:spPr>
        </p:pic>
        <p:sp>
          <p:nvSpPr>
            <p:cNvPr id="5" name="TextBox 4">
              <a:extLst>
                <a:ext uri="{FF2B5EF4-FFF2-40B4-BE49-F238E27FC236}">
                  <a16:creationId xmlns:a16="http://schemas.microsoft.com/office/drawing/2014/main" id="{A180C3D1-C4FF-491E-BADB-50A85D63A4F4}"/>
                </a:ext>
              </a:extLst>
            </p:cNvPr>
            <p:cNvSpPr txBox="1"/>
            <p:nvPr/>
          </p:nvSpPr>
          <p:spPr>
            <a:xfrm>
              <a:off x="4288636" y="5690459"/>
              <a:ext cx="7718770"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This table reflects the high-cost estimates. Floodplain Restoration costs are $30,000/acre in this calculation.  </a:t>
              </a:r>
            </a:p>
          </p:txBody>
        </p:sp>
      </p:grpSp>
    </p:spTree>
    <p:extLst>
      <p:ext uri="{BB962C8B-B14F-4D97-AF65-F5344CB8AC3E}">
        <p14:creationId xmlns:p14="http://schemas.microsoft.com/office/powerpoint/2010/main" val="2858754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B383-CF37-4794-87C3-73E220A2DA41}"/>
              </a:ext>
            </a:extLst>
          </p:cNvPr>
          <p:cNvSpPr txBox="1">
            <a:spLocks/>
          </p:cNvSpPr>
          <p:nvPr/>
        </p:nvSpPr>
        <p:spPr>
          <a:xfrm>
            <a:off x="0" y="351814"/>
            <a:ext cx="12192000" cy="518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spcAft>
                <a:spcPts val="600"/>
              </a:spcAft>
            </a:pPr>
            <a:r>
              <a:rPr lang="en-US" cap="none" dirty="0"/>
              <a:t>Open Space Models</a:t>
            </a:r>
          </a:p>
        </p:txBody>
      </p:sp>
      <p:graphicFrame>
        <p:nvGraphicFramePr>
          <p:cNvPr id="3" name="TextBox 7">
            <a:extLst>
              <a:ext uri="{FF2B5EF4-FFF2-40B4-BE49-F238E27FC236}">
                <a16:creationId xmlns:a16="http://schemas.microsoft.com/office/drawing/2014/main" id="{4BCD5264-DEAD-4521-A417-C20953026753}"/>
              </a:ext>
            </a:extLst>
          </p:cNvPr>
          <p:cNvGraphicFramePr/>
          <p:nvPr>
            <p:extLst>
              <p:ext uri="{D42A27DB-BD31-4B8C-83A1-F6EECF244321}">
                <p14:modId xmlns:p14="http://schemas.microsoft.com/office/powerpoint/2010/main" val="1451044971"/>
              </p:ext>
            </p:extLst>
          </p:nvPr>
        </p:nvGraphicFramePr>
        <p:xfrm>
          <a:off x="337046" y="1458363"/>
          <a:ext cx="5645739" cy="482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TextBox 7">
            <a:extLst>
              <a:ext uri="{FF2B5EF4-FFF2-40B4-BE49-F238E27FC236}">
                <a16:creationId xmlns:a16="http://schemas.microsoft.com/office/drawing/2014/main" id="{5F9FA758-8342-4CD8-AC9F-C64E0D1AC3BF}"/>
              </a:ext>
            </a:extLst>
          </p:cNvPr>
          <p:cNvGraphicFramePr/>
          <p:nvPr>
            <p:extLst>
              <p:ext uri="{D42A27DB-BD31-4B8C-83A1-F6EECF244321}">
                <p14:modId xmlns:p14="http://schemas.microsoft.com/office/powerpoint/2010/main" val="607875667"/>
              </p:ext>
            </p:extLst>
          </p:nvPr>
        </p:nvGraphicFramePr>
        <p:xfrm>
          <a:off x="6209216" y="1458363"/>
          <a:ext cx="5645738" cy="49791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84897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D8EB-20CF-46FB-AE66-84F75D743E69}"/>
              </a:ext>
            </a:extLst>
          </p:cNvPr>
          <p:cNvSpPr txBox="1">
            <a:spLocks/>
          </p:cNvSpPr>
          <p:nvPr/>
        </p:nvSpPr>
        <p:spPr>
          <a:xfrm>
            <a:off x="0" y="325689"/>
            <a:ext cx="12192000" cy="518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spcAft>
                <a:spcPts val="600"/>
              </a:spcAft>
            </a:pPr>
            <a:r>
              <a:rPr lang="en-US" cap="none" dirty="0"/>
              <a:t>CBA:  Acquisition + Floodplain Restoration + Open Space Models</a:t>
            </a:r>
          </a:p>
        </p:txBody>
      </p:sp>
      <p:sp>
        <p:nvSpPr>
          <p:cNvPr id="3" name="TextBox 2">
            <a:extLst>
              <a:ext uri="{FF2B5EF4-FFF2-40B4-BE49-F238E27FC236}">
                <a16:creationId xmlns:a16="http://schemas.microsoft.com/office/drawing/2014/main" id="{1A24D14C-BC81-469D-8959-EF25B1D4A93D}"/>
              </a:ext>
            </a:extLst>
          </p:cNvPr>
          <p:cNvSpPr txBox="1"/>
          <p:nvPr/>
        </p:nvSpPr>
        <p:spPr>
          <a:xfrm>
            <a:off x="-397839" y="1817693"/>
            <a:ext cx="4306387" cy="4154984"/>
          </a:xfrm>
          <a:prstGeom prst="rect">
            <a:avLst/>
          </a:prstGeom>
          <a:noFill/>
        </p:spPr>
        <p:txBody>
          <a:bodyPr wrap="square" rtlCol="0">
            <a:spAutoFit/>
          </a:bodyPr>
          <a:lstStyle/>
          <a:p>
            <a:pPr lvl="1" algn="ctr"/>
            <a:r>
              <a:rPr lang="en-US" sz="2800" dirty="0">
                <a:latin typeface="Calibri" panose="020F0502020204030204" pitchFamily="34" charset="0"/>
                <a:cs typeface="Calibri" panose="020F0502020204030204" pitchFamily="34" charset="0"/>
              </a:rPr>
              <a:t>Over 20-years, the benefits of implementing the combination of restoration, park land and  walking trails are greater than the costs. </a:t>
            </a:r>
          </a:p>
          <a:p>
            <a:pPr lvl="1" algn="ctr"/>
            <a:endParaRPr lang="en-US" sz="2800" dirty="0">
              <a:latin typeface="Calibri" panose="020F0502020204030204" pitchFamily="34" charset="0"/>
              <a:cs typeface="Calibri" panose="020F0502020204030204" pitchFamily="34" charset="0"/>
            </a:endParaRPr>
          </a:p>
          <a:p>
            <a:pPr lvl="1" algn="ctr"/>
            <a:r>
              <a:rPr lang="en-US" sz="2800" dirty="0">
                <a:latin typeface="Calibri" panose="020F0502020204030204" pitchFamily="34" charset="0"/>
                <a:cs typeface="Calibri" panose="020F0502020204030204" pitchFamily="34" charset="0"/>
              </a:rPr>
              <a:t>Benefits &gt; Costs </a:t>
            </a:r>
          </a:p>
          <a:p>
            <a:pPr lvl="1" algn="ctr"/>
            <a:r>
              <a:rPr lang="en-US" sz="2000" i="1" dirty="0">
                <a:latin typeface="Calibri" panose="020F0502020204030204" pitchFamily="34" charset="0"/>
                <a:cs typeface="Calibri" panose="020F0502020204030204" pitchFamily="34" charset="0"/>
              </a:rPr>
              <a:t>In all cities and counties at most discount rates</a:t>
            </a:r>
          </a:p>
        </p:txBody>
      </p:sp>
      <p:pic>
        <p:nvPicPr>
          <p:cNvPr id="4" name="Picture 3">
            <a:extLst>
              <a:ext uri="{FF2B5EF4-FFF2-40B4-BE49-F238E27FC236}">
                <a16:creationId xmlns:a16="http://schemas.microsoft.com/office/drawing/2014/main" id="{47A96111-569C-471E-9684-EFB328ABE297}"/>
              </a:ext>
            </a:extLst>
          </p:cNvPr>
          <p:cNvPicPr>
            <a:picLocks noChangeAspect="1"/>
          </p:cNvPicPr>
          <p:nvPr/>
        </p:nvPicPr>
        <p:blipFill>
          <a:blip r:embed="rId3"/>
          <a:stretch>
            <a:fillRect/>
          </a:stretch>
        </p:blipFill>
        <p:spPr>
          <a:xfrm>
            <a:off x="3908548" y="2084670"/>
            <a:ext cx="8283452" cy="4051918"/>
          </a:xfrm>
          <a:prstGeom prst="rect">
            <a:avLst/>
          </a:prstGeom>
        </p:spPr>
      </p:pic>
      <p:sp>
        <p:nvSpPr>
          <p:cNvPr id="5" name="TextBox 4">
            <a:extLst>
              <a:ext uri="{FF2B5EF4-FFF2-40B4-BE49-F238E27FC236}">
                <a16:creationId xmlns:a16="http://schemas.microsoft.com/office/drawing/2014/main" id="{00D0D6B2-E4B3-42C3-8725-7DC2F1BA7A6F}"/>
              </a:ext>
            </a:extLst>
          </p:cNvPr>
          <p:cNvSpPr txBox="1"/>
          <p:nvPr/>
        </p:nvSpPr>
        <p:spPr>
          <a:xfrm>
            <a:off x="4193177" y="6012851"/>
            <a:ext cx="7949662"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This table reflects the high-cost estimates for all model costs to ensure the full range of cost variability.  </a:t>
            </a:r>
          </a:p>
        </p:txBody>
      </p:sp>
    </p:spTree>
    <p:extLst>
      <p:ext uri="{BB962C8B-B14F-4D97-AF65-F5344CB8AC3E}">
        <p14:creationId xmlns:p14="http://schemas.microsoft.com/office/powerpoint/2010/main" val="70442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CBCE-72FA-4040-B303-9BBE66D55B99}"/>
              </a:ext>
            </a:extLst>
          </p:cNvPr>
          <p:cNvSpPr txBox="1">
            <a:spLocks/>
          </p:cNvSpPr>
          <p:nvPr/>
        </p:nvSpPr>
        <p:spPr>
          <a:xfrm>
            <a:off x="0" y="351814"/>
            <a:ext cx="12192000" cy="518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spcAft>
                <a:spcPts val="600"/>
              </a:spcAft>
            </a:pPr>
            <a:r>
              <a:rPr lang="en-US" cap="none" dirty="0"/>
              <a:t>Healthy Watershed CBA Takeaways</a:t>
            </a:r>
          </a:p>
        </p:txBody>
      </p:sp>
      <p:sp>
        <p:nvSpPr>
          <p:cNvPr id="3" name="TextBox 2">
            <a:extLst>
              <a:ext uri="{FF2B5EF4-FFF2-40B4-BE49-F238E27FC236}">
                <a16:creationId xmlns:a16="http://schemas.microsoft.com/office/drawing/2014/main" id="{769D6602-D77F-4A7C-8774-0AD3F1936D72}"/>
              </a:ext>
            </a:extLst>
          </p:cNvPr>
          <p:cNvSpPr txBox="1"/>
          <p:nvPr/>
        </p:nvSpPr>
        <p:spPr>
          <a:xfrm>
            <a:off x="421277" y="1722998"/>
            <a:ext cx="11349446" cy="4755148"/>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sz="3000" b="1" i="1" dirty="0">
                <a:latin typeface="Calibri" panose="020F0502020204030204" pitchFamily="34" charset="0"/>
                <a:cs typeface="Calibri" panose="020F0502020204030204" pitchFamily="34" charset="0"/>
              </a:rPr>
              <a:t>To reduce flood risk with healthy watershed solutions:</a:t>
            </a:r>
            <a:br>
              <a:rPr lang="en-US" sz="3000" b="1" i="1" dirty="0">
                <a:latin typeface="Calibri" panose="020F0502020204030204" pitchFamily="34" charset="0"/>
                <a:cs typeface="Calibri" panose="020F0502020204030204" pitchFamily="34" charset="0"/>
              </a:rPr>
            </a:br>
            <a:r>
              <a:rPr lang="en-US" sz="3000" dirty="0">
                <a:latin typeface="Calibri" panose="020F0502020204030204" pitchFamily="34" charset="0"/>
                <a:cs typeface="Calibri" panose="020F0502020204030204" pitchFamily="34" charset="0"/>
              </a:rPr>
              <a:t>Step 1 is to acquire flood-prone properties</a:t>
            </a:r>
          </a:p>
          <a:p>
            <a:pPr marL="457200" indent="-457200">
              <a:spcAft>
                <a:spcPts val="1800"/>
              </a:spcAft>
              <a:buFont typeface="Arial" panose="020B0604020202020204" pitchFamily="34" charset="0"/>
              <a:buChar char="•"/>
            </a:pPr>
            <a:r>
              <a:rPr lang="en-US" sz="3000" b="1" i="1" dirty="0">
                <a:latin typeface="Calibri" panose="020F0502020204030204" pitchFamily="34" charset="0"/>
                <a:cs typeface="Calibri" panose="020F0502020204030204" pitchFamily="34" charset="0"/>
              </a:rPr>
              <a:t>To ensure that benefits outweigh the costs:</a:t>
            </a:r>
            <a:br>
              <a:rPr lang="en-US" sz="3000" b="1" i="1" dirty="0">
                <a:latin typeface="Calibri" panose="020F0502020204030204" pitchFamily="34" charset="0"/>
                <a:cs typeface="Calibri" panose="020F0502020204030204" pitchFamily="34" charset="0"/>
              </a:rPr>
            </a:br>
            <a:r>
              <a:rPr lang="en-US" sz="3000" dirty="0">
                <a:latin typeface="Calibri" panose="020F0502020204030204" pitchFamily="34" charset="0"/>
                <a:cs typeface="Calibri" panose="020F0502020204030204" pitchFamily="34" charset="0"/>
              </a:rPr>
              <a:t>Acquisition MUST be paired with floodplain restoration or enhancement (park land, trails, open space, etc.)</a:t>
            </a:r>
          </a:p>
          <a:p>
            <a:pPr marL="457200" indent="-457200">
              <a:spcAft>
                <a:spcPts val="1800"/>
              </a:spcAft>
              <a:buFont typeface="Arial" panose="020B0604020202020204" pitchFamily="34" charset="0"/>
              <a:buChar char="•"/>
            </a:pPr>
            <a:r>
              <a:rPr lang="en-US" sz="3000" b="1" i="1" dirty="0">
                <a:latin typeface="Calibri" panose="020F0502020204030204" pitchFamily="34" charset="0"/>
                <a:cs typeface="Calibri" panose="020F0502020204030204" pitchFamily="34" charset="0"/>
              </a:rPr>
              <a:t>For most communities in the Lower Meramec this CBA showed:</a:t>
            </a:r>
            <a:br>
              <a:rPr lang="en-US" sz="3000" b="1" i="1" dirty="0">
                <a:latin typeface="Calibri" panose="020F0502020204030204" pitchFamily="34" charset="0"/>
                <a:cs typeface="Calibri" panose="020F0502020204030204" pitchFamily="34" charset="0"/>
              </a:rPr>
            </a:br>
            <a:r>
              <a:rPr lang="en-US" sz="3000" dirty="0">
                <a:latin typeface="Calibri" panose="020F0502020204030204" pitchFamily="34" charset="0"/>
                <a:cs typeface="Calibri" panose="020F0502020204030204" pitchFamily="34" charset="0"/>
              </a:rPr>
              <a:t>Investment in healthy watershed solutions provides cost-effective, long-term environmental, financial, safety and quality of life benefits</a:t>
            </a:r>
          </a:p>
          <a:p>
            <a:pPr algn="ctr"/>
            <a:endParaRPr lang="en-US" dirty="0"/>
          </a:p>
        </p:txBody>
      </p:sp>
    </p:spTree>
    <p:extLst>
      <p:ext uri="{BB962C8B-B14F-4D97-AF65-F5344CB8AC3E}">
        <p14:creationId xmlns:p14="http://schemas.microsoft.com/office/powerpoint/2010/main" val="270673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055C5B-B19F-4EBC-8F3A-78303AEF04D0}"/>
              </a:ext>
            </a:extLst>
          </p:cNvPr>
          <p:cNvSpPr txBox="1">
            <a:spLocks/>
          </p:cNvSpPr>
          <p:nvPr/>
        </p:nvSpPr>
        <p:spPr>
          <a:xfrm>
            <a:off x="9353005" y="1641021"/>
            <a:ext cx="2708266" cy="2098159"/>
          </a:xfrm>
          <a:prstGeom prst="rect">
            <a:avLst/>
          </a:prstGeom>
        </p:spPr>
        <p:txBody>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sz="8000" b="0" cap="none" dirty="0"/>
              <a:t>How to Pay?</a:t>
            </a:r>
          </a:p>
        </p:txBody>
      </p:sp>
      <p:pic>
        <p:nvPicPr>
          <p:cNvPr id="6" name="Picture 5" descr="A picture containing plant, white&#10;&#10;Description automatically generated">
            <a:extLst>
              <a:ext uri="{FF2B5EF4-FFF2-40B4-BE49-F238E27FC236}">
                <a16:creationId xmlns:a16="http://schemas.microsoft.com/office/drawing/2014/main" id="{C3B2F5A9-C0F7-498D-9B0C-3E7F86AB0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81" y="-691618"/>
            <a:ext cx="10066157" cy="7549618"/>
          </a:xfrm>
          <a:prstGeom prst="rect">
            <a:avLst/>
          </a:prstGeom>
        </p:spPr>
      </p:pic>
    </p:spTree>
    <p:extLst>
      <p:ext uri="{BB962C8B-B14F-4D97-AF65-F5344CB8AC3E}">
        <p14:creationId xmlns:p14="http://schemas.microsoft.com/office/powerpoint/2010/main" val="733719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D34BB5-E694-42DF-9D44-8E7216D8E859}"/>
              </a:ext>
            </a:extLst>
          </p:cNvPr>
          <p:cNvPicPr>
            <a:picLocks noChangeAspect="1"/>
          </p:cNvPicPr>
          <p:nvPr/>
        </p:nvPicPr>
        <p:blipFill rotWithShape="1">
          <a:blip r:embed="rId4"/>
          <a:srcRect t="1439"/>
          <a:stretch/>
        </p:blipFill>
        <p:spPr>
          <a:xfrm>
            <a:off x="323850" y="548639"/>
            <a:ext cx="11544300" cy="5050699"/>
          </a:xfrm>
          <a:prstGeom prst="rect">
            <a:avLst/>
          </a:prstGeom>
          <a:effectLst>
            <a:outerShdw blurRad="88900" dist="50800" dir="2700000" sx="101000" sy="101000" algn="tl" rotWithShape="0">
              <a:prstClr val="black">
                <a:alpha val="28000"/>
              </a:prstClr>
            </a:outerShdw>
          </a:effectLst>
        </p:spPr>
      </p:pic>
    </p:spTree>
    <p:extLst>
      <p:ext uri="{BB962C8B-B14F-4D97-AF65-F5344CB8AC3E}">
        <p14:creationId xmlns:p14="http://schemas.microsoft.com/office/powerpoint/2010/main" val="11686481"/>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B0D738-C74D-42B0-9A8E-7E5F102037E7}"/>
              </a:ext>
            </a:extLst>
          </p:cNvPr>
          <p:cNvSpPr txBox="1">
            <a:spLocks/>
          </p:cNvSpPr>
          <p:nvPr/>
        </p:nvSpPr>
        <p:spPr>
          <a:xfrm>
            <a:off x="0" y="325689"/>
            <a:ext cx="12192000" cy="518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spcAft>
                <a:spcPts val="600"/>
              </a:spcAft>
            </a:pPr>
            <a:r>
              <a:rPr lang="en-US" cap="none" dirty="0"/>
              <a:t>Stormwater Funding</a:t>
            </a:r>
          </a:p>
        </p:txBody>
      </p:sp>
      <p:graphicFrame>
        <p:nvGraphicFramePr>
          <p:cNvPr id="11" name="TextBox 7">
            <a:extLst>
              <a:ext uri="{FF2B5EF4-FFF2-40B4-BE49-F238E27FC236}">
                <a16:creationId xmlns:a16="http://schemas.microsoft.com/office/drawing/2014/main" id="{8A4FE6C5-8E65-488C-B27C-21B37B2D5277}"/>
              </a:ext>
            </a:extLst>
          </p:cNvPr>
          <p:cNvGraphicFramePr/>
          <p:nvPr>
            <p:extLst>
              <p:ext uri="{D42A27DB-BD31-4B8C-83A1-F6EECF244321}">
                <p14:modId xmlns:p14="http://schemas.microsoft.com/office/powerpoint/2010/main" val="3573707463"/>
              </p:ext>
            </p:extLst>
          </p:nvPr>
        </p:nvGraphicFramePr>
        <p:xfrm>
          <a:off x="546055" y="1291860"/>
          <a:ext cx="5044849" cy="482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TextBox 7">
            <a:extLst>
              <a:ext uri="{FF2B5EF4-FFF2-40B4-BE49-F238E27FC236}">
                <a16:creationId xmlns:a16="http://schemas.microsoft.com/office/drawing/2014/main" id="{42173549-8C65-4125-87C6-8BA8C6383C54}"/>
              </a:ext>
            </a:extLst>
          </p:cNvPr>
          <p:cNvGraphicFramePr/>
          <p:nvPr>
            <p:extLst>
              <p:ext uri="{D42A27DB-BD31-4B8C-83A1-F6EECF244321}">
                <p14:modId xmlns:p14="http://schemas.microsoft.com/office/powerpoint/2010/main" val="1646874538"/>
              </p:ext>
            </p:extLst>
          </p:nvPr>
        </p:nvGraphicFramePr>
        <p:xfrm>
          <a:off x="6514013" y="1269406"/>
          <a:ext cx="5044849" cy="482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50515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387765-B7D1-4F18-B382-6007FC28F557}"/>
              </a:ext>
            </a:extLst>
          </p:cNvPr>
          <p:cNvPicPr>
            <a:picLocks noChangeAspect="1"/>
          </p:cNvPicPr>
          <p:nvPr/>
        </p:nvPicPr>
        <p:blipFill>
          <a:blip r:embed="rId3"/>
          <a:stretch>
            <a:fillRect/>
          </a:stretch>
        </p:blipFill>
        <p:spPr>
          <a:xfrm>
            <a:off x="130629" y="117115"/>
            <a:ext cx="8210491" cy="5499913"/>
          </a:xfrm>
          <a:prstGeom prst="rect">
            <a:avLst/>
          </a:prstGeom>
          <a:effectLst>
            <a:outerShdw blurRad="88900" dist="50800" dir="2700000" sx="101000" sy="101000" algn="tl" rotWithShape="0">
              <a:prstClr val="black">
                <a:alpha val="28000"/>
              </a:prstClr>
            </a:outerShdw>
          </a:effectLst>
        </p:spPr>
      </p:pic>
      <p:pic>
        <p:nvPicPr>
          <p:cNvPr id="3" name="Picture 2">
            <a:extLst>
              <a:ext uri="{FF2B5EF4-FFF2-40B4-BE49-F238E27FC236}">
                <a16:creationId xmlns:a16="http://schemas.microsoft.com/office/drawing/2014/main" id="{DCE11375-C324-4BD2-B2F4-C080B1188498}"/>
              </a:ext>
            </a:extLst>
          </p:cNvPr>
          <p:cNvPicPr>
            <a:picLocks noChangeAspect="1"/>
          </p:cNvPicPr>
          <p:nvPr/>
        </p:nvPicPr>
        <p:blipFill>
          <a:blip r:embed="rId4"/>
          <a:stretch>
            <a:fillRect/>
          </a:stretch>
        </p:blipFill>
        <p:spPr>
          <a:xfrm>
            <a:off x="4963885" y="3375188"/>
            <a:ext cx="7097486" cy="3333040"/>
          </a:xfrm>
          <a:prstGeom prst="rect">
            <a:avLst/>
          </a:prstGeom>
          <a:effectLst>
            <a:outerShdw blurRad="88900" dist="50800" dir="2700000" sx="101000" sy="101000" algn="tl" rotWithShape="0">
              <a:prstClr val="black">
                <a:alpha val="28000"/>
              </a:prstClr>
            </a:outerShdw>
          </a:effectLst>
        </p:spPr>
      </p:pic>
    </p:spTree>
    <p:extLst>
      <p:ext uri="{BB962C8B-B14F-4D97-AF65-F5344CB8AC3E}">
        <p14:creationId xmlns:p14="http://schemas.microsoft.com/office/powerpoint/2010/main" val="1086509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F2555-4344-423D-8A84-F8BFFD59B85C}"/>
              </a:ext>
            </a:extLst>
          </p:cNvPr>
          <p:cNvPicPr>
            <a:picLocks noChangeAspect="1"/>
          </p:cNvPicPr>
          <p:nvPr/>
        </p:nvPicPr>
        <p:blipFill>
          <a:blip r:embed="rId2"/>
          <a:stretch>
            <a:fillRect/>
          </a:stretch>
        </p:blipFill>
        <p:spPr>
          <a:xfrm>
            <a:off x="2692809" y="0"/>
            <a:ext cx="6806381" cy="6858000"/>
          </a:xfrm>
          <a:prstGeom prst="rect">
            <a:avLst/>
          </a:prstGeom>
        </p:spPr>
      </p:pic>
    </p:spTree>
    <p:extLst>
      <p:ext uri="{BB962C8B-B14F-4D97-AF65-F5344CB8AC3E}">
        <p14:creationId xmlns:p14="http://schemas.microsoft.com/office/powerpoint/2010/main" val="305640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E653F0-BD82-451F-BB0E-44A85F831D54}"/>
              </a:ext>
            </a:extLst>
          </p:cNvPr>
          <p:cNvPicPr>
            <a:picLocks noChangeAspect="1"/>
          </p:cNvPicPr>
          <p:nvPr/>
        </p:nvPicPr>
        <p:blipFill>
          <a:blip r:embed="rId2"/>
          <a:stretch>
            <a:fillRect/>
          </a:stretch>
        </p:blipFill>
        <p:spPr>
          <a:xfrm>
            <a:off x="2725553" y="0"/>
            <a:ext cx="6740894" cy="6858000"/>
          </a:xfrm>
          <a:prstGeom prst="rect">
            <a:avLst/>
          </a:prstGeom>
        </p:spPr>
      </p:pic>
    </p:spTree>
    <p:extLst>
      <p:ext uri="{BB962C8B-B14F-4D97-AF65-F5344CB8AC3E}">
        <p14:creationId xmlns:p14="http://schemas.microsoft.com/office/powerpoint/2010/main" val="451129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79F62B-C1B3-456D-9C7A-04F923321DCE}"/>
              </a:ext>
            </a:extLst>
          </p:cNvPr>
          <p:cNvPicPr>
            <a:picLocks noChangeAspect="1"/>
          </p:cNvPicPr>
          <p:nvPr/>
        </p:nvPicPr>
        <p:blipFill>
          <a:blip r:embed="rId2"/>
          <a:stretch>
            <a:fillRect/>
          </a:stretch>
        </p:blipFill>
        <p:spPr>
          <a:xfrm>
            <a:off x="2491934" y="0"/>
            <a:ext cx="7208131" cy="6858000"/>
          </a:xfrm>
          <a:prstGeom prst="rect">
            <a:avLst/>
          </a:prstGeom>
        </p:spPr>
      </p:pic>
    </p:spTree>
    <p:extLst>
      <p:ext uri="{BB962C8B-B14F-4D97-AF65-F5344CB8AC3E}">
        <p14:creationId xmlns:p14="http://schemas.microsoft.com/office/powerpoint/2010/main" val="3585630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6A4F4-FC38-4EBA-9B77-5DCF8B3A22BF}"/>
              </a:ext>
            </a:extLst>
          </p:cNvPr>
          <p:cNvPicPr>
            <a:picLocks noChangeAspect="1"/>
          </p:cNvPicPr>
          <p:nvPr/>
        </p:nvPicPr>
        <p:blipFill>
          <a:blip r:embed="rId2"/>
          <a:stretch>
            <a:fillRect/>
          </a:stretch>
        </p:blipFill>
        <p:spPr>
          <a:xfrm>
            <a:off x="0" y="950913"/>
            <a:ext cx="12192000" cy="4956173"/>
          </a:xfrm>
          <a:prstGeom prst="rect">
            <a:avLst/>
          </a:prstGeom>
        </p:spPr>
      </p:pic>
    </p:spTree>
    <p:extLst>
      <p:ext uri="{BB962C8B-B14F-4D97-AF65-F5344CB8AC3E}">
        <p14:creationId xmlns:p14="http://schemas.microsoft.com/office/powerpoint/2010/main" val="497295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6B4C23F-B221-4338-8F08-EDF232BBB9DC}"/>
              </a:ext>
            </a:extLst>
          </p:cNvPr>
          <p:cNvSpPr>
            <a:spLocks noGrp="1"/>
          </p:cNvSpPr>
          <p:nvPr>
            <p:ph type="subTitle" idx="1"/>
          </p:nvPr>
        </p:nvSpPr>
        <p:spPr>
          <a:xfrm>
            <a:off x="2795451" y="4358754"/>
            <a:ext cx="8895806" cy="1655762"/>
          </a:xfrm>
        </p:spPr>
        <p:txBody>
          <a:bodyPr>
            <a:normAutofit fontScale="85000" lnSpcReduction="20000"/>
          </a:bodyPr>
          <a:lstStyle/>
          <a:p>
            <a:r>
              <a:rPr lang="en-US" dirty="0"/>
              <a:t>This project was funded by a grant (AI97756601) from the United States Environmental Protection Agency (EPA) National Nonpoint Source Program to the Wichita State University (WSU) Environmental Finance Center (EFC). The contents of this presentation do not necessarily reflect the views and policies of the Environmental Protection Agency, nor does the EPA endorse trade names or recommend the use of commercial products mentioned in this document.</a:t>
            </a:r>
          </a:p>
          <a:p>
            <a:endParaRPr lang="en-US" dirty="0"/>
          </a:p>
        </p:txBody>
      </p:sp>
      <p:sp>
        <p:nvSpPr>
          <p:cNvPr id="3" name="Text Placeholder 2">
            <a:extLst>
              <a:ext uri="{FF2B5EF4-FFF2-40B4-BE49-F238E27FC236}">
                <a16:creationId xmlns:a16="http://schemas.microsoft.com/office/drawing/2014/main" id="{9BE614B0-69DF-4111-99AA-596EC3A5BE51}"/>
              </a:ext>
            </a:extLst>
          </p:cNvPr>
          <p:cNvSpPr>
            <a:spLocks noGrp="1"/>
          </p:cNvSpPr>
          <p:nvPr>
            <p:ph type="body" sz="quarter" idx="10"/>
          </p:nvPr>
        </p:nvSpPr>
        <p:spPr>
          <a:xfrm>
            <a:off x="83577" y="4759180"/>
            <a:ext cx="2711874" cy="1546163"/>
          </a:xfrm>
        </p:spPr>
        <p:txBody>
          <a:bodyPr/>
          <a:lstStyle/>
          <a:p>
            <a:r>
              <a:rPr lang="en-US" dirty="0"/>
              <a:t>Tonya Bronleewe</a:t>
            </a:r>
          </a:p>
          <a:p>
            <a:r>
              <a:rPr lang="en-US" sz="1400" i="1" dirty="0"/>
              <a:t>tonya.bronleewe@wichita.edu</a:t>
            </a:r>
          </a:p>
        </p:txBody>
      </p:sp>
      <p:sp>
        <p:nvSpPr>
          <p:cNvPr id="4" name="TextBox 3">
            <a:extLst>
              <a:ext uri="{FF2B5EF4-FFF2-40B4-BE49-F238E27FC236}">
                <a16:creationId xmlns:a16="http://schemas.microsoft.com/office/drawing/2014/main" id="{7232231B-3EBC-4F39-B2CA-AEF88ECB97F6}"/>
              </a:ext>
            </a:extLst>
          </p:cNvPr>
          <p:cNvSpPr txBox="1"/>
          <p:nvPr/>
        </p:nvSpPr>
        <p:spPr>
          <a:xfrm>
            <a:off x="0" y="5566455"/>
            <a:ext cx="27754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www.wichita.edu/efc</a:t>
            </a:r>
          </a:p>
        </p:txBody>
      </p:sp>
      <p:sp>
        <p:nvSpPr>
          <p:cNvPr id="5" name="TextBox 4">
            <a:extLst>
              <a:ext uri="{FF2B5EF4-FFF2-40B4-BE49-F238E27FC236}">
                <a16:creationId xmlns:a16="http://schemas.microsoft.com/office/drawing/2014/main" id="{CEFD70E1-6B5D-4BB2-B57C-4114E2AD5285}"/>
              </a:ext>
            </a:extLst>
          </p:cNvPr>
          <p:cNvSpPr txBox="1"/>
          <p:nvPr/>
        </p:nvSpPr>
        <p:spPr>
          <a:xfrm>
            <a:off x="83577" y="4310803"/>
            <a:ext cx="24049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03030"/>
                </a:solidFill>
                <a:effectLst/>
                <a:uLnTx/>
                <a:uFillTx/>
                <a:latin typeface="Arial" panose="020B0604020202020204"/>
                <a:ea typeface="+mn-ea"/>
                <a:cs typeface="+mn-cs"/>
              </a:rPr>
              <a:t>CONTACT US</a:t>
            </a:r>
          </a:p>
        </p:txBody>
      </p:sp>
    </p:spTree>
    <p:extLst>
      <p:ext uri="{BB962C8B-B14F-4D97-AF65-F5344CB8AC3E}">
        <p14:creationId xmlns:p14="http://schemas.microsoft.com/office/powerpoint/2010/main" val="219858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619722-D5F3-4682-9B9A-E9F22BC3CA18}"/>
              </a:ext>
            </a:extLst>
          </p:cNvPr>
          <p:cNvSpPr txBox="1">
            <a:spLocks/>
          </p:cNvSpPr>
          <p:nvPr/>
        </p:nvSpPr>
        <p:spPr>
          <a:xfrm>
            <a:off x="287482" y="305407"/>
            <a:ext cx="11617036" cy="725764"/>
          </a:xfrm>
          <a:prstGeom prst="rect">
            <a:avLst/>
          </a:prstGeom>
        </p:spPr>
        <p:txBody>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cap="none" dirty="0"/>
              <a:t>Project Partners</a:t>
            </a:r>
          </a:p>
        </p:txBody>
      </p:sp>
      <p:sp>
        <p:nvSpPr>
          <p:cNvPr id="4" name="Title 1">
            <a:extLst>
              <a:ext uri="{FF2B5EF4-FFF2-40B4-BE49-F238E27FC236}">
                <a16:creationId xmlns:a16="http://schemas.microsoft.com/office/drawing/2014/main" id="{F2341059-FE84-47C6-9A3B-454F3E6B698B}"/>
              </a:ext>
            </a:extLst>
          </p:cNvPr>
          <p:cNvSpPr txBox="1">
            <a:spLocks/>
          </p:cNvSpPr>
          <p:nvPr/>
        </p:nvSpPr>
        <p:spPr>
          <a:xfrm>
            <a:off x="398693" y="1399184"/>
            <a:ext cx="11617036" cy="4427645"/>
          </a:xfrm>
          <a:prstGeom prst="rect">
            <a:avLst/>
          </a:prstGeom>
        </p:spPr>
        <p:txBody>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nSpc>
                <a:spcPct val="150000"/>
              </a:lnSpc>
            </a:pPr>
            <a:r>
              <a:rPr lang="en-US" sz="2200" b="0" cap="none" dirty="0"/>
              <a:t>East-West Gateway Council of Governments</a:t>
            </a:r>
          </a:p>
          <a:p>
            <a:pPr>
              <a:lnSpc>
                <a:spcPct val="150000"/>
              </a:lnSpc>
            </a:pPr>
            <a:r>
              <a:rPr lang="en-US" sz="2200" b="0" cap="none" dirty="0"/>
              <a:t>Environmental Finance Center, Wichita State University</a:t>
            </a:r>
          </a:p>
          <a:p>
            <a:pPr>
              <a:lnSpc>
                <a:spcPct val="150000"/>
              </a:lnSpc>
            </a:pPr>
            <a:r>
              <a:rPr lang="en-US" sz="2200" b="0" cap="none" dirty="0"/>
              <a:t>Federal Emergency Management Agency</a:t>
            </a:r>
          </a:p>
          <a:p>
            <a:pPr>
              <a:lnSpc>
                <a:spcPct val="150000"/>
              </a:lnSpc>
            </a:pPr>
            <a:r>
              <a:rPr lang="en-US" sz="2200" b="0" cap="none" dirty="0"/>
              <a:t>Missouri Division of Natural Resources</a:t>
            </a:r>
          </a:p>
          <a:p>
            <a:pPr>
              <a:lnSpc>
                <a:spcPct val="150000"/>
              </a:lnSpc>
            </a:pPr>
            <a:r>
              <a:rPr lang="en-US" sz="2200" b="0" cap="none" dirty="0"/>
              <a:t>Missouri State Emergency Management Agency</a:t>
            </a:r>
          </a:p>
          <a:p>
            <a:pPr>
              <a:lnSpc>
                <a:spcPct val="150000"/>
              </a:lnSpc>
            </a:pPr>
            <a:r>
              <a:rPr lang="en-US" sz="2200" b="0" cap="none" dirty="0"/>
              <a:t>The Nature Conservancy</a:t>
            </a:r>
          </a:p>
          <a:p>
            <a:pPr>
              <a:lnSpc>
                <a:spcPct val="150000"/>
              </a:lnSpc>
            </a:pPr>
            <a:r>
              <a:rPr lang="en-US" sz="2200" b="0" cap="none" dirty="0"/>
              <a:t>Region 7, Environmental Protection Agency</a:t>
            </a:r>
          </a:p>
          <a:p>
            <a:pPr>
              <a:lnSpc>
                <a:spcPct val="150000"/>
              </a:lnSpc>
            </a:pPr>
            <a:r>
              <a:rPr lang="en-US" sz="2200" b="0" cap="none" dirty="0"/>
              <a:t>U.S. Army Corps of Engineers </a:t>
            </a:r>
          </a:p>
          <a:p>
            <a:pPr>
              <a:lnSpc>
                <a:spcPct val="150000"/>
              </a:lnSpc>
            </a:pPr>
            <a:endParaRPr lang="en-US" sz="2200" b="0" cap="none" dirty="0"/>
          </a:p>
        </p:txBody>
      </p:sp>
      <p:pic>
        <p:nvPicPr>
          <p:cNvPr id="5" name="Picture 4">
            <a:extLst>
              <a:ext uri="{FF2B5EF4-FFF2-40B4-BE49-F238E27FC236}">
                <a16:creationId xmlns:a16="http://schemas.microsoft.com/office/drawing/2014/main" id="{4122252A-EE24-4E06-A069-C59005473302}"/>
              </a:ext>
            </a:extLst>
          </p:cNvPr>
          <p:cNvPicPr>
            <a:picLocks noChangeAspect="1"/>
          </p:cNvPicPr>
          <p:nvPr/>
        </p:nvPicPr>
        <p:blipFill rotWithShape="1">
          <a:blip r:embed="rId3"/>
          <a:srcRect l="16030" t="14613" r="68013" b="13943"/>
          <a:stretch/>
        </p:blipFill>
        <p:spPr>
          <a:xfrm>
            <a:off x="7541120" y="1031171"/>
            <a:ext cx="4363398" cy="5494542"/>
          </a:xfrm>
          <a:prstGeom prst="rect">
            <a:avLst/>
          </a:prstGeom>
          <a:effectLst>
            <a:outerShdw blurRad="88900" dist="50800" dir="2700000" sx="101000" sy="101000" algn="tl" rotWithShape="0">
              <a:prstClr val="black">
                <a:alpha val="28000"/>
              </a:prstClr>
            </a:outerShdw>
          </a:effectLst>
        </p:spPr>
      </p:pic>
    </p:spTree>
    <p:extLst>
      <p:ext uri="{BB962C8B-B14F-4D97-AF65-F5344CB8AC3E}">
        <p14:creationId xmlns:p14="http://schemas.microsoft.com/office/powerpoint/2010/main" val="4120383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15BAD2-94CA-4548-A2EF-D1250586BA1A}"/>
              </a:ext>
            </a:extLst>
          </p:cNvPr>
          <p:cNvPicPr>
            <a:picLocks noChangeAspect="1"/>
          </p:cNvPicPr>
          <p:nvPr/>
        </p:nvPicPr>
        <p:blipFill rotWithShape="1">
          <a:blip r:embed="rId3"/>
          <a:srcRect l="6704" t="14646" r="57955" b="24343"/>
          <a:stretch/>
        </p:blipFill>
        <p:spPr>
          <a:xfrm>
            <a:off x="263234" y="432206"/>
            <a:ext cx="12344401" cy="5993588"/>
          </a:xfrm>
          <a:prstGeom prst="rect">
            <a:avLst/>
          </a:prstGeom>
        </p:spPr>
      </p:pic>
    </p:spTree>
    <p:extLst>
      <p:ext uri="{BB962C8B-B14F-4D97-AF65-F5344CB8AC3E}">
        <p14:creationId xmlns:p14="http://schemas.microsoft.com/office/powerpoint/2010/main" val="3961736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6FD38E-5BB6-4E1D-B615-53413115FD1F}"/>
              </a:ext>
            </a:extLst>
          </p:cNvPr>
          <p:cNvPicPr>
            <a:picLocks noChangeAspect="1"/>
          </p:cNvPicPr>
          <p:nvPr/>
        </p:nvPicPr>
        <p:blipFill>
          <a:blip r:embed="rId3"/>
          <a:stretch>
            <a:fillRect/>
          </a:stretch>
        </p:blipFill>
        <p:spPr>
          <a:xfrm>
            <a:off x="0" y="1315083"/>
            <a:ext cx="12192000" cy="3653068"/>
          </a:xfrm>
          <a:prstGeom prst="rect">
            <a:avLst/>
          </a:prstGeom>
        </p:spPr>
      </p:pic>
    </p:spTree>
    <p:extLst>
      <p:ext uri="{BB962C8B-B14F-4D97-AF65-F5344CB8AC3E}">
        <p14:creationId xmlns:p14="http://schemas.microsoft.com/office/powerpoint/2010/main" val="1693533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4E0F0-3C83-46BF-8762-D73743A7D3E7}"/>
              </a:ext>
            </a:extLst>
          </p:cNvPr>
          <p:cNvPicPr>
            <a:picLocks noChangeAspect="1"/>
          </p:cNvPicPr>
          <p:nvPr/>
        </p:nvPicPr>
        <p:blipFill>
          <a:blip r:embed="rId2"/>
          <a:stretch>
            <a:fillRect/>
          </a:stretch>
        </p:blipFill>
        <p:spPr>
          <a:xfrm>
            <a:off x="123825" y="1371600"/>
            <a:ext cx="13682142" cy="3906066"/>
          </a:xfrm>
          <a:prstGeom prst="rect">
            <a:avLst/>
          </a:prstGeom>
        </p:spPr>
      </p:pic>
    </p:spTree>
    <p:extLst>
      <p:ext uri="{BB962C8B-B14F-4D97-AF65-F5344CB8AC3E}">
        <p14:creationId xmlns:p14="http://schemas.microsoft.com/office/powerpoint/2010/main" val="229712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572C2F-8D54-48E6-959D-39E0881B947A}"/>
              </a:ext>
            </a:extLst>
          </p:cNvPr>
          <p:cNvPicPr>
            <a:picLocks noChangeAspect="1"/>
          </p:cNvPicPr>
          <p:nvPr/>
        </p:nvPicPr>
        <p:blipFill rotWithShape="1">
          <a:blip r:embed="rId3"/>
          <a:srcRect l="2557" t="9651" r="202" b="2095"/>
          <a:stretch/>
        </p:blipFill>
        <p:spPr>
          <a:xfrm>
            <a:off x="-1" y="-50269"/>
            <a:ext cx="7171509" cy="6908269"/>
          </a:xfrm>
          <a:prstGeom prst="rect">
            <a:avLst/>
          </a:prstGeom>
        </p:spPr>
      </p:pic>
      <p:sp>
        <p:nvSpPr>
          <p:cNvPr id="4" name="Title 1">
            <a:extLst>
              <a:ext uri="{FF2B5EF4-FFF2-40B4-BE49-F238E27FC236}">
                <a16:creationId xmlns:a16="http://schemas.microsoft.com/office/drawing/2014/main" id="{FAE4C020-9626-4594-AF1D-50D375165F87}"/>
              </a:ext>
            </a:extLst>
          </p:cNvPr>
          <p:cNvSpPr txBox="1">
            <a:spLocks/>
          </p:cNvSpPr>
          <p:nvPr/>
        </p:nvSpPr>
        <p:spPr>
          <a:xfrm>
            <a:off x="7406640" y="1964389"/>
            <a:ext cx="4380312" cy="2098159"/>
          </a:xfrm>
          <a:prstGeom prst="rect">
            <a:avLst/>
          </a:prstGeom>
        </p:spPr>
        <p:txBody>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sz="6000" b="0" cap="none" dirty="0"/>
              <a:t>The New Stormwater Paradigm</a:t>
            </a:r>
          </a:p>
        </p:txBody>
      </p:sp>
    </p:spTree>
    <p:extLst>
      <p:ext uri="{BB962C8B-B14F-4D97-AF65-F5344CB8AC3E}">
        <p14:creationId xmlns:p14="http://schemas.microsoft.com/office/powerpoint/2010/main" val="2040657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F071F2-FE9F-4855-926E-5B9B3ED882B3}"/>
              </a:ext>
            </a:extLst>
          </p:cNvPr>
          <p:cNvPicPr>
            <a:picLocks noChangeAspect="1"/>
          </p:cNvPicPr>
          <p:nvPr/>
        </p:nvPicPr>
        <p:blipFill>
          <a:blip r:embed="rId3"/>
          <a:stretch>
            <a:fillRect/>
          </a:stretch>
        </p:blipFill>
        <p:spPr>
          <a:xfrm>
            <a:off x="0" y="-5625"/>
            <a:ext cx="4715691" cy="6863625"/>
          </a:xfrm>
          <a:prstGeom prst="rect">
            <a:avLst/>
          </a:prstGeom>
        </p:spPr>
      </p:pic>
      <p:sp>
        <p:nvSpPr>
          <p:cNvPr id="3" name="TextBox 2">
            <a:extLst>
              <a:ext uri="{FF2B5EF4-FFF2-40B4-BE49-F238E27FC236}">
                <a16:creationId xmlns:a16="http://schemas.microsoft.com/office/drawing/2014/main" id="{5883AC6E-8004-4099-8FE6-0E859F798D04}"/>
              </a:ext>
            </a:extLst>
          </p:cNvPr>
          <p:cNvSpPr txBox="1"/>
          <p:nvPr/>
        </p:nvSpPr>
        <p:spPr>
          <a:xfrm>
            <a:off x="4820194" y="1358537"/>
            <a:ext cx="7371806" cy="4247317"/>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Integrating healthy watershed project plans into state hazard mitigation plans can:</a:t>
            </a:r>
          </a:p>
          <a:p>
            <a:pPr marL="914400" lvl="1"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Institutionalize healthy watershed options</a:t>
            </a:r>
          </a:p>
          <a:p>
            <a:pPr marL="914400" lvl="1"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Leverage funds</a:t>
            </a:r>
          </a:p>
          <a:p>
            <a:pPr marL="914400" lvl="1"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Increase eligibility for insurance discounts for Community Rating System jurisdictions</a:t>
            </a:r>
          </a:p>
          <a:p>
            <a:pPr marL="914400" lvl="1"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Create opportunities for public education</a:t>
            </a:r>
          </a:p>
          <a:p>
            <a:pPr marL="914400" lvl="1"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Align other local and regional plans – </a:t>
            </a:r>
            <a:r>
              <a:rPr lang="en-US" sz="2800" i="1" dirty="0">
                <a:latin typeface="Calibri" panose="020F0502020204030204" pitchFamily="34" charset="0"/>
                <a:cs typeface="Calibri" panose="020F0502020204030204" pitchFamily="34" charset="0"/>
              </a:rPr>
              <a:t>increasing likelihood the plans are fulfilled!</a:t>
            </a:r>
          </a:p>
          <a:p>
            <a:endParaRPr lang="en-US" dirty="0"/>
          </a:p>
        </p:txBody>
      </p:sp>
    </p:spTree>
    <p:extLst>
      <p:ext uri="{BB962C8B-B14F-4D97-AF65-F5344CB8AC3E}">
        <p14:creationId xmlns:p14="http://schemas.microsoft.com/office/powerpoint/2010/main" val="1390924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2B18-6902-47E6-900E-957D83F4C93A}"/>
              </a:ext>
            </a:extLst>
          </p:cNvPr>
          <p:cNvSpPr txBox="1">
            <a:spLocks/>
          </p:cNvSpPr>
          <p:nvPr/>
        </p:nvSpPr>
        <p:spPr>
          <a:xfrm>
            <a:off x="5865222" y="467572"/>
            <a:ext cx="6013169" cy="6181422"/>
          </a:xfrm>
          <a:prstGeom prst="rect">
            <a:avLst/>
          </a:prstGeom>
        </p:spPr>
        <p:txBody>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cap="none" dirty="0"/>
              <a:t>Why a Cost-Benefit Analysis?</a:t>
            </a:r>
          </a:p>
          <a:p>
            <a:pPr algn="ctr"/>
            <a:endParaRPr lang="en-US" cap="none" dirty="0"/>
          </a:p>
          <a:p>
            <a:pPr algn="ctr"/>
            <a:br>
              <a:rPr lang="en-US" b="0" cap="none" dirty="0"/>
            </a:br>
            <a:r>
              <a:rPr lang="en-US" b="0" cap="none" dirty="0"/>
              <a:t>Decision Making Tool</a:t>
            </a:r>
          </a:p>
          <a:p>
            <a:pPr algn="ctr"/>
            <a:endParaRPr lang="en-US" b="0" cap="none" dirty="0"/>
          </a:p>
          <a:p>
            <a:pPr algn="ctr"/>
            <a:endParaRPr lang="en-US" b="0" cap="none" dirty="0"/>
          </a:p>
          <a:p>
            <a:pPr algn="ctr"/>
            <a:r>
              <a:rPr lang="en-US" sz="2600" b="0" cap="none" dirty="0"/>
              <a:t>CBAs estimate the costs and benefits of a project to help determine the best way to achieve the community goals while maximizing the benefits at the lowest cost</a:t>
            </a:r>
            <a:endParaRPr lang="en-US" sz="2800" b="0" cap="none" dirty="0"/>
          </a:p>
          <a:p>
            <a:pPr algn="ctr"/>
            <a:endParaRPr lang="en-US" cap="none" dirty="0"/>
          </a:p>
        </p:txBody>
      </p:sp>
      <p:pic>
        <p:nvPicPr>
          <p:cNvPr id="1026" name="Picture 2" descr="7 common challenges related to the decision-making process in fleets">
            <a:extLst>
              <a:ext uri="{FF2B5EF4-FFF2-40B4-BE49-F238E27FC236}">
                <a16:creationId xmlns:a16="http://schemas.microsoft.com/office/drawing/2014/main" id="{919112EB-097C-49EC-9321-9A1A4A6CE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93366" y="617710"/>
            <a:ext cx="6933656" cy="554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168083"/>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FFFFF"/>
      </a:lt1>
      <a:dk2>
        <a:srgbClr val="000000"/>
      </a:dk2>
      <a:lt2>
        <a:srgbClr val="FFFFFF"/>
      </a:lt2>
      <a:accent1>
        <a:srgbClr val="FFC212"/>
      </a:accent1>
      <a:accent2>
        <a:srgbClr val="000000"/>
      </a:accent2>
      <a:accent3>
        <a:srgbClr val="9E9C99"/>
      </a:accent3>
      <a:accent4>
        <a:srgbClr val="FFFFFF"/>
      </a:accent4>
      <a:accent5>
        <a:srgbClr val="FFEAAF"/>
      </a:accent5>
      <a:accent6>
        <a:srgbClr val="303030"/>
      </a:accent6>
      <a:hlink>
        <a:srgbClr val="FFC212"/>
      </a:hlink>
      <a:folHlink>
        <a:srgbClr val="6E82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FC PowerPoint Template" id="{A21FDCB6-4412-4417-AC6B-3DBC6F14C59E}" vid="{EEDFAD8F-C298-40B3-AD58-566BDD2EED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3">
    <a:dk1>
      <a:srgbClr val="000000"/>
    </a:dk1>
    <a:lt1>
      <a:srgbClr val="FFFFFF"/>
    </a:lt1>
    <a:dk2>
      <a:srgbClr val="000000"/>
    </a:dk2>
    <a:lt2>
      <a:srgbClr val="FFFFFF"/>
    </a:lt2>
    <a:accent1>
      <a:srgbClr val="FFC212"/>
    </a:accent1>
    <a:accent2>
      <a:srgbClr val="000000"/>
    </a:accent2>
    <a:accent3>
      <a:srgbClr val="9E9C99"/>
    </a:accent3>
    <a:accent4>
      <a:srgbClr val="FFFFFF"/>
    </a:accent4>
    <a:accent5>
      <a:srgbClr val="FFEAAF"/>
    </a:accent5>
    <a:accent6>
      <a:srgbClr val="303030"/>
    </a:accent6>
    <a:hlink>
      <a:srgbClr val="FFC212"/>
    </a:hlink>
    <a:folHlink>
      <a:srgbClr val="6E82D6"/>
    </a:folHlink>
  </a:clrScheme>
</a:themeOverride>
</file>

<file path=docProps/app.xml><?xml version="1.0" encoding="utf-8"?>
<Properties xmlns="http://schemas.openxmlformats.org/officeDocument/2006/extended-properties" xmlns:vt="http://schemas.openxmlformats.org/officeDocument/2006/docPropsVTypes">
  <Template/>
  <TotalTime>1602</TotalTime>
  <Words>2763</Words>
  <Application>Microsoft Office PowerPoint</Application>
  <PresentationFormat>Widescreen</PresentationFormat>
  <Paragraphs>202</Paragraphs>
  <Slides>26</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Bronleewe, Tonya</dc:creator>
  <cp:lastModifiedBy>Colclazier, John</cp:lastModifiedBy>
  <cp:revision>25</cp:revision>
  <dcterms:created xsi:type="dcterms:W3CDTF">2021-01-13T15:10:39Z</dcterms:created>
  <dcterms:modified xsi:type="dcterms:W3CDTF">2021-01-21T21:36:57Z</dcterms:modified>
</cp:coreProperties>
</file>