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9" r:id="rId2"/>
    <p:sldId id="258" r:id="rId3"/>
    <p:sldId id="279" r:id="rId4"/>
    <p:sldId id="278" r:id="rId5"/>
    <p:sldId id="277" r:id="rId6"/>
    <p:sldId id="276" r:id="rId7"/>
    <p:sldId id="281" r:id="rId8"/>
    <p:sldId id="283" r:id="rId9"/>
    <p:sldId id="271" r:id="rId10"/>
    <p:sldId id="285" r:id="rId11"/>
    <p:sldId id="290" r:id="rId12"/>
    <p:sldId id="288" r:id="rId13"/>
    <p:sldId id="287" r:id="rId14"/>
    <p:sldId id="282" r:id="rId15"/>
    <p:sldId id="280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81D6"/>
    <a:srgbClr val="FEB71A"/>
    <a:srgbClr val="72A7C0"/>
    <a:srgbClr val="705E5F"/>
    <a:srgbClr val="CC82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howGuides="1">
      <p:cViewPr varScale="1">
        <p:scale>
          <a:sx n="109" d="100"/>
          <a:sy n="109" d="100"/>
        </p:scale>
        <p:origin x="636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7BB25-EA28-458C-9BEB-E185ECB03206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C60F1-D9D7-452D-8F51-4FED64DC93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84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406776"/>
            <a:ext cx="109728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33400"/>
            <a:ext cx="8534400" cy="17526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4F0F3-24E1-4FEA-9150-3ED778817A4D}" type="datetimeFigureOut">
              <a:rPr lang="en-US"/>
              <a:pPr>
                <a:defRPr/>
              </a:pPr>
              <a:t>11/7/2018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283" y="274639"/>
            <a:ext cx="11333316" cy="84623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283" y="1600201"/>
            <a:ext cx="10972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44BC7-56F9-4E43-ADAF-DDFD7D739370}" type="datetimeFigureOut">
              <a:rPr lang="en-US"/>
              <a:pPr>
                <a:defRPr/>
              </a:pPr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F66FE96-7082-4275-8480-8E137B342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BC88B-1D0C-43DE-B958-659244EAF7DF}" type="datetimeFigureOut">
              <a:rPr lang="en-US"/>
              <a:pPr>
                <a:defRPr/>
              </a:pPr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F8F53CE-C738-412C-BB10-594FF92FA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2192A-E72E-4314-BE6A-1F0A319E599B}" type="datetimeFigureOut">
              <a:rPr lang="en-US"/>
              <a:pPr>
                <a:defRPr/>
              </a:pPr>
              <a:t>11/7/2018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29FE80B-D460-4A0B-ABF9-C8BCEBDFDE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0A440-C240-4BC4-A0FF-554628E557D7}" type="datetimeFigureOut">
              <a:rPr lang="en-US"/>
              <a:pPr>
                <a:defRPr/>
              </a:pPr>
              <a:t>11/7/2018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4EC7972-CB53-45A8-AF6F-23D870EDF8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908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203200" y="6432550"/>
            <a:ext cx="1117600" cy="50165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2073121-80F2-4A27-A972-3FCE9B2C70D8}" type="slidenum">
              <a:rPr lang="en-US" sz="12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52968" y="274639"/>
            <a:ext cx="1133263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496800" y="63246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34C992-68AD-4F2E-8AAE-90B6BB4DC0D4}" type="datetimeFigureOut">
              <a:rPr lang="en-US"/>
              <a:pPr>
                <a:defRPr/>
              </a:pPr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4" r:id="rId3"/>
    <p:sldLayoutId id="2147483676" r:id="rId4"/>
    <p:sldLayoutId id="2147483677" r:id="rId5"/>
    <p:sldLayoutId id="2147483678" r:id="rId6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Georgia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ts val="600"/>
        </a:spcBef>
        <a:spcAft>
          <a:spcPts val="600"/>
        </a:spcAft>
        <a:buClr>
          <a:srgbClr val="FFC000"/>
        </a:buClr>
        <a:buFont typeface="Arial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lnSpc>
          <a:spcPct val="90000"/>
        </a:lnSpc>
        <a:spcBef>
          <a:spcPts val="400"/>
        </a:spcBef>
        <a:spcAft>
          <a:spcPts val="400"/>
        </a:spcAft>
        <a:buClr>
          <a:srgbClr val="FFC000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143000" indent="-228600" algn="l" rtl="0" fontAlgn="base">
        <a:lnSpc>
          <a:spcPct val="90000"/>
        </a:lnSpc>
        <a:spcBef>
          <a:spcPts val="350"/>
        </a:spcBef>
        <a:spcAft>
          <a:spcPts val="350"/>
        </a:spcAft>
        <a:buClr>
          <a:srgbClr val="FFC000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irdway.org/report/leveraging-psychological-factors-a-necessary-component-to-improving-student-outcomes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762000" y="2819400"/>
            <a:ext cx="10287000" cy="76200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Honors General Assembly, Special Session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3124200" y="4648200"/>
            <a:ext cx="5562600" cy="1752600"/>
          </a:xfrm>
        </p:spPr>
        <p:txBody>
          <a:bodyPr/>
          <a:lstStyle/>
          <a:p>
            <a:pPr algn="ctr"/>
            <a:r>
              <a:rPr lang="en-US" dirty="0" smtClean="0">
                <a:latin typeface="Arial" charset="0"/>
                <a:cs typeface="Arial" charset="0"/>
              </a:rPr>
              <a:t>Kimberly Engber</a:t>
            </a:r>
          </a:p>
          <a:p>
            <a:pPr algn="ctr"/>
            <a:r>
              <a:rPr lang="en-US" dirty="0" smtClean="0">
                <a:latin typeface="Arial" charset="0"/>
                <a:cs typeface="Arial" charset="0"/>
              </a:rPr>
              <a:t>Dean, Dorothy and Bill Cohen Honors College</a:t>
            </a:r>
          </a:p>
          <a:p>
            <a:pPr algn="ctr"/>
            <a:r>
              <a:rPr lang="en-US" dirty="0" smtClean="0">
                <a:latin typeface="Arial" charset="0"/>
                <a:cs typeface="Arial" charset="0"/>
              </a:rPr>
              <a:t>11/8/2018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473" y="0"/>
            <a:ext cx="11284527" cy="132726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Supporting First-Year Experiences and Bridge to College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935" y="1832090"/>
            <a:ext cx="11089265" cy="449251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First-Year Seminars </a:t>
            </a:r>
            <a:r>
              <a:rPr lang="en-US" dirty="0" smtClean="0"/>
              <a:t>linked to Honors Living Learning Community - Fall 2018 </a:t>
            </a:r>
          </a:p>
          <a:p>
            <a:pPr lvl="1"/>
            <a:r>
              <a:rPr lang="en-US" dirty="0" smtClean="0"/>
              <a:t> Cohen Faculty Fellows Funds $11,000</a:t>
            </a:r>
          </a:p>
          <a:p>
            <a:endParaRPr lang="en-US" dirty="0" smtClean="0"/>
          </a:p>
          <a:p>
            <a:r>
              <a:rPr lang="en-US" dirty="0" smtClean="0"/>
              <a:t>First-Year Research Engagement (FYRE) program pilot – Spring 2019</a:t>
            </a:r>
          </a:p>
          <a:p>
            <a:pPr lvl="1"/>
            <a:r>
              <a:rPr lang="en-US" dirty="0" smtClean="0"/>
              <a:t>Frick Foundation Funds $6,500</a:t>
            </a:r>
          </a:p>
          <a:p>
            <a:pPr lvl="1"/>
            <a:r>
              <a:rPr lang="en-US" dirty="0" smtClean="0"/>
              <a:t>Cohen Faculty Fellows Funds $2500</a:t>
            </a:r>
          </a:p>
          <a:p>
            <a:pPr lvl="1"/>
            <a:r>
              <a:rPr lang="en-US" dirty="0" smtClean="0"/>
              <a:t>State Funds $1500</a:t>
            </a:r>
          </a:p>
          <a:p>
            <a:pPr marL="274320" lvl="1" indent="0">
              <a:buNone/>
            </a:pPr>
            <a:endParaRPr lang="en-US" dirty="0" smtClean="0"/>
          </a:p>
          <a:p>
            <a:r>
              <a:rPr lang="en-US" dirty="0" smtClean="0"/>
              <a:t>Bridge to College Research Program - </a:t>
            </a:r>
            <a:r>
              <a:rPr lang="en-US" dirty="0"/>
              <a:t>Summer </a:t>
            </a:r>
            <a:r>
              <a:rPr lang="en-US" dirty="0" smtClean="0"/>
              <a:t>2019</a:t>
            </a:r>
          </a:p>
          <a:p>
            <a:pPr lvl="1"/>
            <a:r>
              <a:rPr lang="en-US" dirty="0" smtClean="0"/>
              <a:t>LSAMP National Science Foundation grant $</a:t>
            </a:r>
            <a:r>
              <a:rPr lang="en-US" dirty="0"/>
              <a:t>813,000 over 5 </a:t>
            </a:r>
            <a:r>
              <a:rPr lang="en-US" dirty="0" smtClean="0"/>
              <a:t>years</a:t>
            </a:r>
          </a:p>
          <a:p>
            <a:pPr marL="274320" lvl="1" indent="0">
              <a:buNone/>
            </a:pPr>
            <a:r>
              <a:rPr lang="en-US" dirty="0" smtClean="0"/>
              <a:t>Cohen Honors and College of Engineering awarded </a:t>
            </a:r>
            <a:r>
              <a:rPr lang="en-US" dirty="0" err="1" smtClean="0"/>
              <a:t>subaward</a:t>
            </a:r>
            <a:r>
              <a:rPr lang="en-US" dirty="0" smtClean="0"/>
              <a:t> with Kansas State grant: pipeline to STEM majors for underrepresented minority students, open to all incoming/admitted students</a:t>
            </a:r>
          </a:p>
          <a:p>
            <a:pPr marL="27432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002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New: Honors Science Track proposed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282" y="2286000"/>
            <a:ext cx="11739717" cy="3840164"/>
          </a:xfrm>
        </p:spPr>
        <p:txBody>
          <a:bodyPr/>
          <a:lstStyle/>
          <a:p>
            <a:r>
              <a:rPr lang="en-US" i="1" dirty="0" smtClean="0"/>
              <a:t>CHEM 212H offered in Spring 2019! </a:t>
            </a:r>
            <a:r>
              <a:rPr lang="en-US" sz="2000" i="1" dirty="0" smtClean="0"/>
              <a:t>Thursdays 11:00-1:45</a:t>
            </a:r>
          </a:p>
          <a:p>
            <a:pPr lvl="0"/>
            <a:r>
              <a:rPr lang="en-US" dirty="0" smtClean="0"/>
              <a:t>Additional Honors lab sections planned over next 2-3 years:</a:t>
            </a:r>
            <a:endParaRPr lang="en-US" dirty="0"/>
          </a:p>
          <a:p>
            <a:pPr lvl="1"/>
            <a:r>
              <a:rPr lang="en-US" sz="2000" dirty="0" smtClean="0"/>
              <a:t>General </a:t>
            </a:r>
            <a:r>
              <a:rPr lang="en-US" sz="2000" dirty="0"/>
              <a:t>Chemistry I (CHEM 211H) </a:t>
            </a:r>
            <a:endParaRPr lang="en-US" sz="2000" dirty="0" smtClean="0"/>
          </a:p>
          <a:p>
            <a:pPr lvl="1"/>
            <a:r>
              <a:rPr lang="en-US" sz="2000" dirty="0" smtClean="0"/>
              <a:t>General </a:t>
            </a:r>
            <a:r>
              <a:rPr lang="en-US" sz="2000" dirty="0"/>
              <a:t>Chemistry II (CHEM 212H) </a:t>
            </a:r>
            <a:endParaRPr lang="en-US" sz="2000" dirty="0" smtClean="0"/>
          </a:p>
          <a:p>
            <a:pPr lvl="1"/>
            <a:r>
              <a:rPr lang="en-US" sz="2000" dirty="0" smtClean="0"/>
              <a:t>General </a:t>
            </a:r>
            <a:r>
              <a:rPr lang="en-US" sz="2000" dirty="0"/>
              <a:t>College Physics I (PHYS 213H) or Physics for Scientists I (PHYS 313H/315H) </a:t>
            </a:r>
            <a:endParaRPr lang="en-US" sz="2000" dirty="0" smtClean="0"/>
          </a:p>
          <a:p>
            <a:pPr lvl="1"/>
            <a:r>
              <a:rPr lang="en-US" sz="2000" dirty="0" smtClean="0"/>
              <a:t>General </a:t>
            </a:r>
            <a:r>
              <a:rPr lang="en-US" sz="2000" dirty="0"/>
              <a:t>College Physics II (PHYS 214H) or Physics for Scientists II (PHYS 314H/316H</a:t>
            </a:r>
            <a:r>
              <a:rPr lang="en-US" sz="2000" dirty="0" smtClean="0"/>
              <a:t>)</a:t>
            </a:r>
            <a:endParaRPr lang="en-US" sz="2000" dirty="0"/>
          </a:p>
          <a:p>
            <a:pPr lvl="1"/>
            <a:r>
              <a:rPr lang="en-US" sz="2000" dirty="0" smtClean="0"/>
              <a:t>General </a:t>
            </a:r>
            <a:r>
              <a:rPr lang="en-US" sz="2000" dirty="0"/>
              <a:t>Geology (GEOL 111H) </a:t>
            </a:r>
            <a:endParaRPr lang="en-US" sz="2000" dirty="0" smtClean="0"/>
          </a:p>
          <a:p>
            <a:pPr lvl="1"/>
            <a:r>
              <a:rPr lang="en-US" sz="2000" dirty="0" smtClean="0"/>
              <a:t>Historical </a:t>
            </a:r>
            <a:r>
              <a:rPr lang="en-US" sz="2000" dirty="0"/>
              <a:t>Geology (GEOL 312H) </a:t>
            </a:r>
            <a:r>
              <a:rPr lang="en-US" sz="2000" dirty="0" smtClean="0"/>
              <a:t> </a:t>
            </a:r>
            <a:endParaRPr lang="en-US" sz="2000" dirty="0" smtClean="0"/>
          </a:p>
          <a:p>
            <a:pPr lvl="1"/>
            <a:r>
              <a:rPr lang="en-US" sz="2000" dirty="0" smtClean="0"/>
              <a:t>Plus: Capstone </a:t>
            </a:r>
            <a:r>
              <a:rPr lang="en-US" sz="2000" dirty="0"/>
              <a:t>Research </a:t>
            </a:r>
            <a:r>
              <a:rPr lang="en-US" sz="2000" dirty="0" smtClean="0"/>
              <a:t>Experience </a:t>
            </a:r>
            <a:r>
              <a:rPr lang="en-US" sz="2000" dirty="0"/>
              <a:t>(CHEM 669/690, PHYS 600 </a:t>
            </a:r>
            <a:r>
              <a:rPr lang="en-US" sz="2000" i="1" dirty="0"/>
              <a:t>or </a:t>
            </a:r>
            <a:r>
              <a:rPr lang="en-US" sz="2000" dirty="0"/>
              <a:t>GEOL 698</a:t>
            </a:r>
            <a:r>
              <a:rPr lang="en-US" sz="2000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63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 Supporting a Growth Mindset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458" y="1896744"/>
            <a:ext cx="10352509" cy="2133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/>
              <a:t>Some environments lead students toward more of a fixed mindset, in which they believe that personal qualities like intelligence are relatively stable and unchanging. Other environments lead students toward more of a growth mindset, in which they believe that a person’s intelligence level can change and develop. In dozens of studies, encouraging more of a growth mindset consistently improves student outcomes</a:t>
            </a:r>
            <a:r>
              <a:rPr lang="en-US" dirty="0" smtClean="0"/>
              <a:t>.”</a:t>
            </a:r>
            <a:r>
              <a:rPr lang="en-US" baseline="30000" dirty="0" smtClean="0"/>
              <a:t>19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819" y="4343400"/>
            <a:ext cx="10438368" cy="1837056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19.  Carol S. </a:t>
            </a:r>
            <a:r>
              <a:rPr lang="en-US" sz="1800" dirty="0" err="1"/>
              <a:t>Dweck</a:t>
            </a:r>
            <a:r>
              <a:rPr lang="en-US" sz="1800" dirty="0"/>
              <a:t>, </a:t>
            </a:r>
            <a:r>
              <a:rPr lang="en-US" sz="1800" i="1" dirty="0"/>
              <a:t>Mindset: The New Psychology of Success </a:t>
            </a:r>
            <a:r>
              <a:rPr lang="en-US" sz="1800" dirty="0"/>
              <a:t>(New York: Random House, 2006).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i="1" dirty="0"/>
              <a:t>from </a:t>
            </a:r>
            <a:r>
              <a:rPr lang="en-US" sz="1800" i="1" dirty="0" err="1"/>
              <a:t>Mesmin</a:t>
            </a:r>
            <a:r>
              <a:rPr lang="en-US" sz="1800" i="1" dirty="0"/>
              <a:t> Destin </a:t>
            </a:r>
            <a:r>
              <a:rPr lang="en-US" sz="1800" b="1" i="1" dirty="0"/>
              <a:t> </a:t>
            </a:r>
            <a:r>
              <a:rPr lang="en-US" sz="1800" i="1" dirty="0"/>
              <a:t>“Leveraging Psychological Factors: A Necessary Component to Improving Student Outcomes</a:t>
            </a:r>
            <a:r>
              <a:rPr lang="en-US" sz="1800" i="1" dirty="0" smtClean="0"/>
              <a:t>” </a:t>
            </a:r>
            <a:r>
              <a:rPr lang="en-US" sz="1800" i="1" u="sng" dirty="0" smtClean="0">
                <a:hlinkClick r:id="rId2"/>
              </a:rPr>
              <a:t>https</a:t>
            </a:r>
            <a:r>
              <a:rPr lang="en-US" sz="1800" i="1" u="sng" dirty="0">
                <a:hlinkClick r:id="rId2"/>
              </a:rPr>
              <a:t>://www.thirdway.org/report/leveraging-psychological-factors-a-necessary-component-to-improving-student-outcomes</a:t>
            </a: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4091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953" y="0"/>
            <a:ext cx="9875520" cy="135636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/>
              <a:t>Planning to Increase Accessibility and Visibility:</a:t>
            </a:r>
            <a:br>
              <a:rPr lang="en-US" sz="3200" dirty="0" smtClean="0"/>
            </a:br>
            <a:r>
              <a:rPr lang="en-US" sz="3200" dirty="0" smtClean="0"/>
              <a:t>A Front Door</a:t>
            </a:r>
            <a:endParaRPr lang="en-US" sz="32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114" y="1735697"/>
            <a:ext cx="7257011" cy="4695713"/>
          </a:xfrm>
        </p:spPr>
      </p:pic>
      <p:sp>
        <p:nvSpPr>
          <p:cNvPr id="10" name="Left Arrow 9"/>
          <p:cNvSpPr/>
          <p:nvPr/>
        </p:nvSpPr>
        <p:spPr>
          <a:xfrm>
            <a:off x="7240386" y="5004261"/>
            <a:ext cx="856211" cy="274319"/>
          </a:xfrm>
          <a:prstGeom prst="leftArrow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0114511" y="4139737"/>
            <a:ext cx="1870364" cy="172904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8000" y="4843639"/>
            <a:ext cx="994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Jabara</a:t>
            </a:r>
            <a:r>
              <a:rPr lang="en-US" sz="1200" dirty="0" smtClean="0"/>
              <a:t> Hall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8518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523999" y="373062"/>
            <a:ext cx="8499475" cy="846137"/>
          </a:xfrm>
        </p:spPr>
        <p:txBody>
          <a:bodyPr/>
          <a:lstStyle/>
          <a:p>
            <a:r>
              <a:rPr lang="en-US" dirty="0" smtClean="0"/>
              <a:t>College Expansion: </a:t>
            </a:r>
            <a:br>
              <a:rPr lang="en-US" dirty="0" smtClean="0"/>
            </a:br>
            <a:r>
              <a:rPr lang="en-US" dirty="0" smtClean="0"/>
              <a:t>Student Focus Group</a:t>
            </a:r>
          </a:p>
        </p:txBody>
      </p:sp>
      <p:pic>
        <p:nvPicPr>
          <p:cNvPr id="15366" name="Picture 10" descr="wsu_horizontal_colo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01200" y="6126164"/>
            <a:ext cx="2291149" cy="51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 txBox="1">
            <a:spLocks/>
          </p:cNvSpPr>
          <p:nvPr/>
        </p:nvSpPr>
        <p:spPr>
          <a:xfrm>
            <a:off x="1676400" y="6432550"/>
            <a:ext cx="838200" cy="50165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5FBA917-D642-4A61-82CD-F64B4F61E137}" type="slidenum">
              <a:rPr lang="en-US" sz="12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90775" y="-280976"/>
            <a:ext cx="5500641" cy="8500991"/>
          </a:xfrm>
        </p:spPr>
      </p:pic>
    </p:spTree>
    <p:extLst>
      <p:ext uri="{BB962C8B-B14F-4D97-AF65-F5344CB8AC3E}">
        <p14:creationId xmlns:p14="http://schemas.microsoft.com/office/powerpoint/2010/main" val="427921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10" descr="wsu_horizontal_colo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01200" y="6126164"/>
            <a:ext cx="2291149" cy="51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 txBox="1">
            <a:spLocks/>
          </p:cNvSpPr>
          <p:nvPr/>
        </p:nvSpPr>
        <p:spPr>
          <a:xfrm>
            <a:off x="1676400" y="6432550"/>
            <a:ext cx="838200" cy="50165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5FBA917-D642-4A61-82CD-F64B4F61E137}" type="slidenum">
              <a:rPr lang="en-US" sz="12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5400000">
            <a:off x="2213759" y="-529441"/>
            <a:ext cx="5478485" cy="899160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3999" y="373062"/>
            <a:ext cx="8499475" cy="846137"/>
          </a:xfrm>
        </p:spPr>
        <p:txBody>
          <a:bodyPr/>
          <a:lstStyle/>
          <a:p>
            <a:r>
              <a:rPr lang="en-US" dirty="0" smtClean="0"/>
              <a:t>College Expansion: </a:t>
            </a:r>
            <a:br>
              <a:rPr lang="en-US" dirty="0" smtClean="0"/>
            </a:br>
            <a:r>
              <a:rPr lang="en-US" dirty="0" smtClean="0"/>
              <a:t>Student Focus Group</a:t>
            </a:r>
          </a:p>
        </p:txBody>
      </p:sp>
    </p:spTree>
    <p:extLst>
      <p:ext uri="{BB962C8B-B14F-4D97-AF65-F5344CB8AC3E}">
        <p14:creationId xmlns:p14="http://schemas.microsoft.com/office/powerpoint/2010/main" val="410909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863726" y="274639"/>
            <a:ext cx="8499475" cy="846137"/>
          </a:xfrm>
        </p:spPr>
        <p:txBody>
          <a:bodyPr/>
          <a:lstStyle/>
          <a:p>
            <a:r>
              <a:rPr lang="en-US" dirty="0" smtClean="0"/>
              <a:t>College Expansion</a:t>
            </a:r>
          </a:p>
        </p:txBody>
      </p:sp>
      <p:pic>
        <p:nvPicPr>
          <p:cNvPr id="15366" name="Picture 10" descr="wsu_horizontal_colo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01200" y="6126164"/>
            <a:ext cx="2291149" cy="51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41518" y="550718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09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863726" y="274639"/>
            <a:ext cx="8499475" cy="846137"/>
          </a:xfrm>
        </p:spPr>
        <p:txBody>
          <a:bodyPr/>
          <a:lstStyle/>
          <a:p>
            <a:r>
              <a:rPr lang="en-US" dirty="0" smtClean="0"/>
              <a:t>Discussion: Student Fees</a:t>
            </a:r>
          </a:p>
        </p:txBody>
      </p:sp>
      <p:pic>
        <p:nvPicPr>
          <p:cNvPr id="15366" name="Picture 10" descr="wsu_horizontal_colo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01200" y="6126164"/>
            <a:ext cx="2291149" cy="51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1569719"/>
            <a:ext cx="6779340" cy="22069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00" y="3776662"/>
            <a:ext cx="6779340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23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863726" y="274639"/>
            <a:ext cx="8499475" cy="846137"/>
          </a:xfrm>
        </p:spPr>
        <p:txBody>
          <a:bodyPr/>
          <a:lstStyle/>
          <a:p>
            <a:r>
              <a:rPr lang="en-US" dirty="0" smtClean="0"/>
              <a:t>Agenda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11201400" cy="4830763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Announcements</a:t>
            </a:r>
          </a:p>
          <a:p>
            <a:pPr marL="400050" lvl="1" indent="0">
              <a:buNone/>
            </a:pPr>
            <a:r>
              <a:rPr lang="en-US" dirty="0" smtClean="0">
                <a:latin typeface="Arial" charset="0"/>
                <a:cs typeface="Arial" charset="0"/>
              </a:rPr>
              <a:t>	Mortar Board Honor Society	</a:t>
            </a:r>
            <a:r>
              <a:rPr lang="en-US" sz="2000" dirty="0" smtClean="0">
                <a:latin typeface="Arial" charset="0"/>
                <a:cs typeface="Arial" charset="0"/>
              </a:rPr>
              <a:t>Colton Russell, President, Mortar Board</a:t>
            </a:r>
          </a:p>
          <a:p>
            <a:endParaRPr lang="en-US" dirty="0" smtClean="0">
              <a:latin typeface="Arial" charset="0"/>
              <a:cs typeface="Arial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cs typeface="Arial" charset="0"/>
              </a:rPr>
              <a:t>College Updates			</a:t>
            </a:r>
            <a:r>
              <a:rPr lang="en-US" sz="2000" dirty="0" smtClean="0">
                <a:latin typeface="Arial" charset="0"/>
                <a:cs typeface="Arial" charset="0"/>
              </a:rPr>
              <a:t>Kimberly </a:t>
            </a:r>
            <a:r>
              <a:rPr lang="en-US" sz="2000" dirty="0">
                <a:latin typeface="Arial" charset="0"/>
                <a:cs typeface="Arial" charset="0"/>
              </a:rPr>
              <a:t>Engber, Dean</a:t>
            </a:r>
          </a:p>
          <a:p>
            <a:pPr marL="400050" lvl="1" indent="0">
              <a:buNone/>
            </a:pPr>
            <a:r>
              <a:rPr lang="en-US" dirty="0" smtClean="0">
                <a:latin typeface="Arial" charset="0"/>
                <a:cs typeface="Arial" charset="0"/>
              </a:rPr>
              <a:t>	Student Survey Results			</a:t>
            </a:r>
          </a:p>
          <a:p>
            <a:pPr marL="400050" lvl="1" indent="0">
              <a:buNone/>
            </a:pPr>
            <a:r>
              <a:rPr lang="en-US" dirty="0">
                <a:latin typeface="Arial" charset="0"/>
              </a:rPr>
              <a:t>	</a:t>
            </a:r>
            <a:r>
              <a:rPr lang="en-US" dirty="0" smtClean="0">
                <a:latin typeface="Arial" charset="0"/>
                <a:cs typeface="Arial" charset="0"/>
              </a:rPr>
              <a:t>Cohen Fund Updates</a:t>
            </a:r>
            <a:r>
              <a:rPr lang="en-US" dirty="0">
                <a:latin typeface="Arial" charset="0"/>
                <a:cs typeface="Arial" charset="0"/>
              </a:rPr>
              <a:t>		</a:t>
            </a:r>
            <a:endParaRPr lang="en-US" dirty="0">
              <a:latin typeface="Arial" charset="0"/>
            </a:endParaRPr>
          </a:p>
          <a:p>
            <a:pPr marL="457200" lvl="1" indent="0">
              <a:buNone/>
            </a:pPr>
            <a:r>
              <a:rPr lang="en-US" dirty="0" smtClean="0">
                <a:latin typeface="Arial" charset="0"/>
                <a:cs typeface="Arial" charset="0"/>
              </a:rPr>
              <a:t>	College </a:t>
            </a:r>
            <a:r>
              <a:rPr lang="en-US" dirty="0">
                <a:latin typeface="Arial" charset="0"/>
                <a:cs typeface="Arial" charset="0"/>
              </a:rPr>
              <a:t>Expansion			</a:t>
            </a:r>
            <a:endParaRPr lang="en-US" dirty="0">
              <a:latin typeface="Arial" charset="0"/>
            </a:endParaRPr>
          </a:p>
          <a:p>
            <a:pPr marL="457200" lvl="1" indent="0">
              <a:buNone/>
            </a:pPr>
            <a:endParaRPr lang="en-US" sz="2800" dirty="0" smtClean="0">
              <a:latin typeface="Arial" charset="0"/>
              <a:cs typeface="Arial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cs typeface="Arial" charset="0"/>
              </a:rPr>
              <a:t>Discussion: Student Fees	</a:t>
            </a:r>
            <a:r>
              <a:rPr lang="en-US" dirty="0" smtClean="0">
                <a:latin typeface="Arial" charset="0"/>
                <a:cs typeface="Arial" charset="0"/>
              </a:rPr>
              <a:t>	</a:t>
            </a:r>
            <a:r>
              <a:rPr lang="en-US" sz="2000" dirty="0" smtClean="0">
                <a:latin typeface="Arial" charset="0"/>
                <a:cs typeface="Arial" charset="0"/>
              </a:rPr>
              <a:t>Abby </a:t>
            </a:r>
            <a:r>
              <a:rPr lang="en-US" sz="2000" dirty="0" smtClean="0">
                <a:latin typeface="Arial" charset="0"/>
                <a:cs typeface="Arial" charset="0"/>
              </a:rPr>
              <a:t>Jurgensmeier, Chair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endParaRPr lang="en-US" dirty="0" smtClean="0">
              <a:latin typeface="Arial" charset="0"/>
              <a:cs typeface="Arial" charset="0"/>
            </a:endParaRPr>
          </a:p>
          <a:p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863726" y="274639"/>
            <a:ext cx="8499475" cy="846137"/>
          </a:xfrm>
        </p:spPr>
        <p:txBody>
          <a:bodyPr/>
          <a:lstStyle/>
          <a:p>
            <a:r>
              <a:rPr lang="en-US" dirty="0" smtClean="0"/>
              <a:t>Student Survey Results: Motivation</a:t>
            </a:r>
          </a:p>
        </p:txBody>
      </p:sp>
      <p:pic>
        <p:nvPicPr>
          <p:cNvPr id="15366" name="Picture 10" descr="wsu_horizontal_colo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01200" y="6126164"/>
            <a:ext cx="2291149" cy="51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1231075"/>
            <a:ext cx="12192000" cy="478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7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447800" y="265113"/>
            <a:ext cx="8499475" cy="846137"/>
          </a:xfrm>
        </p:spPr>
        <p:txBody>
          <a:bodyPr/>
          <a:lstStyle/>
          <a:p>
            <a:r>
              <a:rPr lang="en-US" dirty="0" smtClean="0"/>
              <a:t>Student Survey Results: </a:t>
            </a:r>
            <a:r>
              <a:rPr lang="en-US" dirty="0" smtClean="0"/>
              <a:t>Benefits</a:t>
            </a:r>
            <a:endParaRPr lang="en-US" dirty="0" smtClean="0"/>
          </a:p>
        </p:txBody>
      </p:sp>
      <p:pic>
        <p:nvPicPr>
          <p:cNvPr id="15366" name="Picture 10" descr="wsu_horizontal_colo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01200" y="6126164"/>
            <a:ext cx="2291149" cy="51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86251"/>
            <a:ext cx="10439400" cy="3711787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4406" y="5006830"/>
            <a:ext cx="6858594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93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600200" y="824115"/>
            <a:ext cx="8499475" cy="762761"/>
          </a:xfrm>
        </p:spPr>
        <p:txBody>
          <a:bodyPr/>
          <a:lstStyle/>
          <a:p>
            <a:r>
              <a:rPr lang="en-US" dirty="0" smtClean="0"/>
              <a:t>Student Survey Results</a:t>
            </a:r>
            <a:r>
              <a:rPr lang="en-US" dirty="0" smtClean="0"/>
              <a:t>: Community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15366" name="Picture 10" descr="wsu_horizontal_colo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01200" y="6126164"/>
            <a:ext cx="2291149" cy="51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 txBox="1">
            <a:spLocks/>
          </p:cNvSpPr>
          <p:nvPr/>
        </p:nvSpPr>
        <p:spPr>
          <a:xfrm>
            <a:off x="1676400" y="6432550"/>
            <a:ext cx="838200" cy="50165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5FBA917-D642-4A61-82CD-F64B4F61E137}" type="slidenum">
              <a:rPr lang="en-US" sz="12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95401"/>
            <a:ext cx="6083994" cy="18672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8201"/>
            <a:ext cx="6083994" cy="20279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200" y="2895600"/>
            <a:ext cx="6019800" cy="198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27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863726" y="274639"/>
            <a:ext cx="8499475" cy="846137"/>
          </a:xfrm>
        </p:spPr>
        <p:txBody>
          <a:bodyPr/>
          <a:lstStyle/>
          <a:p>
            <a:r>
              <a:rPr lang="en-US" dirty="0" smtClean="0"/>
              <a:t>Student Survey Results: Priorities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295401"/>
            <a:ext cx="6857999" cy="5333999"/>
          </a:xfrm>
        </p:spPr>
      </p:pic>
      <p:pic>
        <p:nvPicPr>
          <p:cNvPr id="15366" name="Picture 10" descr="wsu_horizontal_colo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01200" y="6126164"/>
            <a:ext cx="2291149" cy="51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816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371600" y="207202"/>
            <a:ext cx="9067800" cy="846137"/>
          </a:xfrm>
        </p:spPr>
        <p:txBody>
          <a:bodyPr/>
          <a:lstStyle/>
          <a:p>
            <a:r>
              <a:rPr lang="en-US" sz="2800" dirty="0" smtClean="0"/>
              <a:t>Student Survey </a:t>
            </a:r>
            <a:r>
              <a:rPr lang="en-US" sz="2800" dirty="0" smtClean="0"/>
              <a:t>Results: Additional Needs</a:t>
            </a:r>
            <a:endParaRPr lang="en-US" sz="2800" dirty="0" smtClean="0"/>
          </a:p>
        </p:txBody>
      </p:sp>
      <p:pic>
        <p:nvPicPr>
          <p:cNvPr id="15366" name="Picture 10" descr="wsu_horizontal_colo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01200" y="6126164"/>
            <a:ext cx="2291149" cy="51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99587"/>
            <a:ext cx="12192000" cy="458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37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874" y="510294"/>
            <a:ext cx="11430000" cy="11060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Cohen Fund Updates: Developing as Scholar Citizens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236" y="1573849"/>
            <a:ext cx="4476045" cy="35099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60816" y="3052392"/>
            <a:ext cx="1532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Study Abroad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51940" y="2655797"/>
            <a:ext cx="1205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Internship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50041" y="3971505"/>
            <a:ext cx="1011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Innovation Fellows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754865" y="3642152"/>
            <a:ext cx="972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Research</a:t>
            </a:r>
            <a:endParaRPr lang="en-US" sz="1400" dirty="0"/>
          </a:p>
        </p:txBody>
      </p:sp>
      <p:grpSp>
        <p:nvGrpSpPr>
          <p:cNvPr id="3" name="Group 2"/>
          <p:cNvGrpSpPr/>
          <p:nvPr/>
        </p:nvGrpSpPr>
        <p:grpSpPr>
          <a:xfrm>
            <a:off x="6881410" y="1875573"/>
            <a:ext cx="3668728" cy="3549072"/>
            <a:chOff x="1281963" y="1808481"/>
            <a:chExt cx="3668728" cy="354907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1963" y="1808481"/>
              <a:ext cx="3668728" cy="354907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382353" y="2275906"/>
              <a:ext cx="8562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$</a:t>
              </a:r>
              <a:r>
                <a:rPr lang="en-US" sz="1400" b="1" dirty="0" smtClean="0"/>
                <a:t>98,280</a:t>
              </a:r>
              <a:endParaRPr lang="en-US" sz="14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42600" y="3146444"/>
              <a:ext cx="8562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$69,841</a:t>
              </a:r>
              <a:endParaRPr lang="en-US" sz="1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68675" y="4071395"/>
              <a:ext cx="8645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$39,680</a:t>
              </a:r>
              <a:endParaRPr lang="en-US" sz="1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815404" y="4883830"/>
              <a:ext cx="8645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$20,000</a:t>
              </a:r>
              <a:endParaRPr lang="en-US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625895" y="4719973"/>
              <a:ext cx="7564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FY16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101800" y="4311392"/>
              <a:ext cx="7564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FY17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610011" y="3886729"/>
              <a:ext cx="7564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FY18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024301" y="3226322"/>
              <a:ext cx="7564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FY19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660816" y="5385081"/>
            <a:ext cx="3316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14 </a:t>
            </a:r>
            <a:r>
              <a:rPr lang="en-US" dirty="0"/>
              <a:t>study abroad • 8 </a:t>
            </a:r>
            <a:r>
              <a:rPr lang="en-US" dirty="0" smtClean="0"/>
              <a:t>internships </a:t>
            </a:r>
            <a:r>
              <a:rPr lang="en-US" dirty="0"/>
              <a:t>• 6 research • 3 innovation fellows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51940" y="855286"/>
            <a:ext cx="5856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31 Cohen Enhancement Scholarships 2017-18 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447281" y="1604299"/>
            <a:ext cx="3666209" cy="7887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5447281" y="2393050"/>
            <a:ext cx="3632195" cy="26587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65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863726" y="274639"/>
            <a:ext cx="8499475" cy="846137"/>
          </a:xfrm>
        </p:spPr>
        <p:txBody>
          <a:bodyPr/>
          <a:lstStyle/>
          <a:p>
            <a:r>
              <a:rPr lang="en-US" dirty="0" smtClean="0"/>
              <a:t>Cohen Fund Updates</a:t>
            </a:r>
          </a:p>
        </p:txBody>
      </p:sp>
      <p:pic>
        <p:nvPicPr>
          <p:cNvPr id="15366" name="Picture 10" descr="wsu_horizontal_colo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01200" y="6126164"/>
            <a:ext cx="2291149" cy="51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914400" y="1476579"/>
            <a:ext cx="9220200" cy="4649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FFC000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350"/>
              </a:spcBef>
              <a:spcAft>
                <a:spcPts val="350"/>
              </a:spcAft>
              <a:buClr>
                <a:srgbClr val="FFC000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 smtClean="0"/>
          </a:p>
          <a:p>
            <a:r>
              <a:rPr lang="en-US" dirty="0" smtClean="0"/>
              <a:t>New Cohen endowed gift pledge received</a:t>
            </a:r>
          </a:p>
          <a:p>
            <a:pPr lvl="1"/>
            <a:r>
              <a:rPr lang="en-US" dirty="0" smtClean="0"/>
              <a:t>Funds anticipated by 2021</a:t>
            </a:r>
          </a:p>
          <a:p>
            <a:pPr lvl="1"/>
            <a:r>
              <a:rPr lang="en-US" dirty="0" smtClean="0"/>
              <a:t>Approximately $60,000 annually in scholarships for financial need and underrepresented minority students </a:t>
            </a:r>
          </a:p>
          <a:p>
            <a:pPr lvl="1"/>
            <a:r>
              <a:rPr lang="en-US" dirty="0" smtClean="0"/>
              <a:t>Approximately $30,000 annually to pay faculty and staff engaged in Honors courses and programs and applied learning</a:t>
            </a:r>
          </a:p>
          <a:p>
            <a:pPr lvl="1"/>
            <a:r>
              <a:rPr lang="en-US" dirty="0" smtClean="0"/>
              <a:t>Approximately $10,000 annually to support Honors Student Council, WHEAT Student Organization, and Honors Ambassadors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36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8">
      <a:dk1>
        <a:sysClr val="windowText" lastClr="000000"/>
      </a:dk1>
      <a:lt1>
        <a:sysClr val="window" lastClr="FFFFFF"/>
      </a:lt1>
      <a:dk2>
        <a:srgbClr val="0070C0"/>
      </a:dk2>
      <a:lt2>
        <a:srgbClr val="EEECE1"/>
      </a:lt2>
      <a:accent1>
        <a:srgbClr val="FEB71A"/>
      </a:accent1>
      <a:accent2>
        <a:srgbClr val="6E81D6"/>
      </a:accent2>
      <a:accent3>
        <a:srgbClr val="705E5F"/>
      </a:accent3>
      <a:accent4>
        <a:srgbClr val="CC823D"/>
      </a:accent4>
      <a:accent5>
        <a:srgbClr val="72A7C0"/>
      </a:accent5>
      <a:accent6>
        <a:srgbClr val="BECC8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472</Words>
  <Application>Microsoft Office PowerPoint</Application>
  <PresentationFormat>Widescreen</PresentationFormat>
  <Paragraphs>77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Georgia</vt:lpstr>
      <vt:lpstr>Office Theme</vt:lpstr>
      <vt:lpstr>Honors General Assembly, Special Session</vt:lpstr>
      <vt:lpstr>Agenda</vt:lpstr>
      <vt:lpstr>Student Survey Results: Motivation</vt:lpstr>
      <vt:lpstr>Student Survey Results: Benefits</vt:lpstr>
      <vt:lpstr>Student Survey Results: Community  </vt:lpstr>
      <vt:lpstr>Student Survey Results: Priorities</vt:lpstr>
      <vt:lpstr>Student Survey Results: Additional Needs</vt:lpstr>
      <vt:lpstr> Cohen Fund Updates: Developing as Scholar Citizens  </vt:lpstr>
      <vt:lpstr>Cohen Fund Updates</vt:lpstr>
      <vt:lpstr>   Supporting First-Year Experiences and Bridge to College</vt:lpstr>
      <vt:lpstr>New: Honors Science Track proposed</vt:lpstr>
      <vt:lpstr>Why? Supporting a Growth Mindset</vt:lpstr>
      <vt:lpstr>Planning to Increase Accessibility and Visibility: A Front Door</vt:lpstr>
      <vt:lpstr>College Expansion:  Student Focus Group</vt:lpstr>
      <vt:lpstr>College Expansion:  Student Focus Group</vt:lpstr>
      <vt:lpstr>College Expansion</vt:lpstr>
      <vt:lpstr>Discussion: Student Fees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Presentation Tree</dc:creator>
  <cp:lastModifiedBy>Honors Assistant</cp:lastModifiedBy>
  <cp:revision>29</cp:revision>
  <dcterms:created xsi:type="dcterms:W3CDTF">2009-12-04T23:34:43Z</dcterms:created>
  <dcterms:modified xsi:type="dcterms:W3CDTF">2018-11-07T21:51:07Z</dcterms:modified>
</cp:coreProperties>
</file>