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2" r:id="rId1"/>
  </p:sldMasterIdLst>
  <p:notesMasterIdLst>
    <p:notesMasterId r:id="rId49"/>
  </p:notesMasterIdLst>
  <p:handoutMasterIdLst>
    <p:handoutMasterId r:id="rId50"/>
  </p:handoutMasterIdLst>
  <p:sldIdLst>
    <p:sldId id="450" r:id="rId2"/>
    <p:sldId id="445" r:id="rId3"/>
    <p:sldId id="446" r:id="rId4"/>
    <p:sldId id="256" r:id="rId5"/>
    <p:sldId id="440" r:id="rId6"/>
    <p:sldId id="420" r:id="rId7"/>
    <p:sldId id="372" r:id="rId8"/>
    <p:sldId id="419" r:id="rId9"/>
    <p:sldId id="439" r:id="rId10"/>
    <p:sldId id="432" r:id="rId11"/>
    <p:sldId id="327" r:id="rId12"/>
    <p:sldId id="402" r:id="rId13"/>
    <p:sldId id="434" r:id="rId14"/>
    <p:sldId id="433" r:id="rId15"/>
    <p:sldId id="404" r:id="rId16"/>
    <p:sldId id="405" r:id="rId17"/>
    <p:sldId id="380" r:id="rId18"/>
    <p:sldId id="381" r:id="rId19"/>
    <p:sldId id="397" r:id="rId20"/>
    <p:sldId id="408" r:id="rId21"/>
    <p:sldId id="409" r:id="rId22"/>
    <p:sldId id="410" r:id="rId23"/>
    <p:sldId id="400" r:id="rId24"/>
    <p:sldId id="441" r:id="rId25"/>
    <p:sldId id="385" r:id="rId26"/>
    <p:sldId id="442" r:id="rId27"/>
    <p:sldId id="403" r:id="rId28"/>
    <p:sldId id="387" r:id="rId29"/>
    <p:sldId id="388" r:id="rId30"/>
    <p:sldId id="435" r:id="rId31"/>
    <p:sldId id="443" r:id="rId32"/>
    <p:sldId id="444" r:id="rId33"/>
    <p:sldId id="438" r:id="rId34"/>
    <p:sldId id="336" r:id="rId35"/>
    <p:sldId id="337" r:id="rId36"/>
    <p:sldId id="392" r:id="rId37"/>
    <p:sldId id="393" r:id="rId38"/>
    <p:sldId id="321" r:id="rId39"/>
    <p:sldId id="436" r:id="rId40"/>
    <p:sldId id="303" r:id="rId41"/>
    <p:sldId id="332" r:id="rId42"/>
    <p:sldId id="448" r:id="rId43"/>
    <p:sldId id="447" r:id="rId44"/>
    <p:sldId id="451" r:id="rId45"/>
    <p:sldId id="452" r:id="rId46"/>
    <p:sldId id="453" r:id="rId47"/>
    <p:sldId id="449" r:id="rId48"/>
  </p:sldIdLst>
  <p:sldSz cx="9144000" cy="6858000" type="screen4x3"/>
  <p:notesSz cx="7102475" cy="9388475"/>
  <p:custDataLst>
    <p:tags r:id="rId51"/>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0945"/>
  </p:normalViewPr>
  <p:slideViewPr>
    <p:cSldViewPr>
      <p:cViewPr varScale="1">
        <p:scale>
          <a:sx n="107" d="100"/>
          <a:sy n="107" d="100"/>
        </p:scale>
        <p:origin x="168" y="41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83" d="100"/>
        <a:sy n="8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5.xml"/><Relationship Id="rId1" Type="http://schemas.openxmlformats.org/officeDocument/2006/relationships/slide" Target="slides/slide11.xml"/><Relationship Id="rId5" Type="http://schemas.openxmlformats.org/officeDocument/2006/relationships/slide" Target="slides/slide35.xml"/><Relationship Id="rId4"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06537-6293-47CE-B486-B0AEDB94932D}" type="doc">
      <dgm:prSet loTypeId="urn:microsoft.com/office/officeart/2005/8/layout/venn2" loCatId="relationship" qsTypeId="urn:microsoft.com/office/officeart/2005/8/quickstyle/3d1" qsCatId="3D" csTypeId="urn:microsoft.com/office/officeart/2005/8/colors/accent3_4" csCatId="accent3" phldr="1"/>
      <dgm:spPr/>
      <dgm:t>
        <a:bodyPr/>
        <a:lstStyle/>
        <a:p>
          <a:endParaRPr lang="en-US"/>
        </a:p>
      </dgm:t>
    </dgm:pt>
    <dgm:pt modelId="{6C5DA8EA-38F8-484B-A9EA-0878CC5A7C88}">
      <dgm:prSet phldrT="[Text]" custT="1"/>
      <dgm:spPr>
        <a:solidFill>
          <a:srgbClr val="CD6633"/>
        </a:solidFill>
      </dgm:spPr>
      <dgm:t>
        <a:bodyPr/>
        <a:lstStyle/>
        <a:p>
          <a:r>
            <a:rPr lang="en-US" sz="2000" dirty="0"/>
            <a:t>4</a:t>
          </a:r>
          <a:br>
            <a:rPr lang="en-US" sz="2000" dirty="0"/>
          </a:br>
          <a:r>
            <a:rPr lang="en-US" sz="2000" dirty="0"/>
            <a:t>Reflect</a:t>
          </a:r>
        </a:p>
      </dgm:t>
    </dgm:pt>
    <dgm:pt modelId="{6DC63133-F5B4-4552-B6C9-30DEDE67F6CD}" type="parTrans" cxnId="{3B75B50E-51A6-4356-86A2-FBC48E4582CA}">
      <dgm:prSet/>
      <dgm:spPr/>
      <dgm:t>
        <a:bodyPr/>
        <a:lstStyle/>
        <a:p>
          <a:endParaRPr lang="en-US"/>
        </a:p>
      </dgm:t>
    </dgm:pt>
    <dgm:pt modelId="{FB88E7C7-902E-45BC-8EB5-F9DDD9CEC79F}" type="sibTrans" cxnId="{3B75B50E-51A6-4356-86A2-FBC48E4582CA}">
      <dgm:prSet/>
      <dgm:spPr/>
      <dgm:t>
        <a:bodyPr/>
        <a:lstStyle/>
        <a:p>
          <a:endParaRPr lang="en-US"/>
        </a:p>
      </dgm:t>
    </dgm:pt>
    <dgm:pt modelId="{71BAF2F7-4DE0-48D8-AEB7-FF8F89EF9473}">
      <dgm:prSet phldrT="[Text]" custT="1"/>
      <dgm:spPr>
        <a:solidFill>
          <a:srgbClr val="D7845B"/>
        </a:solidFill>
      </dgm:spPr>
      <dgm:t>
        <a:bodyPr/>
        <a:lstStyle/>
        <a:p>
          <a:r>
            <a:rPr lang="en-US" sz="2000" dirty="0"/>
            <a:t>3</a:t>
          </a:r>
          <a:br>
            <a:rPr lang="en-US" sz="2000" dirty="0"/>
          </a:br>
          <a:r>
            <a:rPr lang="en-US" sz="2000" dirty="0"/>
            <a:t>Review</a:t>
          </a:r>
        </a:p>
      </dgm:t>
    </dgm:pt>
    <dgm:pt modelId="{3A5B7CAE-2039-4AF4-99E6-22354C2D8FCD}" type="parTrans" cxnId="{D652A175-D8D2-4F78-893F-9A48A6758D33}">
      <dgm:prSet/>
      <dgm:spPr/>
      <dgm:t>
        <a:bodyPr/>
        <a:lstStyle/>
        <a:p>
          <a:endParaRPr lang="en-US"/>
        </a:p>
      </dgm:t>
    </dgm:pt>
    <dgm:pt modelId="{B6C8B5B7-C1FC-4B32-BC0D-C53E9F4E784A}" type="sibTrans" cxnId="{D652A175-D8D2-4F78-893F-9A48A6758D33}">
      <dgm:prSet/>
      <dgm:spPr/>
      <dgm:t>
        <a:bodyPr/>
        <a:lstStyle/>
        <a:p>
          <a:endParaRPr lang="en-US"/>
        </a:p>
      </dgm:t>
    </dgm:pt>
    <dgm:pt modelId="{546B4BC6-1079-4736-9FD8-83EAAF962FBA}">
      <dgm:prSet phldrT="[Text]" custT="1"/>
      <dgm:spPr>
        <a:solidFill>
          <a:srgbClr val="DD9875"/>
        </a:solidFill>
      </dgm:spPr>
      <dgm:t>
        <a:bodyPr/>
        <a:lstStyle/>
        <a:p>
          <a:endParaRPr lang="en-US" sz="1800" dirty="0"/>
        </a:p>
      </dgm:t>
    </dgm:pt>
    <dgm:pt modelId="{253C0D0C-8652-4D84-9CAC-3906AE8AFF10}" type="parTrans" cxnId="{195754E9-4757-447E-8202-BA8838AE5D5F}">
      <dgm:prSet/>
      <dgm:spPr/>
      <dgm:t>
        <a:bodyPr/>
        <a:lstStyle/>
        <a:p>
          <a:endParaRPr lang="en-US"/>
        </a:p>
      </dgm:t>
    </dgm:pt>
    <dgm:pt modelId="{AD0FB687-B62A-4B4D-8974-E19096D951F7}" type="sibTrans" cxnId="{195754E9-4757-447E-8202-BA8838AE5D5F}">
      <dgm:prSet/>
      <dgm:spPr/>
      <dgm:t>
        <a:bodyPr/>
        <a:lstStyle/>
        <a:p>
          <a:endParaRPr lang="en-US"/>
        </a:p>
      </dgm:t>
    </dgm:pt>
    <dgm:pt modelId="{4E9E01B0-C08A-4B0C-9BEF-7F1764501329}">
      <dgm:prSet phldrT="[Text]" custT="1"/>
      <dgm:spPr>
        <a:solidFill>
          <a:srgbClr val="E5B197"/>
        </a:solidFill>
      </dgm:spPr>
      <dgm:t>
        <a:bodyPr/>
        <a:lstStyle/>
        <a:p>
          <a:br>
            <a:rPr lang="en-US" sz="2000" dirty="0"/>
          </a:br>
          <a:endParaRPr lang="en-US" sz="2000" dirty="0"/>
        </a:p>
      </dgm:t>
    </dgm:pt>
    <dgm:pt modelId="{32F23A31-1A86-45D0-BA45-64B4084B107A}" type="parTrans" cxnId="{BB2C168D-8585-4ECB-9E71-5A4D4EE984F2}">
      <dgm:prSet/>
      <dgm:spPr/>
      <dgm:t>
        <a:bodyPr/>
        <a:lstStyle/>
        <a:p>
          <a:endParaRPr lang="en-US"/>
        </a:p>
      </dgm:t>
    </dgm:pt>
    <dgm:pt modelId="{AA3B74B3-EBD9-4988-9431-261F6197D481}" type="sibTrans" cxnId="{BB2C168D-8585-4ECB-9E71-5A4D4EE984F2}">
      <dgm:prSet/>
      <dgm:spPr/>
      <dgm:t>
        <a:bodyPr/>
        <a:lstStyle/>
        <a:p>
          <a:endParaRPr lang="en-US"/>
        </a:p>
      </dgm:t>
    </dgm:pt>
    <dgm:pt modelId="{C0D0A8B5-A185-41DB-890C-C8CA2BDFB2E1}" type="pres">
      <dgm:prSet presAssocID="{4D406537-6293-47CE-B486-B0AEDB94932D}" presName="Name0" presStyleCnt="0">
        <dgm:presLayoutVars>
          <dgm:chMax val="7"/>
          <dgm:resizeHandles val="exact"/>
        </dgm:presLayoutVars>
      </dgm:prSet>
      <dgm:spPr/>
    </dgm:pt>
    <dgm:pt modelId="{9170BEA7-6919-4B97-923F-D6FCA2768EE2}" type="pres">
      <dgm:prSet presAssocID="{4D406537-6293-47CE-B486-B0AEDB94932D}" presName="comp1" presStyleCnt="0"/>
      <dgm:spPr/>
    </dgm:pt>
    <dgm:pt modelId="{EFAEDEF5-1080-4704-AB75-97E6466705AA}" type="pres">
      <dgm:prSet presAssocID="{4D406537-6293-47CE-B486-B0AEDB94932D}" presName="circle1" presStyleLbl="node1" presStyleIdx="0" presStyleCnt="4" custScaleX="96783" custScaleY="103391" custLinFactNeighborX="1609" custLinFactNeighborY="-1592"/>
      <dgm:spPr/>
    </dgm:pt>
    <dgm:pt modelId="{3271426A-D6A1-4540-80FF-0C77F9D9A1CC}" type="pres">
      <dgm:prSet presAssocID="{4D406537-6293-47CE-B486-B0AEDB94932D}" presName="c1text" presStyleLbl="node1" presStyleIdx="0" presStyleCnt="4">
        <dgm:presLayoutVars>
          <dgm:bulletEnabled val="1"/>
        </dgm:presLayoutVars>
      </dgm:prSet>
      <dgm:spPr/>
    </dgm:pt>
    <dgm:pt modelId="{F60BD2B7-886B-4F10-83CE-8E9D1E935488}" type="pres">
      <dgm:prSet presAssocID="{4D406537-6293-47CE-B486-B0AEDB94932D}" presName="comp2" presStyleCnt="0"/>
      <dgm:spPr/>
    </dgm:pt>
    <dgm:pt modelId="{B72A935A-6CCB-40E1-9CCD-A014E7E16105}" type="pres">
      <dgm:prSet presAssocID="{4D406537-6293-47CE-B486-B0AEDB94932D}" presName="circle2" presStyleLbl="node1" presStyleIdx="1" presStyleCnt="4" custScaleX="101165" custScaleY="97111" custLinFactNeighborX="1724" custLinFactNeighborY="-28563"/>
      <dgm:spPr/>
    </dgm:pt>
    <dgm:pt modelId="{A9030151-35FA-4CB5-BD51-7929BFDB3268}" type="pres">
      <dgm:prSet presAssocID="{4D406537-6293-47CE-B486-B0AEDB94932D}" presName="c2text" presStyleLbl="node1" presStyleIdx="1" presStyleCnt="4">
        <dgm:presLayoutVars>
          <dgm:bulletEnabled val="1"/>
        </dgm:presLayoutVars>
      </dgm:prSet>
      <dgm:spPr/>
    </dgm:pt>
    <dgm:pt modelId="{A4D2B882-8ADC-4666-A4D9-3E61288D595A}" type="pres">
      <dgm:prSet presAssocID="{4D406537-6293-47CE-B486-B0AEDB94932D}" presName="comp3" presStyleCnt="0"/>
      <dgm:spPr/>
    </dgm:pt>
    <dgm:pt modelId="{62A32CA7-E651-4F17-91B4-5375B3DB28B1}" type="pres">
      <dgm:prSet presAssocID="{4D406537-6293-47CE-B486-B0AEDB94932D}" presName="circle3" presStyleLbl="node1" presStyleIdx="2" presStyleCnt="4" custScaleX="103108" custScaleY="95204" custLinFactNeighborX="2359" custLinFactNeighborY="-74714"/>
      <dgm:spPr/>
    </dgm:pt>
    <dgm:pt modelId="{A3585A47-89F2-44EF-9B0B-BB7DAEE55254}" type="pres">
      <dgm:prSet presAssocID="{4D406537-6293-47CE-B486-B0AEDB94932D}" presName="c3text" presStyleLbl="node1" presStyleIdx="2" presStyleCnt="4">
        <dgm:presLayoutVars>
          <dgm:bulletEnabled val="1"/>
        </dgm:presLayoutVars>
      </dgm:prSet>
      <dgm:spPr/>
    </dgm:pt>
    <dgm:pt modelId="{316C10E9-919D-4049-9AD8-65ABF549BF9B}" type="pres">
      <dgm:prSet presAssocID="{4D406537-6293-47CE-B486-B0AEDB94932D}" presName="comp4" presStyleCnt="0"/>
      <dgm:spPr/>
    </dgm:pt>
    <dgm:pt modelId="{5AFAE42E-ECBE-46B6-8D26-3A5020E7A537}" type="pres">
      <dgm:prSet presAssocID="{4D406537-6293-47CE-B486-B0AEDB94932D}" presName="circle4" presStyleLbl="node1" presStyleIdx="3" presStyleCnt="4" custScaleX="96716" custScaleY="88916" custLinFactY="-64017" custLinFactNeighborX="3867" custLinFactNeighborY="-100000"/>
      <dgm:spPr/>
    </dgm:pt>
    <dgm:pt modelId="{5A35B2BD-69C3-41CB-A482-0651B4E91765}" type="pres">
      <dgm:prSet presAssocID="{4D406537-6293-47CE-B486-B0AEDB94932D}" presName="c4text" presStyleLbl="node1" presStyleIdx="3" presStyleCnt="4">
        <dgm:presLayoutVars>
          <dgm:bulletEnabled val="1"/>
        </dgm:presLayoutVars>
      </dgm:prSet>
      <dgm:spPr/>
    </dgm:pt>
  </dgm:ptLst>
  <dgm:cxnLst>
    <dgm:cxn modelId="{C44ECC00-F356-45B2-A5F1-A9C0B2436A63}" type="presOf" srcId="{546B4BC6-1079-4736-9FD8-83EAAF962FBA}" destId="{A3585A47-89F2-44EF-9B0B-BB7DAEE55254}" srcOrd="1" destOrd="0" presId="urn:microsoft.com/office/officeart/2005/8/layout/venn2"/>
    <dgm:cxn modelId="{3B75B50E-51A6-4356-86A2-FBC48E4582CA}" srcId="{4D406537-6293-47CE-B486-B0AEDB94932D}" destId="{6C5DA8EA-38F8-484B-A9EA-0878CC5A7C88}" srcOrd="0" destOrd="0" parTransId="{6DC63133-F5B4-4552-B6C9-30DEDE67F6CD}" sibTransId="{FB88E7C7-902E-45BC-8EB5-F9DDD9CEC79F}"/>
    <dgm:cxn modelId="{D1DABA1C-CFBD-45B5-995B-D3F9CB17BE8F}" type="presOf" srcId="{4E9E01B0-C08A-4B0C-9BEF-7F1764501329}" destId="{5AFAE42E-ECBE-46B6-8D26-3A5020E7A537}" srcOrd="0" destOrd="0" presId="urn:microsoft.com/office/officeart/2005/8/layout/venn2"/>
    <dgm:cxn modelId="{B96D384C-4996-4076-AA06-84911B296F23}" type="presOf" srcId="{4E9E01B0-C08A-4B0C-9BEF-7F1764501329}" destId="{5A35B2BD-69C3-41CB-A482-0651B4E91765}" srcOrd="1" destOrd="0" presId="urn:microsoft.com/office/officeart/2005/8/layout/venn2"/>
    <dgm:cxn modelId="{912F374D-58F5-407F-B77B-A67174B71EBE}" type="presOf" srcId="{71BAF2F7-4DE0-48D8-AEB7-FF8F89EF9473}" destId="{B72A935A-6CCB-40E1-9CCD-A014E7E16105}" srcOrd="0" destOrd="0" presId="urn:microsoft.com/office/officeart/2005/8/layout/venn2"/>
    <dgm:cxn modelId="{D652A175-D8D2-4F78-893F-9A48A6758D33}" srcId="{4D406537-6293-47CE-B486-B0AEDB94932D}" destId="{71BAF2F7-4DE0-48D8-AEB7-FF8F89EF9473}" srcOrd="1" destOrd="0" parTransId="{3A5B7CAE-2039-4AF4-99E6-22354C2D8FCD}" sibTransId="{B6C8B5B7-C1FC-4B32-BC0D-C53E9F4E784A}"/>
    <dgm:cxn modelId="{8E1C3D77-C9BE-4F12-8C78-A47B7E06B697}" type="presOf" srcId="{71BAF2F7-4DE0-48D8-AEB7-FF8F89EF9473}" destId="{A9030151-35FA-4CB5-BD51-7929BFDB3268}" srcOrd="1" destOrd="0" presId="urn:microsoft.com/office/officeart/2005/8/layout/venn2"/>
    <dgm:cxn modelId="{B747857F-59BC-4278-9812-286E63D23E45}" type="presOf" srcId="{546B4BC6-1079-4736-9FD8-83EAAF962FBA}" destId="{62A32CA7-E651-4F17-91B4-5375B3DB28B1}" srcOrd="0" destOrd="0" presId="urn:microsoft.com/office/officeart/2005/8/layout/venn2"/>
    <dgm:cxn modelId="{BB2C168D-8585-4ECB-9E71-5A4D4EE984F2}" srcId="{4D406537-6293-47CE-B486-B0AEDB94932D}" destId="{4E9E01B0-C08A-4B0C-9BEF-7F1764501329}" srcOrd="3" destOrd="0" parTransId="{32F23A31-1A86-45D0-BA45-64B4084B107A}" sibTransId="{AA3B74B3-EBD9-4988-9431-261F6197D481}"/>
    <dgm:cxn modelId="{BCBE4C98-95B9-43A8-A4C3-1E3AD64A4167}" type="presOf" srcId="{6C5DA8EA-38F8-484B-A9EA-0878CC5A7C88}" destId="{3271426A-D6A1-4540-80FF-0C77F9D9A1CC}" srcOrd="1" destOrd="0" presId="urn:microsoft.com/office/officeart/2005/8/layout/venn2"/>
    <dgm:cxn modelId="{466044A8-20CA-4D21-B52E-481DC9D9B9E9}" type="presOf" srcId="{6C5DA8EA-38F8-484B-A9EA-0878CC5A7C88}" destId="{EFAEDEF5-1080-4704-AB75-97E6466705AA}" srcOrd="0" destOrd="0" presId="urn:microsoft.com/office/officeart/2005/8/layout/venn2"/>
    <dgm:cxn modelId="{2BFA73AB-F450-4426-9610-EEDE58DC497A}" type="presOf" srcId="{4D406537-6293-47CE-B486-B0AEDB94932D}" destId="{C0D0A8B5-A185-41DB-890C-C8CA2BDFB2E1}" srcOrd="0" destOrd="0" presId="urn:microsoft.com/office/officeart/2005/8/layout/venn2"/>
    <dgm:cxn modelId="{195754E9-4757-447E-8202-BA8838AE5D5F}" srcId="{4D406537-6293-47CE-B486-B0AEDB94932D}" destId="{546B4BC6-1079-4736-9FD8-83EAAF962FBA}" srcOrd="2" destOrd="0" parTransId="{253C0D0C-8652-4D84-9CAC-3906AE8AFF10}" sibTransId="{AD0FB687-B62A-4B4D-8974-E19096D951F7}"/>
    <dgm:cxn modelId="{8A793C0B-C131-4B43-B5EC-1C9063DA0D1D}" type="presParOf" srcId="{C0D0A8B5-A185-41DB-890C-C8CA2BDFB2E1}" destId="{9170BEA7-6919-4B97-923F-D6FCA2768EE2}" srcOrd="0" destOrd="0" presId="urn:microsoft.com/office/officeart/2005/8/layout/venn2"/>
    <dgm:cxn modelId="{DEBC6E2A-F216-4B91-BF3A-C6AA2E23AEF3}" type="presParOf" srcId="{9170BEA7-6919-4B97-923F-D6FCA2768EE2}" destId="{EFAEDEF5-1080-4704-AB75-97E6466705AA}" srcOrd="0" destOrd="0" presId="urn:microsoft.com/office/officeart/2005/8/layout/venn2"/>
    <dgm:cxn modelId="{058EE7C6-8468-45A4-B8D0-38B00FD7E411}" type="presParOf" srcId="{9170BEA7-6919-4B97-923F-D6FCA2768EE2}" destId="{3271426A-D6A1-4540-80FF-0C77F9D9A1CC}" srcOrd="1" destOrd="0" presId="urn:microsoft.com/office/officeart/2005/8/layout/venn2"/>
    <dgm:cxn modelId="{E801F38A-EBDB-4684-8ACF-A8ED575F4C53}" type="presParOf" srcId="{C0D0A8B5-A185-41DB-890C-C8CA2BDFB2E1}" destId="{F60BD2B7-886B-4F10-83CE-8E9D1E935488}" srcOrd="1" destOrd="0" presId="urn:microsoft.com/office/officeart/2005/8/layout/venn2"/>
    <dgm:cxn modelId="{A7CF02B6-2C11-4FFE-8060-D2E6FCEA60B7}" type="presParOf" srcId="{F60BD2B7-886B-4F10-83CE-8E9D1E935488}" destId="{B72A935A-6CCB-40E1-9CCD-A014E7E16105}" srcOrd="0" destOrd="0" presId="urn:microsoft.com/office/officeart/2005/8/layout/venn2"/>
    <dgm:cxn modelId="{230B59D7-8422-4D95-957F-48B82BE6B731}" type="presParOf" srcId="{F60BD2B7-886B-4F10-83CE-8E9D1E935488}" destId="{A9030151-35FA-4CB5-BD51-7929BFDB3268}" srcOrd="1" destOrd="0" presId="urn:microsoft.com/office/officeart/2005/8/layout/venn2"/>
    <dgm:cxn modelId="{A4286C6F-B74B-4291-9A53-5EB96C12339D}" type="presParOf" srcId="{C0D0A8B5-A185-41DB-890C-C8CA2BDFB2E1}" destId="{A4D2B882-8ADC-4666-A4D9-3E61288D595A}" srcOrd="2" destOrd="0" presId="urn:microsoft.com/office/officeart/2005/8/layout/venn2"/>
    <dgm:cxn modelId="{C8FD615D-E920-45D3-BF66-B3642A177B74}" type="presParOf" srcId="{A4D2B882-8ADC-4666-A4D9-3E61288D595A}" destId="{62A32CA7-E651-4F17-91B4-5375B3DB28B1}" srcOrd="0" destOrd="0" presId="urn:microsoft.com/office/officeart/2005/8/layout/venn2"/>
    <dgm:cxn modelId="{06946078-D504-4B96-83F8-F1731F2D87A6}" type="presParOf" srcId="{A4D2B882-8ADC-4666-A4D9-3E61288D595A}" destId="{A3585A47-89F2-44EF-9B0B-BB7DAEE55254}" srcOrd="1" destOrd="0" presId="urn:microsoft.com/office/officeart/2005/8/layout/venn2"/>
    <dgm:cxn modelId="{84EAE449-7A3C-4E29-B006-E06D5083D7F0}" type="presParOf" srcId="{C0D0A8B5-A185-41DB-890C-C8CA2BDFB2E1}" destId="{316C10E9-919D-4049-9AD8-65ABF549BF9B}" srcOrd="3" destOrd="0" presId="urn:microsoft.com/office/officeart/2005/8/layout/venn2"/>
    <dgm:cxn modelId="{779A5B28-0C8D-4890-A155-FBEE1D2A8606}" type="presParOf" srcId="{316C10E9-919D-4049-9AD8-65ABF549BF9B}" destId="{5AFAE42E-ECBE-46B6-8D26-3A5020E7A537}" srcOrd="0" destOrd="0" presId="urn:microsoft.com/office/officeart/2005/8/layout/venn2"/>
    <dgm:cxn modelId="{1EF86ADA-8CE7-40AF-99A1-813663BCDA63}" type="presParOf" srcId="{316C10E9-919D-4049-9AD8-65ABF549BF9B}" destId="{5A35B2BD-69C3-41CB-A482-0651B4E91765}"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F3C705-F2BF-804D-90BD-BE4B25E5870C}"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13C1FDAF-2816-4F47-B067-9E14AEBD92E4}">
      <dgm:prSet phldrT="[Text]"/>
      <dgm:spPr/>
      <dgm:t>
        <a:bodyPr/>
        <a:lstStyle/>
        <a:p>
          <a:r>
            <a:rPr lang="en-US" dirty="0"/>
            <a:t>increased motivation</a:t>
          </a:r>
        </a:p>
      </dgm:t>
    </dgm:pt>
    <dgm:pt modelId="{61CD40A8-5013-0044-AE9C-7B6F047B9A5E}" type="parTrans" cxnId="{62AC37C0-5297-2D46-90F7-A4846374BC5A}">
      <dgm:prSet/>
      <dgm:spPr/>
      <dgm:t>
        <a:bodyPr/>
        <a:lstStyle/>
        <a:p>
          <a:endParaRPr lang="en-US"/>
        </a:p>
      </dgm:t>
    </dgm:pt>
    <dgm:pt modelId="{84E365C5-9C93-6842-8160-02C66402157A}" type="sibTrans" cxnId="{62AC37C0-5297-2D46-90F7-A4846374BC5A}">
      <dgm:prSet/>
      <dgm:spPr/>
      <dgm:t>
        <a:bodyPr/>
        <a:lstStyle/>
        <a:p>
          <a:endParaRPr lang="en-US"/>
        </a:p>
      </dgm:t>
    </dgm:pt>
    <dgm:pt modelId="{3170354F-C41F-5746-9B24-9148F4B689AB}">
      <dgm:prSet phldrT="[Text]"/>
      <dgm:spPr/>
      <dgm:t>
        <a:bodyPr/>
        <a:lstStyle/>
        <a:p>
          <a:r>
            <a:rPr lang="en-US" dirty="0"/>
            <a:t>increased learning</a:t>
          </a:r>
        </a:p>
      </dgm:t>
    </dgm:pt>
    <dgm:pt modelId="{24554EB8-8E66-BF44-895E-BF69C0A03867}" type="parTrans" cxnId="{537541D5-81B1-234D-A382-193367E7F686}">
      <dgm:prSet/>
      <dgm:spPr/>
      <dgm:t>
        <a:bodyPr/>
        <a:lstStyle/>
        <a:p>
          <a:endParaRPr lang="en-US"/>
        </a:p>
      </dgm:t>
    </dgm:pt>
    <dgm:pt modelId="{01675DC1-7D77-6543-9F65-2780CC51EE8A}" type="sibTrans" cxnId="{537541D5-81B1-234D-A382-193367E7F686}">
      <dgm:prSet/>
      <dgm:spPr/>
      <dgm:t>
        <a:bodyPr/>
        <a:lstStyle/>
        <a:p>
          <a:endParaRPr lang="en-US"/>
        </a:p>
      </dgm:t>
    </dgm:pt>
    <dgm:pt modelId="{672DF8D2-6468-6045-9B51-9F18FE57A4B8}">
      <dgm:prSet phldrT="[Text]"/>
      <dgm:spPr/>
      <dgm:t>
        <a:bodyPr/>
        <a:lstStyle/>
        <a:p>
          <a:r>
            <a:rPr lang="en-US" dirty="0"/>
            <a:t>increased success</a:t>
          </a:r>
        </a:p>
      </dgm:t>
    </dgm:pt>
    <dgm:pt modelId="{A3876A16-23D7-DA4C-BFF9-1C53762BD5C7}" type="parTrans" cxnId="{BFB0F0BB-4E1E-D148-AFD1-56875B704006}">
      <dgm:prSet/>
      <dgm:spPr/>
      <dgm:t>
        <a:bodyPr/>
        <a:lstStyle/>
        <a:p>
          <a:endParaRPr lang="en-US"/>
        </a:p>
      </dgm:t>
    </dgm:pt>
    <dgm:pt modelId="{505EB518-AB7F-914C-9EDB-10BD58A207DE}" type="sibTrans" cxnId="{BFB0F0BB-4E1E-D148-AFD1-56875B704006}">
      <dgm:prSet/>
      <dgm:spPr/>
      <dgm:t>
        <a:bodyPr/>
        <a:lstStyle/>
        <a:p>
          <a:endParaRPr lang="en-US"/>
        </a:p>
      </dgm:t>
    </dgm:pt>
    <dgm:pt modelId="{5DCF7D57-9941-B94B-A6C5-61DE393B7D87}">
      <dgm:prSet phldrT="[Text]"/>
      <dgm:spPr/>
      <dgm:t>
        <a:bodyPr/>
        <a:lstStyle/>
        <a:p>
          <a:r>
            <a:rPr lang="en-US" dirty="0"/>
            <a:t>positive emotions</a:t>
          </a:r>
        </a:p>
      </dgm:t>
    </dgm:pt>
    <dgm:pt modelId="{42D7C9D1-23EF-E148-9E21-9C285E8813A3}" type="parTrans" cxnId="{81551C76-C5A2-5F46-B271-508B1E99E56F}">
      <dgm:prSet/>
      <dgm:spPr/>
      <dgm:t>
        <a:bodyPr/>
        <a:lstStyle/>
        <a:p>
          <a:endParaRPr lang="en-US"/>
        </a:p>
      </dgm:t>
    </dgm:pt>
    <dgm:pt modelId="{5E8493F3-9A6E-6F41-A676-85CAFF58F7CC}" type="sibTrans" cxnId="{81551C76-C5A2-5F46-B271-508B1E99E56F}">
      <dgm:prSet/>
      <dgm:spPr/>
      <dgm:t>
        <a:bodyPr/>
        <a:lstStyle/>
        <a:p>
          <a:endParaRPr lang="en-US"/>
        </a:p>
      </dgm:t>
    </dgm:pt>
    <dgm:pt modelId="{870DFED8-53DF-8A47-873F-86C20825EB6B}" type="pres">
      <dgm:prSet presAssocID="{36F3C705-F2BF-804D-90BD-BE4B25E5870C}" presName="cycle" presStyleCnt="0">
        <dgm:presLayoutVars>
          <dgm:dir/>
          <dgm:resizeHandles val="exact"/>
        </dgm:presLayoutVars>
      </dgm:prSet>
      <dgm:spPr/>
    </dgm:pt>
    <dgm:pt modelId="{F32CA067-164D-184B-803B-27F62BAE6F74}" type="pres">
      <dgm:prSet presAssocID="{13C1FDAF-2816-4F47-B067-9E14AEBD92E4}" presName="node" presStyleLbl="node1" presStyleIdx="0" presStyleCnt="4">
        <dgm:presLayoutVars>
          <dgm:bulletEnabled val="1"/>
        </dgm:presLayoutVars>
      </dgm:prSet>
      <dgm:spPr/>
    </dgm:pt>
    <dgm:pt modelId="{A3610C63-272D-084F-9FFC-CB1A2D69A6AF}" type="pres">
      <dgm:prSet presAssocID="{84E365C5-9C93-6842-8160-02C66402157A}" presName="sibTrans" presStyleLbl="sibTrans2D1" presStyleIdx="0" presStyleCnt="4"/>
      <dgm:spPr/>
    </dgm:pt>
    <dgm:pt modelId="{4CCCF63A-B3C8-C14E-97BC-556148C3FC99}" type="pres">
      <dgm:prSet presAssocID="{84E365C5-9C93-6842-8160-02C66402157A}" presName="connectorText" presStyleLbl="sibTrans2D1" presStyleIdx="0" presStyleCnt="4"/>
      <dgm:spPr/>
    </dgm:pt>
    <dgm:pt modelId="{00F1BECF-791A-784A-B2B4-2C58632CFA3F}" type="pres">
      <dgm:prSet presAssocID="{3170354F-C41F-5746-9B24-9148F4B689AB}" presName="node" presStyleLbl="node1" presStyleIdx="1" presStyleCnt="4">
        <dgm:presLayoutVars>
          <dgm:bulletEnabled val="1"/>
        </dgm:presLayoutVars>
      </dgm:prSet>
      <dgm:spPr/>
    </dgm:pt>
    <dgm:pt modelId="{80FF4C3F-3354-1844-B255-64F992CAB065}" type="pres">
      <dgm:prSet presAssocID="{01675DC1-7D77-6543-9F65-2780CC51EE8A}" presName="sibTrans" presStyleLbl="sibTrans2D1" presStyleIdx="1" presStyleCnt="4"/>
      <dgm:spPr/>
    </dgm:pt>
    <dgm:pt modelId="{4359F527-25FE-744F-A34E-E90F11C6B138}" type="pres">
      <dgm:prSet presAssocID="{01675DC1-7D77-6543-9F65-2780CC51EE8A}" presName="connectorText" presStyleLbl="sibTrans2D1" presStyleIdx="1" presStyleCnt="4"/>
      <dgm:spPr/>
    </dgm:pt>
    <dgm:pt modelId="{E1491766-565B-A340-BDCB-ADB0A8B7B79A}" type="pres">
      <dgm:prSet presAssocID="{672DF8D2-6468-6045-9B51-9F18FE57A4B8}" presName="node" presStyleLbl="node1" presStyleIdx="2" presStyleCnt="4">
        <dgm:presLayoutVars>
          <dgm:bulletEnabled val="1"/>
        </dgm:presLayoutVars>
      </dgm:prSet>
      <dgm:spPr/>
    </dgm:pt>
    <dgm:pt modelId="{3FEEA339-9924-C447-913B-AFE3C475C540}" type="pres">
      <dgm:prSet presAssocID="{505EB518-AB7F-914C-9EDB-10BD58A207DE}" presName="sibTrans" presStyleLbl="sibTrans2D1" presStyleIdx="2" presStyleCnt="4"/>
      <dgm:spPr/>
    </dgm:pt>
    <dgm:pt modelId="{B1657C89-806A-AC44-A349-214B36C82619}" type="pres">
      <dgm:prSet presAssocID="{505EB518-AB7F-914C-9EDB-10BD58A207DE}" presName="connectorText" presStyleLbl="sibTrans2D1" presStyleIdx="2" presStyleCnt="4"/>
      <dgm:spPr/>
    </dgm:pt>
    <dgm:pt modelId="{43F24E4B-8064-9849-935B-830D681C46CB}" type="pres">
      <dgm:prSet presAssocID="{5DCF7D57-9941-B94B-A6C5-61DE393B7D87}" presName="node" presStyleLbl="node1" presStyleIdx="3" presStyleCnt="4">
        <dgm:presLayoutVars>
          <dgm:bulletEnabled val="1"/>
        </dgm:presLayoutVars>
      </dgm:prSet>
      <dgm:spPr/>
    </dgm:pt>
    <dgm:pt modelId="{2D425C1B-7513-2D45-942A-2F51BBDB150C}" type="pres">
      <dgm:prSet presAssocID="{5E8493F3-9A6E-6F41-A676-85CAFF58F7CC}" presName="sibTrans" presStyleLbl="sibTrans2D1" presStyleIdx="3" presStyleCnt="4"/>
      <dgm:spPr/>
    </dgm:pt>
    <dgm:pt modelId="{6CCA08CF-6114-BD41-AE62-4238297EAD2F}" type="pres">
      <dgm:prSet presAssocID="{5E8493F3-9A6E-6F41-A676-85CAFF58F7CC}" presName="connectorText" presStyleLbl="sibTrans2D1" presStyleIdx="3" presStyleCnt="4"/>
      <dgm:spPr/>
    </dgm:pt>
  </dgm:ptLst>
  <dgm:cxnLst>
    <dgm:cxn modelId="{FEA75C1B-AA57-DC44-8BB4-525485CDCCE1}" type="presOf" srcId="{84E365C5-9C93-6842-8160-02C66402157A}" destId="{4CCCF63A-B3C8-C14E-97BC-556148C3FC99}" srcOrd="1" destOrd="0" presId="urn:microsoft.com/office/officeart/2005/8/layout/cycle2"/>
    <dgm:cxn modelId="{6F8CF11B-9763-3445-8163-52664ED57091}" type="presOf" srcId="{505EB518-AB7F-914C-9EDB-10BD58A207DE}" destId="{3FEEA339-9924-C447-913B-AFE3C475C540}" srcOrd="0" destOrd="0" presId="urn:microsoft.com/office/officeart/2005/8/layout/cycle2"/>
    <dgm:cxn modelId="{AEEE3B2C-A32E-E246-A8C4-CF52F4F4C9CC}" type="presOf" srcId="{36F3C705-F2BF-804D-90BD-BE4B25E5870C}" destId="{870DFED8-53DF-8A47-873F-86C20825EB6B}" srcOrd="0" destOrd="0" presId="urn:microsoft.com/office/officeart/2005/8/layout/cycle2"/>
    <dgm:cxn modelId="{1AF68440-5589-6347-B503-E5777AB0BAA6}" type="presOf" srcId="{672DF8D2-6468-6045-9B51-9F18FE57A4B8}" destId="{E1491766-565B-A340-BDCB-ADB0A8B7B79A}" srcOrd="0" destOrd="0" presId="urn:microsoft.com/office/officeart/2005/8/layout/cycle2"/>
    <dgm:cxn modelId="{4173C54E-DE2F-C940-B159-F07FA264BC61}" type="presOf" srcId="{13C1FDAF-2816-4F47-B067-9E14AEBD92E4}" destId="{F32CA067-164D-184B-803B-27F62BAE6F74}" srcOrd="0" destOrd="0" presId="urn:microsoft.com/office/officeart/2005/8/layout/cycle2"/>
    <dgm:cxn modelId="{24B7926D-920C-874F-A090-D5A3720B244C}" type="presOf" srcId="{5E8493F3-9A6E-6F41-A676-85CAFF58F7CC}" destId="{2D425C1B-7513-2D45-942A-2F51BBDB150C}" srcOrd="0" destOrd="0" presId="urn:microsoft.com/office/officeart/2005/8/layout/cycle2"/>
    <dgm:cxn modelId="{81551C76-C5A2-5F46-B271-508B1E99E56F}" srcId="{36F3C705-F2BF-804D-90BD-BE4B25E5870C}" destId="{5DCF7D57-9941-B94B-A6C5-61DE393B7D87}" srcOrd="3" destOrd="0" parTransId="{42D7C9D1-23EF-E148-9E21-9C285E8813A3}" sibTransId="{5E8493F3-9A6E-6F41-A676-85CAFF58F7CC}"/>
    <dgm:cxn modelId="{23B54B7B-903E-9649-9431-CF811F7EBA6B}" type="presOf" srcId="{3170354F-C41F-5746-9B24-9148F4B689AB}" destId="{00F1BECF-791A-784A-B2B4-2C58632CFA3F}" srcOrd="0" destOrd="0" presId="urn:microsoft.com/office/officeart/2005/8/layout/cycle2"/>
    <dgm:cxn modelId="{479C1B98-C374-A94D-9164-D2851D8942B1}" type="presOf" srcId="{505EB518-AB7F-914C-9EDB-10BD58A207DE}" destId="{B1657C89-806A-AC44-A349-214B36C82619}" srcOrd="1" destOrd="0" presId="urn:microsoft.com/office/officeart/2005/8/layout/cycle2"/>
    <dgm:cxn modelId="{4437D8AB-6781-3440-89E0-723EB6C2BBF9}" type="presOf" srcId="{84E365C5-9C93-6842-8160-02C66402157A}" destId="{A3610C63-272D-084F-9FFC-CB1A2D69A6AF}" srcOrd="0" destOrd="0" presId="urn:microsoft.com/office/officeart/2005/8/layout/cycle2"/>
    <dgm:cxn modelId="{05AFC6B2-F214-044E-8BAE-EE29663A23D6}" type="presOf" srcId="{5DCF7D57-9941-B94B-A6C5-61DE393B7D87}" destId="{43F24E4B-8064-9849-935B-830D681C46CB}" srcOrd="0" destOrd="0" presId="urn:microsoft.com/office/officeart/2005/8/layout/cycle2"/>
    <dgm:cxn modelId="{BFB0F0BB-4E1E-D148-AFD1-56875B704006}" srcId="{36F3C705-F2BF-804D-90BD-BE4B25E5870C}" destId="{672DF8D2-6468-6045-9B51-9F18FE57A4B8}" srcOrd="2" destOrd="0" parTransId="{A3876A16-23D7-DA4C-BFF9-1C53762BD5C7}" sibTransId="{505EB518-AB7F-914C-9EDB-10BD58A207DE}"/>
    <dgm:cxn modelId="{62AC37C0-5297-2D46-90F7-A4846374BC5A}" srcId="{36F3C705-F2BF-804D-90BD-BE4B25E5870C}" destId="{13C1FDAF-2816-4F47-B067-9E14AEBD92E4}" srcOrd="0" destOrd="0" parTransId="{61CD40A8-5013-0044-AE9C-7B6F047B9A5E}" sibTransId="{84E365C5-9C93-6842-8160-02C66402157A}"/>
    <dgm:cxn modelId="{537541D5-81B1-234D-A382-193367E7F686}" srcId="{36F3C705-F2BF-804D-90BD-BE4B25E5870C}" destId="{3170354F-C41F-5746-9B24-9148F4B689AB}" srcOrd="1" destOrd="0" parTransId="{24554EB8-8E66-BF44-895E-BF69C0A03867}" sibTransId="{01675DC1-7D77-6543-9F65-2780CC51EE8A}"/>
    <dgm:cxn modelId="{2C7006D6-D466-8E48-84CE-65FEA6CBA494}" type="presOf" srcId="{5E8493F3-9A6E-6F41-A676-85CAFF58F7CC}" destId="{6CCA08CF-6114-BD41-AE62-4238297EAD2F}" srcOrd="1" destOrd="0" presId="urn:microsoft.com/office/officeart/2005/8/layout/cycle2"/>
    <dgm:cxn modelId="{4374DFF6-638E-4F4B-A965-C442EED7F27F}" type="presOf" srcId="{01675DC1-7D77-6543-9F65-2780CC51EE8A}" destId="{80FF4C3F-3354-1844-B255-64F992CAB065}" srcOrd="0" destOrd="0" presId="urn:microsoft.com/office/officeart/2005/8/layout/cycle2"/>
    <dgm:cxn modelId="{42E714FB-7EA6-8D41-9F9D-A98266E2AB27}" type="presOf" srcId="{01675DC1-7D77-6543-9F65-2780CC51EE8A}" destId="{4359F527-25FE-744F-A34E-E90F11C6B138}" srcOrd="1" destOrd="0" presId="urn:microsoft.com/office/officeart/2005/8/layout/cycle2"/>
    <dgm:cxn modelId="{4999CD7F-1852-014A-B5A1-FF5AC6D8E5DD}" type="presParOf" srcId="{870DFED8-53DF-8A47-873F-86C20825EB6B}" destId="{F32CA067-164D-184B-803B-27F62BAE6F74}" srcOrd="0" destOrd="0" presId="urn:microsoft.com/office/officeart/2005/8/layout/cycle2"/>
    <dgm:cxn modelId="{F594E2EB-2F70-AF4E-AF37-70804AF8100D}" type="presParOf" srcId="{870DFED8-53DF-8A47-873F-86C20825EB6B}" destId="{A3610C63-272D-084F-9FFC-CB1A2D69A6AF}" srcOrd="1" destOrd="0" presId="urn:microsoft.com/office/officeart/2005/8/layout/cycle2"/>
    <dgm:cxn modelId="{C60DC9A6-B41E-024B-8CF5-98AB282553CE}" type="presParOf" srcId="{A3610C63-272D-084F-9FFC-CB1A2D69A6AF}" destId="{4CCCF63A-B3C8-C14E-97BC-556148C3FC99}" srcOrd="0" destOrd="0" presId="urn:microsoft.com/office/officeart/2005/8/layout/cycle2"/>
    <dgm:cxn modelId="{8B09EE34-71B9-A546-ABB4-B858278C37EE}" type="presParOf" srcId="{870DFED8-53DF-8A47-873F-86C20825EB6B}" destId="{00F1BECF-791A-784A-B2B4-2C58632CFA3F}" srcOrd="2" destOrd="0" presId="urn:microsoft.com/office/officeart/2005/8/layout/cycle2"/>
    <dgm:cxn modelId="{0FB9869C-ED2E-1248-A31D-A86CF19E6549}" type="presParOf" srcId="{870DFED8-53DF-8A47-873F-86C20825EB6B}" destId="{80FF4C3F-3354-1844-B255-64F992CAB065}" srcOrd="3" destOrd="0" presId="urn:microsoft.com/office/officeart/2005/8/layout/cycle2"/>
    <dgm:cxn modelId="{C9C9CB73-38F9-7046-80BF-0D24606E7449}" type="presParOf" srcId="{80FF4C3F-3354-1844-B255-64F992CAB065}" destId="{4359F527-25FE-744F-A34E-E90F11C6B138}" srcOrd="0" destOrd="0" presId="urn:microsoft.com/office/officeart/2005/8/layout/cycle2"/>
    <dgm:cxn modelId="{6C54F209-6472-B144-849C-332B4CB64585}" type="presParOf" srcId="{870DFED8-53DF-8A47-873F-86C20825EB6B}" destId="{E1491766-565B-A340-BDCB-ADB0A8B7B79A}" srcOrd="4" destOrd="0" presId="urn:microsoft.com/office/officeart/2005/8/layout/cycle2"/>
    <dgm:cxn modelId="{10D73B25-698D-7048-B867-FEF0002FCEB6}" type="presParOf" srcId="{870DFED8-53DF-8A47-873F-86C20825EB6B}" destId="{3FEEA339-9924-C447-913B-AFE3C475C540}" srcOrd="5" destOrd="0" presId="urn:microsoft.com/office/officeart/2005/8/layout/cycle2"/>
    <dgm:cxn modelId="{880607E6-4008-7F47-83BD-DA5078C09F81}" type="presParOf" srcId="{3FEEA339-9924-C447-913B-AFE3C475C540}" destId="{B1657C89-806A-AC44-A349-214B36C82619}" srcOrd="0" destOrd="0" presId="urn:microsoft.com/office/officeart/2005/8/layout/cycle2"/>
    <dgm:cxn modelId="{37B6D302-9968-2544-877C-787C9AFAE62E}" type="presParOf" srcId="{870DFED8-53DF-8A47-873F-86C20825EB6B}" destId="{43F24E4B-8064-9849-935B-830D681C46CB}" srcOrd="6" destOrd="0" presId="urn:microsoft.com/office/officeart/2005/8/layout/cycle2"/>
    <dgm:cxn modelId="{6765A7DB-4014-4348-B495-E470A0CEDC7F}" type="presParOf" srcId="{870DFED8-53DF-8A47-873F-86C20825EB6B}" destId="{2D425C1B-7513-2D45-942A-2F51BBDB150C}" srcOrd="7" destOrd="0" presId="urn:microsoft.com/office/officeart/2005/8/layout/cycle2"/>
    <dgm:cxn modelId="{F08BCC2D-9330-0946-8D84-C03F808C0CBB}" type="presParOf" srcId="{2D425C1B-7513-2D45-942A-2F51BBDB150C}" destId="{6CCA08CF-6114-BD41-AE62-4238297EAD2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DEF5-1080-4704-AB75-97E6466705AA}">
      <dsp:nvSpPr>
        <dsp:cNvPr id="0" name=""/>
        <dsp:cNvSpPr/>
      </dsp:nvSpPr>
      <dsp:spPr>
        <a:xfrm>
          <a:off x="525203" y="-91100"/>
          <a:ext cx="5200240" cy="5555294"/>
        </a:xfrm>
        <a:prstGeom prst="ellipse">
          <a:avLst/>
        </a:prstGeom>
        <a:solidFill>
          <a:srgbClr val="CD6633"/>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4</a:t>
          </a:r>
          <a:br>
            <a:rPr lang="en-US" sz="2000" kern="1200" dirty="0"/>
          </a:br>
          <a:r>
            <a:rPr lang="en-US" sz="2000" kern="1200" dirty="0"/>
            <a:t>Reflect</a:t>
          </a:r>
        </a:p>
      </dsp:txBody>
      <dsp:txXfrm>
        <a:off x="2398330" y="186663"/>
        <a:ext cx="1453987" cy="833294"/>
      </dsp:txXfrm>
    </dsp:sp>
    <dsp:sp modelId="{B72A935A-6CCB-40E1-9CCD-A014E7E16105}">
      <dsp:nvSpPr>
        <dsp:cNvPr id="0" name=""/>
        <dsp:cNvSpPr/>
      </dsp:nvSpPr>
      <dsp:spPr>
        <a:xfrm>
          <a:off x="938700" y="0"/>
          <a:ext cx="4348551" cy="4174291"/>
        </a:xfrm>
        <a:prstGeom prst="ellipse">
          <a:avLst/>
        </a:prstGeom>
        <a:solidFill>
          <a:srgbClr val="D7845B"/>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3</a:t>
          </a:r>
          <a:br>
            <a:rPr lang="en-US" sz="2000" kern="1200" dirty="0"/>
          </a:br>
          <a:r>
            <a:rPr lang="en-US" sz="2000" kern="1200" dirty="0"/>
            <a:t>Review</a:t>
          </a:r>
        </a:p>
      </dsp:txBody>
      <dsp:txXfrm>
        <a:off x="2353067" y="250457"/>
        <a:ext cx="1519818" cy="751372"/>
      </dsp:txXfrm>
    </dsp:sp>
    <dsp:sp modelId="{62A32CA7-E651-4F17-91B4-5375B3DB28B1}">
      <dsp:nvSpPr>
        <dsp:cNvPr id="0" name=""/>
        <dsp:cNvSpPr/>
      </dsp:nvSpPr>
      <dsp:spPr>
        <a:xfrm>
          <a:off x="1452895" y="0"/>
          <a:ext cx="3324053" cy="3069239"/>
        </a:xfrm>
        <a:prstGeom prst="ellipse">
          <a:avLst/>
        </a:prstGeom>
        <a:solidFill>
          <a:srgbClr val="DD9875"/>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40417" y="230192"/>
        <a:ext cx="1549008" cy="690578"/>
      </dsp:txXfrm>
    </dsp:sp>
    <dsp:sp modelId="{5AFAE42E-ECBE-46B6-8D26-3A5020E7A537}">
      <dsp:nvSpPr>
        <dsp:cNvPr id="0" name=""/>
        <dsp:cNvSpPr/>
      </dsp:nvSpPr>
      <dsp:spPr>
        <a:xfrm>
          <a:off x="2082653" y="0"/>
          <a:ext cx="2078656" cy="1911015"/>
        </a:xfrm>
        <a:prstGeom prst="ellipse">
          <a:avLst/>
        </a:prstGeom>
        <a:solidFill>
          <a:srgbClr val="E5B197"/>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br>
            <a:rPr lang="en-US" sz="2000" kern="1200" dirty="0"/>
          </a:br>
          <a:endParaRPr lang="en-US" sz="2000" kern="1200" dirty="0"/>
        </a:p>
      </dsp:txBody>
      <dsp:txXfrm>
        <a:off x="2387066" y="477753"/>
        <a:ext cx="1469831" cy="955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A067-164D-184B-803B-27F62BAE6F74}">
      <dsp:nvSpPr>
        <dsp:cNvPr id="0" name=""/>
        <dsp:cNvSpPr/>
      </dsp:nvSpPr>
      <dsp:spPr>
        <a:xfrm>
          <a:off x="2397621" y="1081"/>
          <a:ext cx="1300757" cy="130075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increased motivation</a:t>
          </a:r>
        </a:p>
      </dsp:txBody>
      <dsp:txXfrm>
        <a:off x="2588112" y="191572"/>
        <a:ext cx="919775" cy="919775"/>
      </dsp:txXfrm>
    </dsp:sp>
    <dsp:sp modelId="{A3610C63-272D-084F-9FFC-CB1A2D69A6AF}">
      <dsp:nvSpPr>
        <dsp:cNvPr id="0" name=""/>
        <dsp:cNvSpPr/>
      </dsp:nvSpPr>
      <dsp:spPr>
        <a:xfrm rot="2700000">
          <a:off x="3558679" y="1115315"/>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573852" y="1166485"/>
        <a:ext cx="241751" cy="263403"/>
      </dsp:txXfrm>
    </dsp:sp>
    <dsp:sp modelId="{00F1BECF-791A-784A-B2B4-2C58632CFA3F}">
      <dsp:nvSpPr>
        <dsp:cNvPr id="0" name=""/>
        <dsp:cNvSpPr/>
      </dsp:nvSpPr>
      <dsp:spPr>
        <a:xfrm>
          <a:off x="3778160" y="1381621"/>
          <a:ext cx="1300757" cy="130075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increased learning</a:t>
          </a:r>
        </a:p>
      </dsp:txBody>
      <dsp:txXfrm>
        <a:off x="3968651" y="1572112"/>
        <a:ext cx="919775" cy="919775"/>
      </dsp:txXfrm>
    </dsp:sp>
    <dsp:sp modelId="{80FF4C3F-3354-1844-B255-64F992CAB065}">
      <dsp:nvSpPr>
        <dsp:cNvPr id="0" name=""/>
        <dsp:cNvSpPr/>
      </dsp:nvSpPr>
      <dsp:spPr>
        <a:xfrm rot="8100000">
          <a:off x="3572501" y="2495855"/>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660935" y="2547025"/>
        <a:ext cx="241751" cy="263403"/>
      </dsp:txXfrm>
    </dsp:sp>
    <dsp:sp modelId="{E1491766-565B-A340-BDCB-ADB0A8B7B79A}">
      <dsp:nvSpPr>
        <dsp:cNvPr id="0" name=""/>
        <dsp:cNvSpPr/>
      </dsp:nvSpPr>
      <dsp:spPr>
        <a:xfrm>
          <a:off x="2397621" y="2762160"/>
          <a:ext cx="1300757" cy="130075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increased success</a:t>
          </a:r>
        </a:p>
      </dsp:txBody>
      <dsp:txXfrm>
        <a:off x="2588112" y="2952651"/>
        <a:ext cx="919775" cy="919775"/>
      </dsp:txXfrm>
    </dsp:sp>
    <dsp:sp modelId="{3FEEA339-9924-C447-913B-AFE3C475C540}">
      <dsp:nvSpPr>
        <dsp:cNvPr id="0" name=""/>
        <dsp:cNvSpPr/>
      </dsp:nvSpPr>
      <dsp:spPr>
        <a:xfrm rot="13500000">
          <a:off x="2191962" y="2509678"/>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280396" y="2634110"/>
        <a:ext cx="241751" cy="263403"/>
      </dsp:txXfrm>
    </dsp:sp>
    <dsp:sp modelId="{43F24E4B-8064-9849-935B-830D681C46CB}">
      <dsp:nvSpPr>
        <dsp:cNvPr id="0" name=""/>
        <dsp:cNvSpPr/>
      </dsp:nvSpPr>
      <dsp:spPr>
        <a:xfrm>
          <a:off x="1017081" y="1381621"/>
          <a:ext cx="1300757" cy="130075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positive emotions</a:t>
          </a:r>
        </a:p>
      </dsp:txBody>
      <dsp:txXfrm>
        <a:off x="1207572" y="1572112"/>
        <a:ext cx="919775" cy="919775"/>
      </dsp:txXfrm>
    </dsp:sp>
    <dsp:sp modelId="{2D425C1B-7513-2D45-942A-2F51BBDB150C}">
      <dsp:nvSpPr>
        <dsp:cNvPr id="0" name=""/>
        <dsp:cNvSpPr/>
      </dsp:nvSpPr>
      <dsp:spPr>
        <a:xfrm rot="18900000">
          <a:off x="2178139" y="1129138"/>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193312" y="1253570"/>
        <a:ext cx="241751" cy="26340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1"/>
            <a:ext cx="3077472" cy="468221"/>
          </a:xfrm>
          <a:prstGeom prst="rect">
            <a:avLst/>
          </a:prstGeom>
          <a:noFill/>
          <a:ln w="9525">
            <a:noFill/>
            <a:miter lim="800000"/>
            <a:headEnd/>
            <a:tailEnd/>
          </a:ln>
          <a:effectLst/>
        </p:spPr>
        <p:txBody>
          <a:bodyPr vert="horz" wrap="square" lIns="93987" tIns="46993" rIns="93987" bIns="46993" numCol="1" anchor="t" anchorCtr="0" compatLnSpc="1">
            <a:prstTxWarp prst="textNoShape">
              <a:avLst/>
            </a:prstTxWarp>
          </a:bodyPr>
          <a:lstStyle>
            <a:lvl1pPr defTabSz="940661">
              <a:defRPr sz="1200" smtClean="0"/>
            </a:lvl1pPr>
          </a:lstStyle>
          <a:p>
            <a:pPr>
              <a:defRPr/>
            </a:pPr>
            <a:endParaRPr lang="en-US"/>
          </a:p>
        </p:txBody>
      </p:sp>
      <p:sp>
        <p:nvSpPr>
          <p:cNvPr id="56323" name="Rectangle 3"/>
          <p:cNvSpPr>
            <a:spLocks noGrp="1" noChangeArrowheads="1"/>
          </p:cNvSpPr>
          <p:nvPr>
            <p:ph type="dt" sz="quarter" idx="1"/>
          </p:nvPr>
        </p:nvSpPr>
        <p:spPr bwMode="auto">
          <a:xfrm>
            <a:off x="4025004" y="1"/>
            <a:ext cx="3077472" cy="468221"/>
          </a:xfrm>
          <a:prstGeom prst="rect">
            <a:avLst/>
          </a:prstGeom>
          <a:noFill/>
          <a:ln w="9525">
            <a:noFill/>
            <a:miter lim="800000"/>
            <a:headEnd/>
            <a:tailEnd/>
          </a:ln>
          <a:effectLst/>
        </p:spPr>
        <p:txBody>
          <a:bodyPr vert="horz" wrap="square" lIns="93987" tIns="46993" rIns="93987" bIns="46993" numCol="1" anchor="t" anchorCtr="0" compatLnSpc="1">
            <a:prstTxWarp prst="textNoShape">
              <a:avLst/>
            </a:prstTxWarp>
          </a:bodyPr>
          <a:lstStyle>
            <a:lvl1pPr algn="r" defTabSz="940661">
              <a:defRPr sz="1200" smtClean="0"/>
            </a:lvl1pPr>
          </a:lstStyle>
          <a:p>
            <a:pPr>
              <a:defRPr/>
            </a:pPr>
            <a:endParaRPr lang="en-US"/>
          </a:p>
        </p:txBody>
      </p:sp>
      <p:sp>
        <p:nvSpPr>
          <p:cNvPr id="56324" name="Rectangle 4"/>
          <p:cNvSpPr>
            <a:spLocks noGrp="1" noChangeArrowheads="1"/>
          </p:cNvSpPr>
          <p:nvPr>
            <p:ph type="ftr" sz="quarter" idx="2"/>
          </p:nvPr>
        </p:nvSpPr>
        <p:spPr bwMode="auto">
          <a:xfrm>
            <a:off x="0" y="8883374"/>
            <a:ext cx="3077472" cy="468221"/>
          </a:xfrm>
          <a:prstGeom prst="rect">
            <a:avLst/>
          </a:prstGeom>
          <a:noFill/>
          <a:ln w="9525">
            <a:noFill/>
            <a:miter lim="800000"/>
            <a:headEnd/>
            <a:tailEnd/>
          </a:ln>
          <a:effectLst/>
        </p:spPr>
        <p:txBody>
          <a:bodyPr vert="horz" wrap="square" lIns="93987" tIns="46993" rIns="93987" bIns="46993" numCol="1" anchor="b" anchorCtr="0" compatLnSpc="1">
            <a:prstTxWarp prst="textNoShape">
              <a:avLst/>
            </a:prstTxWarp>
          </a:bodyPr>
          <a:lstStyle>
            <a:lvl1pPr defTabSz="940661">
              <a:defRPr sz="1200" smtClean="0"/>
            </a:lvl1pPr>
          </a:lstStyle>
          <a:p>
            <a:pPr>
              <a:defRPr/>
            </a:pPr>
            <a:endParaRPr lang="en-US"/>
          </a:p>
        </p:txBody>
      </p:sp>
      <p:sp>
        <p:nvSpPr>
          <p:cNvPr id="56325" name="Rectangle 5"/>
          <p:cNvSpPr>
            <a:spLocks noGrp="1" noChangeArrowheads="1"/>
          </p:cNvSpPr>
          <p:nvPr>
            <p:ph type="sldNum" sz="quarter" idx="3"/>
          </p:nvPr>
        </p:nvSpPr>
        <p:spPr bwMode="auto">
          <a:xfrm>
            <a:off x="4025004" y="8883374"/>
            <a:ext cx="3077472" cy="468221"/>
          </a:xfrm>
          <a:prstGeom prst="rect">
            <a:avLst/>
          </a:prstGeom>
          <a:noFill/>
          <a:ln w="9525">
            <a:noFill/>
            <a:miter lim="800000"/>
            <a:headEnd/>
            <a:tailEnd/>
          </a:ln>
          <a:effectLst/>
        </p:spPr>
        <p:txBody>
          <a:bodyPr vert="horz" wrap="square" lIns="93987" tIns="46993" rIns="93987" bIns="46993" numCol="1" anchor="b" anchorCtr="0" compatLnSpc="1">
            <a:prstTxWarp prst="textNoShape">
              <a:avLst/>
            </a:prstTxWarp>
          </a:bodyPr>
          <a:lstStyle>
            <a:lvl1pPr algn="r" defTabSz="940661">
              <a:defRPr sz="1200" smtClean="0"/>
            </a:lvl1pPr>
          </a:lstStyle>
          <a:p>
            <a:pPr>
              <a:defRPr/>
            </a:pPr>
            <a:fld id="{ED5F2987-9ED8-4087-A68A-A98A90F0CC41}" type="slidenum">
              <a:rPr lang="en-US"/>
              <a:pPr>
                <a:defRPr/>
              </a:pPr>
              <a:t>‹#›</a:t>
            </a:fld>
            <a:endParaRPr lang="en-US"/>
          </a:p>
        </p:txBody>
      </p:sp>
    </p:spTree>
    <p:extLst>
      <p:ext uri="{BB962C8B-B14F-4D97-AF65-F5344CB8AC3E}">
        <p14:creationId xmlns:p14="http://schemas.microsoft.com/office/powerpoint/2010/main" val="73037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19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a:prstGeom prst="rect">
            <a:avLst/>
          </a:prstGeom>
          <a:noFill/>
          <a:ln w="12700">
            <a:solidFill>
              <a:prstClr val="black"/>
            </a:solidFill>
          </a:ln>
        </p:spPr>
      </p:sp>
      <p:sp>
        <p:nvSpPr>
          <p:cNvPr id="3" name="Notes Placeholder 2"/>
          <p:cNvSpPr>
            <a:spLocks noGrp="1"/>
          </p:cNvSpPr>
          <p:nvPr>
            <p:ph type="body" idx="1"/>
          </p:nvPr>
        </p:nvSpPr>
        <p:spPr>
          <a:xfrm>
            <a:off x="711051" y="4459327"/>
            <a:ext cx="5681980" cy="4225214"/>
          </a:xfrm>
          <a:prstGeom prst="rect">
            <a:avLst/>
          </a:prstGeom>
        </p:spPr>
        <p:txBody>
          <a:bodyPr lIns="92434" tIns="46217" rIns="92434" bIns="46217">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r>
              <a:rPr lang="en-US" dirty="0"/>
              <a:t>Emphasize action, not ability!!!</a:t>
            </a:r>
          </a:p>
        </p:txBody>
      </p:sp>
    </p:spTree>
    <p:extLst>
      <p:ext uri="{BB962C8B-B14F-4D97-AF65-F5344CB8AC3E}">
        <p14:creationId xmlns:p14="http://schemas.microsoft.com/office/powerpoint/2010/main" val="111358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r>
              <a:rPr lang="en-US" dirty="0"/>
              <a:t>Motivation is the “personal investment an individual has in reaching a desired state or outcome.</a:t>
            </a:r>
          </a:p>
        </p:txBody>
      </p:sp>
    </p:spTree>
    <p:extLst>
      <p:ext uri="{BB962C8B-B14F-4D97-AF65-F5344CB8AC3E}">
        <p14:creationId xmlns:p14="http://schemas.microsoft.com/office/powerpoint/2010/main" val="227047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r>
              <a:rPr lang="en-US" dirty="0"/>
              <a:t>Motivation cycle</a:t>
            </a:r>
          </a:p>
          <a:p>
            <a:endParaRPr lang="en-US" dirty="0"/>
          </a:p>
        </p:txBody>
      </p:sp>
    </p:spTree>
    <p:extLst>
      <p:ext uri="{BB962C8B-B14F-4D97-AF65-F5344CB8AC3E}">
        <p14:creationId xmlns:p14="http://schemas.microsoft.com/office/powerpoint/2010/main" val="154575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3985ABD-A9FB-4204-A7A0-4659689BCCA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1E2F42-8526-44A4-B158-5B84D4EDFC5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6968B97-AB73-4D98-A43A-2266794DABED}"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5F0B07-C8DA-41A6-B5AD-F094BC2249D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827A29AA-1B69-4205-9F1F-06E0809C512E}"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A65BBCA-B939-4635-9E83-2AF61D3D8FB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7676A63-02F4-4A33-AB4D-DB60EACBEDB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495C30-1107-4FFF-BFD7-FE4E492C7C0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E9BA13E-AF78-428B-944F-AAA61C5488A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3706F056-84BA-4FED-80E2-ED0C3BDCC3F4}" type="slidenum">
              <a:rPr lang="en-US" smtClean="0"/>
              <a:pPr>
                <a:defRPr/>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a:defRPr/>
            </a:pPr>
            <a:fld id="{9772C003-75BB-4DC2-8621-6367AF1E2249}" type="slidenum">
              <a:rPr lang="en-US" smtClean="0"/>
              <a:pPr>
                <a:defRPr/>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A06A97-F7D6-EE49-B90A-F5F783258712}"/>
              </a:ext>
            </a:extLst>
          </p:cNvPr>
          <p:cNvSpPr>
            <a:spLocks noGrp="1"/>
          </p:cNvSpPr>
          <p:nvPr>
            <p:ph type="ctrTitle"/>
          </p:nvPr>
        </p:nvSpPr>
        <p:spPr/>
        <p:txBody>
          <a:bodyPr/>
          <a:lstStyle/>
          <a:p>
            <a:r>
              <a:rPr lang="en-US" sz="6000" dirty="0"/>
              <a:t>Supporting Students' Metacognition</a:t>
            </a:r>
          </a:p>
        </p:txBody>
      </p:sp>
      <p:sp>
        <p:nvSpPr>
          <p:cNvPr id="5" name="Subtitle 4">
            <a:extLst>
              <a:ext uri="{FF2B5EF4-FFF2-40B4-BE49-F238E27FC236}">
                <a16:creationId xmlns:a16="http://schemas.microsoft.com/office/drawing/2014/main" id="{A7B7467E-90CB-AE4C-ABF2-F0976000681E}"/>
              </a:ext>
            </a:extLst>
          </p:cNvPr>
          <p:cNvSpPr>
            <a:spLocks noGrp="1"/>
          </p:cNvSpPr>
          <p:nvPr>
            <p:ph type="subTitle" idx="1"/>
          </p:nvPr>
        </p:nvSpPr>
        <p:spPr/>
        <p:txBody>
          <a:bodyPr/>
          <a:lstStyle/>
          <a:p>
            <a:r>
              <a:rPr lang="en-US" dirty="0"/>
              <a:t>Moriah beck</a:t>
            </a:r>
          </a:p>
          <a:p>
            <a:r>
              <a:rPr lang="en-US" dirty="0"/>
              <a:t>Associate professor of Chemistry</a:t>
            </a:r>
          </a:p>
        </p:txBody>
      </p:sp>
    </p:spTree>
    <p:extLst>
      <p:ext uri="{BB962C8B-B14F-4D97-AF65-F5344CB8AC3E}">
        <p14:creationId xmlns:p14="http://schemas.microsoft.com/office/powerpoint/2010/main" val="326930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wn Arrow Callout 5"/>
          <p:cNvSpPr/>
          <p:nvPr/>
        </p:nvSpPr>
        <p:spPr bwMode="auto">
          <a:xfrm>
            <a:off x="433955" y="1505527"/>
            <a:ext cx="7924799" cy="2990273"/>
          </a:xfrm>
          <a:prstGeom prst="downArrowCallout">
            <a:avLst>
              <a:gd name="adj1" fmla="val 4983"/>
              <a:gd name="adj2" fmla="val 19276"/>
              <a:gd name="adj3" fmla="val 25000"/>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Rectangle 2"/>
          <p:cNvSpPr txBox="1">
            <a:spLocks noChangeArrowheads="1"/>
          </p:cNvSpPr>
          <p:nvPr/>
        </p:nvSpPr>
        <p:spPr>
          <a:xfrm>
            <a:off x="457201" y="29570"/>
            <a:ext cx="8153399" cy="1143000"/>
          </a:xfrm>
          <a:prstGeom prst="rect">
            <a:avLst/>
          </a:prstGeom>
        </p:spPr>
        <p:txBody>
          <a:bodyPr anchor="ctr">
            <a:normAutofit fontScale="85000" lnSpcReduction="10000"/>
          </a:bodyPr>
          <a:lstStyle/>
          <a:p>
            <a:pPr algn="ctr" defTabSz="457200" eaLnBrk="1" hangingPunct="1"/>
            <a:r>
              <a:rPr lang="en-US" sz="4400" dirty="0"/>
              <a:t>Performance in Gen Chem 120 </a:t>
            </a:r>
            <a:r>
              <a:rPr lang="en-US" sz="4400" dirty="0" err="1"/>
              <a:t>Sp</a:t>
            </a:r>
            <a:r>
              <a:rPr lang="en-US" sz="4400" dirty="0"/>
              <a:t> 2013 Based on One Learning Strategies Session</a:t>
            </a:r>
          </a:p>
        </p:txBody>
      </p:sp>
      <p:sp>
        <p:nvSpPr>
          <p:cNvPr id="21" name="TextBox 20"/>
          <p:cNvSpPr txBox="1"/>
          <p:nvPr/>
        </p:nvSpPr>
        <p:spPr>
          <a:xfrm>
            <a:off x="609600" y="838200"/>
            <a:ext cx="8557095" cy="2800767"/>
          </a:xfrm>
          <a:prstGeom prst="rect">
            <a:avLst/>
          </a:prstGeom>
          <a:noFill/>
        </p:spPr>
        <p:txBody>
          <a:bodyPr wrap="square" rtlCol="0">
            <a:spAutoFit/>
          </a:bodyPr>
          <a:lstStyle/>
          <a:p>
            <a:r>
              <a:rPr lang="en-US" dirty="0"/>
              <a:t> </a:t>
            </a:r>
          </a:p>
          <a:p>
            <a:endParaRPr lang="en-US" dirty="0"/>
          </a:p>
          <a:p>
            <a:r>
              <a:rPr lang="en-US" dirty="0"/>
              <a:t>			       </a:t>
            </a:r>
            <a:r>
              <a:rPr lang="en-US" sz="2400" dirty="0"/>
              <a:t>Attended		Absent</a:t>
            </a:r>
          </a:p>
          <a:p>
            <a:r>
              <a:rPr lang="en-US" sz="2400" dirty="0"/>
              <a:t>Exam 1 Avg.:		       71.33%		</a:t>
            </a:r>
            <a:r>
              <a:rPr lang="en-US" dirty="0"/>
              <a:t>69</a:t>
            </a:r>
            <a:r>
              <a:rPr lang="en-US" sz="2400" dirty="0"/>
              <a:t>.27%	 </a:t>
            </a:r>
          </a:p>
          <a:p>
            <a:r>
              <a:rPr lang="en-US" dirty="0"/>
              <a:t>Homework Total	       169.8	            119.1</a:t>
            </a:r>
            <a:endParaRPr lang="en-US" sz="2400" dirty="0"/>
          </a:p>
          <a:p>
            <a:r>
              <a:rPr lang="en-US" sz="2400" dirty="0"/>
              <a:t>Final course Avg*.: </a:t>
            </a:r>
            <a:r>
              <a:rPr lang="en-US" sz="2400" dirty="0">
                <a:solidFill>
                  <a:schemeClr val="tx1">
                    <a:lumMod val="60000"/>
                    <a:lumOff val="40000"/>
                  </a:schemeClr>
                </a:solidFill>
              </a:rPr>
              <a:t>	       </a:t>
            </a:r>
            <a:r>
              <a:rPr lang="en-US" sz="2400" dirty="0">
                <a:solidFill>
                  <a:srgbClr val="FF0000"/>
                </a:solidFill>
              </a:rPr>
              <a:t>82.36%</a:t>
            </a:r>
            <a:r>
              <a:rPr lang="en-US" sz="2400" dirty="0">
                <a:solidFill>
                  <a:schemeClr val="tx1">
                    <a:lumMod val="60000"/>
                    <a:lumOff val="40000"/>
                  </a:schemeClr>
                </a:solidFill>
              </a:rPr>
              <a:t>		</a:t>
            </a:r>
            <a:r>
              <a:rPr lang="en-US" dirty="0">
                <a:solidFill>
                  <a:srgbClr val="FF0000"/>
                </a:solidFill>
              </a:rPr>
              <a:t>67.71</a:t>
            </a:r>
            <a:r>
              <a:rPr lang="en-US" sz="2400" dirty="0">
                <a:solidFill>
                  <a:srgbClr val="FF0000"/>
                </a:solidFill>
              </a:rPr>
              <a:t>%</a:t>
            </a:r>
          </a:p>
          <a:p>
            <a:r>
              <a:rPr lang="en-US" sz="2800" b="1" dirty="0">
                <a:solidFill>
                  <a:srgbClr val="FF0000"/>
                </a:solidFill>
              </a:rPr>
              <a:t>Final Course Grade:     B</a:t>
            </a:r>
            <a:r>
              <a:rPr lang="en-US" sz="3200" b="1" dirty="0">
                <a:solidFill>
                  <a:schemeClr val="tx1">
                    <a:lumMod val="50000"/>
                  </a:schemeClr>
                </a:solidFill>
              </a:rPr>
              <a:t>		   </a:t>
            </a:r>
            <a:r>
              <a:rPr lang="en-US" sz="2800" b="1" dirty="0">
                <a:solidFill>
                  <a:srgbClr val="FF0000"/>
                </a:solidFill>
              </a:rPr>
              <a:t>D</a:t>
            </a:r>
          </a:p>
        </p:txBody>
      </p:sp>
      <p:sp>
        <p:nvSpPr>
          <p:cNvPr id="5" name="TextBox 4"/>
          <p:cNvSpPr txBox="1"/>
          <p:nvPr/>
        </p:nvSpPr>
        <p:spPr>
          <a:xfrm>
            <a:off x="304800" y="4928088"/>
            <a:ext cx="8305800" cy="830997"/>
          </a:xfrm>
          <a:prstGeom prst="rect">
            <a:avLst/>
          </a:prstGeom>
          <a:noFill/>
        </p:spPr>
        <p:txBody>
          <a:bodyPr wrap="square" rtlCol="0">
            <a:spAutoFit/>
          </a:bodyPr>
          <a:lstStyle/>
          <a:p>
            <a:pPr algn="ctr"/>
            <a:r>
              <a:rPr lang="en-US" sz="2400" b="1" dirty="0"/>
              <a:t>The 50-min presentation on study and learning strategies resulted in an improvement of </a:t>
            </a:r>
            <a:r>
              <a:rPr lang="en-US" b="1" dirty="0"/>
              <a:t>two</a:t>
            </a:r>
            <a:r>
              <a:rPr lang="en-US" sz="2400" b="1" dirty="0"/>
              <a:t> letter grades!</a:t>
            </a:r>
          </a:p>
        </p:txBody>
      </p:sp>
    </p:spTree>
    <p:extLst>
      <p:ext uri="{BB962C8B-B14F-4D97-AF65-F5344CB8AC3E}">
        <p14:creationId xmlns:p14="http://schemas.microsoft.com/office/powerpoint/2010/main" val="387913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7772400" cy="1143000"/>
          </a:xfrm>
        </p:spPr>
        <p:txBody>
          <a:bodyPr/>
          <a:lstStyle/>
          <a:p>
            <a:pPr eaLnBrk="1" hangingPunct="1"/>
            <a:r>
              <a:rPr lang="en-US" dirty="0"/>
              <a:t>Desired outcomes</a:t>
            </a:r>
          </a:p>
        </p:txBody>
      </p:sp>
      <p:sp>
        <p:nvSpPr>
          <p:cNvPr id="78851" name="Rectangle 3"/>
          <p:cNvSpPr>
            <a:spLocks noGrp="1" noChangeArrowheads="1"/>
          </p:cNvSpPr>
          <p:nvPr>
            <p:ph idx="1"/>
          </p:nvPr>
        </p:nvSpPr>
        <p:spPr>
          <a:xfrm>
            <a:off x="304800" y="1447800"/>
            <a:ext cx="8610600" cy="4572000"/>
          </a:xfrm>
        </p:spPr>
        <p:txBody>
          <a:bodyPr>
            <a:noAutofit/>
          </a:bodyPr>
          <a:lstStyle/>
          <a:p>
            <a:pPr marL="342900" indent="-342900" eaLnBrk="1" hangingPunct="1">
              <a:buFont typeface="Arial"/>
              <a:buChar char="•"/>
            </a:pPr>
            <a:r>
              <a:rPr lang="en-US" sz="2800" dirty="0"/>
              <a:t>You will analyze your current learning strategies for Chemistry 103</a:t>
            </a:r>
          </a:p>
          <a:p>
            <a:pPr marL="342900" indent="-342900" eaLnBrk="1" hangingPunct="1">
              <a:buFont typeface="Arial"/>
              <a:buChar char="•"/>
            </a:pPr>
            <a:r>
              <a:rPr lang="en-US" sz="2800" dirty="0"/>
              <a:t>You will understand exactly what changes you need to implement to make an A in the course</a:t>
            </a:r>
          </a:p>
          <a:p>
            <a:pPr marL="342900" indent="-342900" eaLnBrk="1" hangingPunct="1">
              <a:buFont typeface="Arial"/>
              <a:buChar char="•"/>
            </a:pPr>
            <a:r>
              <a:rPr lang="en-US" sz="2800" dirty="0"/>
              <a:t>You will have concrete strategies to use during the remainder of the semester, and you will </a:t>
            </a:r>
          </a:p>
          <a:p>
            <a:pPr marL="800100" lvl="1" indent="-342900">
              <a:buFont typeface="Arial"/>
              <a:buChar char="•"/>
            </a:pPr>
            <a:r>
              <a:rPr lang="en-US" sz="2800" dirty="0"/>
              <a:t>USE them in </a:t>
            </a:r>
            <a:r>
              <a:rPr lang="en-US" sz="2800" dirty="0" err="1"/>
              <a:t>Chem</a:t>
            </a:r>
            <a:r>
              <a:rPr lang="en-US" sz="2800" dirty="0"/>
              <a:t> 103 and beyond!</a:t>
            </a:r>
          </a:p>
          <a:p>
            <a:pPr marL="342900" indent="-342900" eaLnBrk="1" hangingPunct="1">
              <a:buFont typeface="Arial"/>
              <a:buChar char="•"/>
            </a:pPr>
            <a:r>
              <a:rPr lang="en-US" sz="2800" dirty="0"/>
              <a:t>You will become a more efficient learner by studying </a:t>
            </a:r>
            <a:r>
              <a:rPr lang="en-US" sz="2800" i="1" dirty="0"/>
              <a:t>smarter</a:t>
            </a:r>
            <a:r>
              <a:rPr lang="en-US" sz="2800" dirty="0"/>
              <a:t>, not necessarily </a:t>
            </a:r>
            <a:r>
              <a:rPr lang="en-US" sz="2800" i="1" dirty="0"/>
              <a:t>harder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8851">
                                            <p:txEl>
                                              <p:pRg st="3" end="3"/>
                                            </p:txEl>
                                          </p:spTgt>
                                        </p:tgtEl>
                                        <p:attrNameLst>
                                          <p:attrName>style.visibility</p:attrName>
                                        </p:attrNameLst>
                                      </p:cBhvr>
                                      <p:to>
                                        <p:strVal val="visible"/>
                                      </p:to>
                                    </p:set>
                                    <p:anim calcmode="lin" valueType="num">
                                      <p:cBhvr additive="base">
                                        <p:cTn id="23" dur="500" fill="hold"/>
                                        <p:tgtEl>
                                          <p:spTgt spid="7885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88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8851">
                                            <p:txEl>
                                              <p:pRg st="4" end="4"/>
                                            </p:txEl>
                                          </p:spTgt>
                                        </p:tgtEl>
                                        <p:attrNameLst>
                                          <p:attrName>style.visibility</p:attrName>
                                        </p:attrNameLst>
                                      </p:cBhvr>
                                      <p:to>
                                        <p:strVal val="visible"/>
                                      </p:to>
                                    </p:set>
                                    <p:anim calcmode="lin" valueType="num">
                                      <p:cBhvr additive="base">
                                        <p:cTn id="29" dur="500" fill="hold"/>
                                        <p:tgtEl>
                                          <p:spTgt spid="7885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88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0"/>
            <a:ext cx="7772400" cy="1143000"/>
          </a:xfrm>
        </p:spPr>
        <p:txBody>
          <a:bodyPr/>
          <a:lstStyle/>
          <a:p>
            <a:pPr algn="ctr" eaLnBrk="1" hangingPunct="1"/>
            <a:r>
              <a:rPr lang="en-US" dirty="0"/>
              <a:t>Reflection Questions</a:t>
            </a:r>
          </a:p>
        </p:txBody>
      </p:sp>
      <p:sp>
        <p:nvSpPr>
          <p:cNvPr id="14339" name="Rectangle 3"/>
          <p:cNvSpPr>
            <a:spLocks noGrp="1" noChangeArrowheads="1"/>
          </p:cNvSpPr>
          <p:nvPr>
            <p:ph idx="1"/>
          </p:nvPr>
        </p:nvSpPr>
        <p:spPr>
          <a:xfrm>
            <a:off x="228600" y="1752600"/>
            <a:ext cx="8763000" cy="5029200"/>
          </a:xfrm>
        </p:spPr>
        <p:txBody>
          <a:bodyPr>
            <a:normAutofit/>
          </a:bodyPr>
          <a:lstStyle/>
          <a:p>
            <a:pPr eaLnBrk="1" hangingPunct="1"/>
            <a:r>
              <a:rPr lang="en-US" sz="2800" dirty="0"/>
              <a:t>What’s the difference, if any, between</a:t>
            </a:r>
          </a:p>
          <a:p>
            <a:pPr eaLnBrk="1" hangingPunct="1">
              <a:buFontTx/>
              <a:buNone/>
            </a:pPr>
            <a:r>
              <a:rPr lang="en-US" sz="2800" dirty="0"/>
              <a:t>	</a:t>
            </a:r>
            <a:r>
              <a:rPr lang="en-US" sz="2800" i="1" dirty="0"/>
              <a:t>studying</a:t>
            </a:r>
            <a:r>
              <a:rPr lang="en-US" sz="2800" dirty="0"/>
              <a:t> chemistry and </a:t>
            </a:r>
            <a:r>
              <a:rPr lang="en-US" sz="2800" i="1" dirty="0"/>
              <a:t>learning</a:t>
            </a:r>
            <a:r>
              <a:rPr lang="en-US" sz="2800" dirty="0"/>
              <a:t> chemistry?</a:t>
            </a:r>
          </a:p>
          <a:p>
            <a:pPr eaLnBrk="1" hangingPunct="1">
              <a:buFontTx/>
              <a:buNone/>
            </a:pPr>
            <a:endParaRPr lang="en-US" sz="2800" dirty="0"/>
          </a:p>
          <a:p>
            <a:pPr eaLnBrk="1" hangingPunct="1"/>
            <a:r>
              <a:rPr lang="en-US" sz="2800" dirty="0"/>
              <a:t>For which task would you work harder:</a:t>
            </a:r>
          </a:p>
          <a:p>
            <a:pPr marL="0" indent="0" eaLnBrk="1" hangingPunct="1">
              <a:buNone/>
            </a:pPr>
            <a:r>
              <a:rPr lang="en-US" sz="2800" dirty="0"/>
              <a:t>	A.  Make an A on the test</a:t>
            </a:r>
          </a:p>
          <a:p>
            <a:pPr marL="0" indent="0" eaLnBrk="1" hangingPunct="1">
              <a:buNone/>
            </a:pPr>
            <a:r>
              <a:rPr lang="en-US" sz="2800" dirty="0"/>
              <a:t>	B.  Teach the material to the class?</a:t>
            </a:r>
          </a:p>
          <a:p>
            <a:pPr eaLnBrk="1" hangingPunct="1">
              <a:buFontTx/>
              <a:buNone/>
            </a:pPr>
            <a:r>
              <a:rPr lang="en-US" sz="2800" dirty="0"/>
              <a:t> </a:t>
            </a:r>
          </a:p>
          <a:p>
            <a:pPr marL="0" indent="0" eaLnBrk="1" hangingPunct="1">
              <a:buNone/>
            </a:pPr>
            <a:endParaRPr lang="en-US" sz="2800" dirty="0"/>
          </a:p>
        </p:txBody>
      </p:sp>
      <p:sp>
        <p:nvSpPr>
          <p:cNvPr id="2" name="Rectangle 1"/>
          <p:cNvSpPr/>
          <p:nvPr/>
        </p:nvSpPr>
        <p:spPr>
          <a:xfrm>
            <a:off x="0" y="3505200"/>
            <a:ext cx="8610600" cy="3124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0318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8600"/>
            <a:ext cx="9144000" cy="1143000"/>
          </a:xfrm>
        </p:spPr>
        <p:txBody>
          <a:bodyPr>
            <a:normAutofit fontScale="90000"/>
          </a:bodyPr>
          <a:lstStyle/>
          <a:p>
            <a:pPr algn="ctr"/>
            <a:r>
              <a:rPr lang="en-US" sz="4000" b="1" dirty="0"/>
              <a:t>Which mode have you been in?</a:t>
            </a:r>
          </a:p>
        </p:txBody>
      </p:sp>
      <p:sp>
        <p:nvSpPr>
          <p:cNvPr id="3" name="TPAnswers"/>
          <p:cNvSpPr>
            <a:spLocks noGrp="1"/>
          </p:cNvSpPr>
          <p:nvPr>
            <p:ph type="body" idx="1"/>
            <p:custDataLst>
              <p:tags r:id="rId2"/>
            </p:custDataLst>
          </p:nvPr>
        </p:nvSpPr>
        <p:spPr>
          <a:xfrm>
            <a:off x="609600" y="2057400"/>
            <a:ext cx="5334000" cy="2971800"/>
          </a:xfrm>
        </p:spPr>
        <p:txBody>
          <a:bodyPr>
            <a:noAutofit/>
          </a:bodyPr>
          <a:lstStyle/>
          <a:p>
            <a:pPr marL="514350" indent="-514350">
              <a:spcAft>
                <a:spcPts val="0"/>
              </a:spcAft>
              <a:buAutoNum type="arabicPeriod"/>
            </a:pPr>
            <a:r>
              <a:rPr lang="en-US" sz="4000" dirty="0"/>
              <a:t> Study mode</a:t>
            </a:r>
          </a:p>
          <a:p>
            <a:pPr marL="0" indent="0">
              <a:spcAft>
                <a:spcPts val="0"/>
              </a:spcAft>
              <a:buNone/>
            </a:pPr>
            <a:r>
              <a:rPr lang="en-US" sz="4000" dirty="0"/>
              <a:t>2. Learn mode</a:t>
            </a:r>
          </a:p>
        </p:txBody>
      </p:sp>
    </p:spTree>
    <p:custDataLst>
      <p:tags r:id="rId1"/>
    </p:custDataLst>
    <p:extLst>
      <p:ext uri="{BB962C8B-B14F-4D97-AF65-F5344CB8AC3E}">
        <p14:creationId xmlns:p14="http://schemas.microsoft.com/office/powerpoint/2010/main" val="3280436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304800"/>
            <a:ext cx="9144000" cy="1143000"/>
          </a:xfrm>
        </p:spPr>
        <p:txBody>
          <a:bodyPr>
            <a:noAutofit/>
          </a:bodyPr>
          <a:lstStyle/>
          <a:p>
            <a:pPr algn="ctr"/>
            <a:r>
              <a:rPr lang="en-US" b="1" dirty="0"/>
              <a:t>For which task would you work harder?</a:t>
            </a:r>
          </a:p>
        </p:txBody>
      </p:sp>
      <p:sp>
        <p:nvSpPr>
          <p:cNvPr id="3" name="TPAnswers"/>
          <p:cNvSpPr>
            <a:spLocks noGrp="1"/>
          </p:cNvSpPr>
          <p:nvPr>
            <p:ph type="body" idx="1"/>
            <p:custDataLst>
              <p:tags r:id="rId2"/>
            </p:custDataLst>
          </p:nvPr>
        </p:nvSpPr>
        <p:spPr>
          <a:xfrm>
            <a:off x="381000" y="1981200"/>
            <a:ext cx="7239000" cy="2971800"/>
          </a:xfrm>
        </p:spPr>
        <p:txBody>
          <a:bodyPr>
            <a:noAutofit/>
          </a:bodyPr>
          <a:lstStyle/>
          <a:p>
            <a:pPr marL="514350" indent="-514350">
              <a:spcAft>
                <a:spcPts val="0"/>
              </a:spcAft>
              <a:buAutoNum type="arabicPeriod"/>
            </a:pPr>
            <a:r>
              <a:rPr lang="en-US" sz="3600" dirty="0"/>
              <a:t>Make an A on the test</a:t>
            </a:r>
          </a:p>
          <a:p>
            <a:pPr marL="0" indent="0">
              <a:spcAft>
                <a:spcPts val="0"/>
              </a:spcAft>
              <a:buNone/>
            </a:pPr>
            <a:r>
              <a:rPr lang="en-US" sz="3600" dirty="0"/>
              <a:t>2. Teach the material</a:t>
            </a:r>
          </a:p>
        </p:txBody>
      </p:sp>
    </p:spTree>
    <p:custDataLst>
      <p:tags r:id="rId1"/>
    </p:custDataLst>
    <p:extLst>
      <p:ext uri="{BB962C8B-B14F-4D97-AF65-F5344CB8AC3E}">
        <p14:creationId xmlns:p14="http://schemas.microsoft.com/office/powerpoint/2010/main" val="357839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152400"/>
            <a:ext cx="8686800" cy="1143000"/>
          </a:xfrm>
        </p:spPr>
        <p:txBody>
          <a:bodyPr>
            <a:noAutofit/>
          </a:bodyPr>
          <a:lstStyle/>
          <a:p>
            <a:pPr eaLnBrk="1" hangingPunct="1"/>
            <a:r>
              <a:rPr lang="en-US" dirty="0"/>
              <a:t>To Ace </a:t>
            </a:r>
            <a:r>
              <a:rPr lang="en-US" dirty="0" err="1"/>
              <a:t>Chem</a:t>
            </a:r>
            <a:r>
              <a:rPr lang="en-US" dirty="0"/>
              <a:t> 103 </a:t>
            </a:r>
            <a:br>
              <a:rPr lang="en-US" dirty="0"/>
            </a:br>
            <a:r>
              <a:rPr lang="en-US" dirty="0"/>
              <a:t>(and everything else!)</a:t>
            </a:r>
          </a:p>
        </p:txBody>
      </p:sp>
      <p:sp>
        <p:nvSpPr>
          <p:cNvPr id="9219" name="Rectangle 3"/>
          <p:cNvSpPr>
            <a:spLocks noGrp="1" noChangeArrowheads="1"/>
          </p:cNvSpPr>
          <p:nvPr>
            <p:ph idx="1"/>
          </p:nvPr>
        </p:nvSpPr>
        <p:spPr>
          <a:xfrm>
            <a:off x="609600" y="1905000"/>
            <a:ext cx="8229600" cy="4648200"/>
          </a:xfrm>
        </p:spPr>
        <p:txBody>
          <a:bodyPr>
            <a:noAutofit/>
          </a:bodyPr>
          <a:lstStyle/>
          <a:p>
            <a:pPr eaLnBrk="1" hangingPunct="1"/>
            <a:r>
              <a:rPr lang="en-US" sz="3600" dirty="0">
                <a:solidFill>
                  <a:srgbClr val="000000"/>
                </a:solidFill>
              </a:rPr>
              <a:t>Stay in </a:t>
            </a:r>
            <a:r>
              <a:rPr lang="en-US" sz="3600" i="1" dirty="0">
                <a:solidFill>
                  <a:srgbClr val="000000"/>
                </a:solidFill>
              </a:rPr>
              <a:t>learn</a:t>
            </a:r>
            <a:r>
              <a:rPr lang="en-US" sz="3600" dirty="0">
                <a:solidFill>
                  <a:srgbClr val="000000"/>
                </a:solidFill>
              </a:rPr>
              <a:t> mode, not </a:t>
            </a:r>
            <a:r>
              <a:rPr lang="en-US" sz="3600" i="1" dirty="0">
                <a:solidFill>
                  <a:srgbClr val="000000"/>
                </a:solidFill>
              </a:rPr>
              <a:t>study</a:t>
            </a:r>
            <a:r>
              <a:rPr lang="en-US" sz="3600" dirty="0">
                <a:solidFill>
                  <a:srgbClr val="000000"/>
                </a:solidFill>
              </a:rPr>
              <a:t> mode</a:t>
            </a:r>
          </a:p>
          <a:p>
            <a:pPr marL="0" indent="0" eaLnBrk="1" hangingPunct="1">
              <a:buNone/>
            </a:pPr>
            <a:endParaRPr lang="en-US" sz="3600" dirty="0">
              <a:solidFill>
                <a:srgbClr val="000000"/>
              </a:solidFill>
            </a:endParaRPr>
          </a:p>
          <a:p>
            <a:pPr eaLnBrk="1" hangingPunct="1"/>
            <a:r>
              <a:rPr lang="en-US" sz="3600" dirty="0">
                <a:solidFill>
                  <a:srgbClr val="000000"/>
                </a:solidFill>
              </a:rPr>
              <a:t>Study as if you have to </a:t>
            </a:r>
            <a:r>
              <a:rPr lang="en-US" sz="3600" i="1" dirty="0">
                <a:solidFill>
                  <a:srgbClr val="000000"/>
                </a:solidFill>
              </a:rPr>
              <a:t>teach</a:t>
            </a:r>
            <a:r>
              <a:rPr lang="en-US" sz="3600" dirty="0">
                <a:solidFill>
                  <a:srgbClr val="000000"/>
                </a:solidFill>
              </a:rPr>
              <a:t> the material, not just make an A on the test.</a:t>
            </a:r>
          </a:p>
          <a:p>
            <a:pPr eaLnBrk="1" hangingPunct="1"/>
            <a:endParaRPr lang="en-US" sz="3600" dirty="0">
              <a:solidFill>
                <a:srgbClr val="000000"/>
              </a:solidFill>
            </a:endParaRPr>
          </a:p>
          <a:p>
            <a:pPr eaLnBrk="1" hangingPunct="1"/>
            <a:endParaRPr lang="en-US" sz="3600" dirty="0">
              <a:solidFill>
                <a:srgbClr val="000000"/>
              </a:solidFill>
            </a:endParaRPr>
          </a:p>
          <a:p>
            <a:pPr eaLnBrk="1" hangingPunct="1"/>
            <a:endParaRPr lang="en-US" dirty="0">
              <a:solidFill>
                <a:srgbClr val="000000"/>
              </a:solidFill>
            </a:endParaRPr>
          </a:p>
        </p:txBody>
      </p:sp>
    </p:spTree>
    <p:extLst>
      <p:ext uri="{BB962C8B-B14F-4D97-AF65-F5344CB8AC3E}">
        <p14:creationId xmlns:p14="http://schemas.microsoft.com/office/powerpoint/2010/main" val="56667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686800" cy="2133600"/>
          </a:xfrm>
        </p:spPr>
        <p:txBody>
          <a:bodyPr>
            <a:normAutofit/>
          </a:bodyPr>
          <a:lstStyle/>
          <a:p>
            <a:pPr algn="ctr" eaLnBrk="1" hangingPunct="1"/>
            <a:r>
              <a:rPr lang="en-US" sz="4000" dirty="0"/>
              <a:t>Why is this so important?  </a:t>
            </a:r>
            <a:br>
              <a:rPr lang="en-US" sz="4000" dirty="0"/>
            </a:br>
            <a:r>
              <a:rPr lang="en-US" sz="4000" dirty="0"/>
              <a:t>Because 103 is Harder Than High School Chem</a:t>
            </a:r>
          </a:p>
        </p:txBody>
      </p:sp>
      <p:sp>
        <p:nvSpPr>
          <p:cNvPr id="9219" name="Rectangle 3"/>
          <p:cNvSpPr>
            <a:spLocks noGrp="1" noChangeArrowheads="1"/>
          </p:cNvSpPr>
          <p:nvPr>
            <p:ph idx="1"/>
          </p:nvPr>
        </p:nvSpPr>
        <p:spPr>
          <a:xfrm>
            <a:off x="381000" y="2438400"/>
            <a:ext cx="8458200" cy="4114800"/>
          </a:xfrm>
        </p:spPr>
        <p:txBody>
          <a:bodyPr>
            <a:noAutofit/>
          </a:bodyPr>
          <a:lstStyle/>
          <a:p>
            <a:pPr marL="571500" indent="-571500" eaLnBrk="1" hangingPunct="1">
              <a:buFont typeface="Arial"/>
              <a:buChar char="•"/>
            </a:pPr>
            <a:r>
              <a:rPr lang="en-US" sz="3200" dirty="0">
                <a:solidFill>
                  <a:srgbClr val="000000"/>
                </a:solidFill>
              </a:rPr>
              <a:t>The course moves a lot faster</a:t>
            </a:r>
          </a:p>
          <a:p>
            <a:pPr marL="571500" indent="-571500" eaLnBrk="1" hangingPunct="1">
              <a:buFont typeface="Arial"/>
              <a:buChar char="•"/>
            </a:pPr>
            <a:r>
              <a:rPr lang="en-US" sz="3200" dirty="0">
                <a:solidFill>
                  <a:srgbClr val="000000"/>
                </a:solidFill>
              </a:rPr>
              <a:t>The material is conceptually more difficult and cumulative</a:t>
            </a:r>
          </a:p>
          <a:p>
            <a:pPr marL="571500" indent="-571500" eaLnBrk="1" hangingPunct="1">
              <a:buFont typeface="Arial"/>
              <a:buChar char="•"/>
            </a:pPr>
            <a:r>
              <a:rPr lang="en-US" sz="3200" dirty="0">
                <a:solidFill>
                  <a:srgbClr val="000000"/>
                </a:solidFill>
              </a:rPr>
              <a:t>The problems are more involved</a:t>
            </a:r>
          </a:p>
          <a:p>
            <a:pPr marL="571500" indent="-571500" eaLnBrk="1" hangingPunct="1">
              <a:buFont typeface="Arial"/>
              <a:buChar char="•"/>
            </a:pPr>
            <a:r>
              <a:rPr lang="en-US" sz="3200" dirty="0">
                <a:solidFill>
                  <a:srgbClr val="000000"/>
                </a:solidFill>
              </a:rPr>
              <a:t>The tests are less straightforward and require you to </a:t>
            </a:r>
            <a:r>
              <a:rPr lang="en-US" sz="3200" b="1" i="1" dirty="0">
                <a:solidFill>
                  <a:srgbClr val="000000"/>
                </a:solidFill>
              </a:rPr>
              <a:t>apply</a:t>
            </a:r>
            <a:r>
              <a:rPr lang="en-US" sz="3200" dirty="0">
                <a:solidFill>
                  <a:srgbClr val="000000"/>
                </a:solidFill>
              </a:rPr>
              <a:t> several concepts at one time</a:t>
            </a:r>
          </a:p>
          <a:p>
            <a:pPr marL="571500" indent="-571500" eaLnBrk="1" hangingPunct="1">
              <a:buFont typeface="Arial"/>
              <a:buChar char="•"/>
            </a:pPr>
            <a:endParaRPr lang="en-US" sz="3200" dirty="0">
              <a:solidFill>
                <a:srgbClr val="000000"/>
              </a:solidFill>
            </a:endParaRPr>
          </a:p>
          <a:p>
            <a:pPr marL="342900" indent="-342900" eaLnBrk="1" hangingPunct="1">
              <a:buFont typeface="Arial"/>
              <a:buChar char="•"/>
            </a:pPr>
            <a:endParaRPr lang="en-US" sz="1800" dirty="0">
              <a:solidFill>
                <a:srgbClr val="000000"/>
              </a:solidFill>
            </a:endParaRPr>
          </a:p>
        </p:txBody>
      </p:sp>
    </p:spTree>
    <p:extLst>
      <p:ext uri="{BB962C8B-B14F-4D97-AF65-F5344CB8AC3E}">
        <p14:creationId xmlns:p14="http://schemas.microsoft.com/office/powerpoint/2010/main" val="3599929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76200"/>
            <a:ext cx="8839200" cy="4648200"/>
          </a:xfrm>
        </p:spPr>
        <p:txBody>
          <a:bodyPr/>
          <a:lstStyle/>
          <a:p>
            <a:pPr algn="ctr" eaLnBrk="1" hangingPunct="1"/>
            <a:r>
              <a:rPr lang="en-US" sz="6000" b="1" i="0" dirty="0">
                <a:latin typeface="Rockwell" pitchFamily="18" charset="0"/>
              </a:rPr>
              <a:t>Using </a:t>
            </a:r>
            <a:r>
              <a:rPr lang="en-US" sz="6000" b="1" i="0" dirty="0">
                <a:solidFill>
                  <a:srgbClr val="FF0000"/>
                </a:solidFill>
                <a:latin typeface="Rockwell" pitchFamily="18" charset="0"/>
              </a:rPr>
              <a:t>Metacognition</a:t>
            </a:r>
            <a:r>
              <a:rPr lang="en-US" sz="6000" b="1" i="0" dirty="0">
                <a:latin typeface="Rockwell" pitchFamily="18" charset="0"/>
              </a:rPr>
              <a:t> to Become an Expert Learner</a:t>
            </a:r>
            <a:br>
              <a:rPr lang="en-US" sz="6000" b="1" i="0" dirty="0">
                <a:latin typeface="Rockwell" pitchFamily="18" charset="0"/>
              </a:rPr>
            </a:br>
            <a:r>
              <a:rPr lang="en-US" sz="6000" b="1" i="0" dirty="0">
                <a:latin typeface="Rockwell" pitchFamily="18" charset="0"/>
              </a:rPr>
              <a:t>in Chemistry</a:t>
            </a:r>
          </a:p>
        </p:txBody>
      </p:sp>
      <p:sp>
        <p:nvSpPr>
          <p:cNvPr id="19459" name="Rectangle 3"/>
          <p:cNvSpPr>
            <a:spLocks noGrp="1" noChangeArrowheads="1"/>
          </p:cNvSpPr>
          <p:nvPr>
            <p:ph type="subTitle" idx="1"/>
          </p:nvPr>
        </p:nvSpPr>
        <p:spPr>
          <a:xfrm>
            <a:off x="1371600" y="4191000"/>
            <a:ext cx="6477000" cy="1828800"/>
          </a:xfrm>
        </p:spPr>
        <p:txBody>
          <a:bodyPr/>
          <a:lstStyle/>
          <a:p>
            <a:pPr algn="ctr" eaLnBrk="1" hangingPunct="1"/>
            <a:endParaRPr lang="en-US">
              <a:solidFill>
                <a:srgbClr val="000000"/>
              </a:solidFill>
            </a:endParaRPr>
          </a:p>
          <a:p>
            <a:pPr eaLnBrk="1" hangingPunct="1"/>
            <a:endParaRPr lang="en-US">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0"/>
            <a:ext cx="7772400" cy="1143000"/>
          </a:xfrm>
        </p:spPr>
        <p:txBody>
          <a:bodyPr>
            <a:normAutofit/>
          </a:bodyPr>
          <a:lstStyle/>
          <a:p>
            <a:pPr algn="ctr" eaLnBrk="1" hangingPunct="1"/>
            <a:r>
              <a:rPr lang="en-US" sz="5400" dirty="0"/>
              <a:t>Metacognition</a:t>
            </a:r>
          </a:p>
        </p:txBody>
      </p:sp>
      <p:sp>
        <p:nvSpPr>
          <p:cNvPr id="25603" name="Rectangle 3"/>
          <p:cNvSpPr>
            <a:spLocks noGrp="1" noChangeArrowheads="1"/>
          </p:cNvSpPr>
          <p:nvPr>
            <p:ph idx="1"/>
          </p:nvPr>
        </p:nvSpPr>
        <p:spPr>
          <a:xfrm>
            <a:off x="381000" y="1447800"/>
            <a:ext cx="8458200" cy="4876800"/>
          </a:xfrm>
        </p:spPr>
        <p:txBody>
          <a:bodyPr>
            <a:normAutofit/>
          </a:bodyPr>
          <a:lstStyle/>
          <a:p>
            <a:pPr eaLnBrk="1" hangingPunct="1">
              <a:buFont typeface="Wingdings" pitchFamily="2" charset="2"/>
              <a:buNone/>
            </a:pPr>
            <a:r>
              <a:rPr lang="en-US" sz="3200" b="1" dirty="0"/>
              <a:t>The ability to:</a:t>
            </a:r>
          </a:p>
          <a:p>
            <a:pPr marL="457200" indent="-457200" eaLnBrk="1" hangingPunct="1">
              <a:buFont typeface="Arial"/>
              <a:buChar char="•"/>
            </a:pPr>
            <a:r>
              <a:rPr lang="en-US" sz="3200" b="1" dirty="0"/>
              <a:t>think about thinking</a:t>
            </a:r>
          </a:p>
          <a:p>
            <a:pPr marL="457200" indent="-457200" eaLnBrk="1" hangingPunct="1">
              <a:buFont typeface="Arial"/>
              <a:buChar char="•"/>
            </a:pPr>
            <a:r>
              <a:rPr lang="en-US" sz="3200" b="1" dirty="0"/>
              <a:t>be consciously aware of oneself as a problem solver</a:t>
            </a:r>
          </a:p>
          <a:p>
            <a:pPr marL="457200" indent="-457200" eaLnBrk="1" hangingPunct="1">
              <a:buFont typeface="Arial"/>
              <a:buChar char="•"/>
            </a:pPr>
            <a:r>
              <a:rPr lang="en-US" sz="3200" b="1" dirty="0"/>
              <a:t>monitor and control one’s mental processing (e.g. “Am I understanding this material?”)</a:t>
            </a:r>
          </a:p>
          <a:p>
            <a:pPr marL="457200" indent="-457200" eaLnBrk="1" hangingPunct="1">
              <a:buFont typeface="Arial"/>
              <a:buChar char="•"/>
            </a:pPr>
            <a:r>
              <a:rPr lang="en-US" sz="3200" b="1" dirty="0"/>
              <a:t>accurately judge one’s level of learning</a:t>
            </a:r>
          </a:p>
          <a:p>
            <a:pPr eaLnBrk="1" hangingPunct="1"/>
            <a:endParaRPr lang="en-US" sz="3200"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1524000" y="201613"/>
            <a:ext cx="6172200" cy="62531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10243" name="Freeform 3"/>
          <p:cNvSpPr>
            <a:spLocks/>
          </p:cNvSpPr>
          <p:nvPr/>
        </p:nvSpPr>
        <p:spPr bwMode="auto">
          <a:xfrm>
            <a:off x="2541588" y="4337050"/>
            <a:ext cx="4117975" cy="1588"/>
          </a:xfrm>
          <a:custGeom>
            <a:avLst/>
            <a:gdLst>
              <a:gd name="T0" fmla="*/ 0 w 2853"/>
              <a:gd name="T1" fmla="*/ 0 h 1"/>
              <a:gd name="T2" fmla="*/ 2147483647 w 2853"/>
              <a:gd name="T3" fmla="*/ 0 h 1"/>
              <a:gd name="T4" fmla="*/ 0 60000 65536"/>
              <a:gd name="T5" fmla="*/ 0 60000 65536"/>
              <a:gd name="T6" fmla="*/ 0 w 2853"/>
              <a:gd name="T7" fmla="*/ 0 h 1"/>
              <a:gd name="T8" fmla="*/ 2853 w 2853"/>
              <a:gd name="T9" fmla="*/ 1 h 1"/>
            </a:gdLst>
            <a:ahLst/>
            <a:cxnLst>
              <a:cxn ang="T4">
                <a:pos x="T0" y="T1"/>
              </a:cxn>
              <a:cxn ang="T5">
                <a:pos x="T2" y="T3"/>
              </a:cxn>
            </a:cxnLst>
            <a:rect l="T6" t="T7" r="T8" b="T9"/>
            <a:pathLst>
              <a:path w="2853" h="1">
                <a:moveTo>
                  <a:pt x="0" y="0"/>
                </a:moveTo>
                <a:lnTo>
                  <a:pt x="2853" y="0"/>
                </a:lnTo>
              </a:path>
            </a:pathLst>
          </a:custGeom>
          <a:noFill/>
          <a:ln w="9525">
            <a:solidFill>
              <a:schemeClr val="tx1"/>
            </a:solidFill>
            <a:round/>
            <a:headEnd/>
            <a:tailEnd/>
          </a:ln>
        </p:spPr>
        <p:txBody>
          <a:bodyPr/>
          <a:lstStyle/>
          <a:p>
            <a:endParaRPr lang="en-US"/>
          </a:p>
        </p:txBody>
      </p:sp>
      <p:sp>
        <p:nvSpPr>
          <p:cNvPr id="10244" name="Freeform 4"/>
          <p:cNvSpPr>
            <a:spLocks/>
          </p:cNvSpPr>
          <p:nvPr/>
        </p:nvSpPr>
        <p:spPr bwMode="auto">
          <a:xfrm>
            <a:off x="2032000" y="5454650"/>
            <a:ext cx="5181600" cy="1588"/>
          </a:xfrm>
          <a:custGeom>
            <a:avLst/>
            <a:gdLst>
              <a:gd name="T0" fmla="*/ 0 w 3590"/>
              <a:gd name="T1" fmla="*/ 0 h 1"/>
              <a:gd name="T2" fmla="*/ 2147483647 w 3590"/>
              <a:gd name="T3" fmla="*/ 0 h 1"/>
              <a:gd name="T4" fmla="*/ 0 60000 65536"/>
              <a:gd name="T5" fmla="*/ 0 60000 65536"/>
              <a:gd name="T6" fmla="*/ 0 w 3590"/>
              <a:gd name="T7" fmla="*/ 0 h 1"/>
              <a:gd name="T8" fmla="*/ 3590 w 3590"/>
              <a:gd name="T9" fmla="*/ 1 h 1"/>
            </a:gdLst>
            <a:ahLst/>
            <a:cxnLst>
              <a:cxn ang="T4">
                <a:pos x="T0" y="T1"/>
              </a:cxn>
              <a:cxn ang="T5">
                <a:pos x="T2" y="T3"/>
              </a:cxn>
            </a:cxnLst>
            <a:rect l="T6" t="T7" r="T8" b="T9"/>
            <a:pathLst>
              <a:path w="3590" h="1">
                <a:moveTo>
                  <a:pt x="0" y="0"/>
                </a:moveTo>
                <a:lnTo>
                  <a:pt x="3590" y="0"/>
                </a:lnTo>
              </a:path>
            </a:pathLst>
          </a:custGeom>
          <a:noFill/>
          <a:ln w="9525">
            <a:solidFill>
              <a:schemeClr val="tx1"/>
            </a:solidFill>
            <a:round/>
            <a:headEnd/>
            <a:tailEnd/>
          </a:ln>
        </p:spPr>
        <p:txBody>
          <a:bodyPr/>
          <a:lstStyle/>
          <a:p>
            <a:endParaRPr lang="en-US"/>
          </a:p>
        </p:txBody>
      </p:sp>
      <p:sp>
        <p:nvSpPr>
          <p:cNvPr id="10245" name="Text Box 5"/>
          <p:cNvSpPr txBox="1">
            <a:spLocks noChangeArrowheads="1"/>
          </p:cNvSpPr>
          <p:nvPr/>
        </p:nvSpPr>
        <p:spPr bwMode="auto">
          <a:xfrm>
            <a:off x="3848100" y="67310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a:solidFill>
                  <a:schemeClr val="tx1"/>
                </a:solidFill>
                <a:latin typeface="Kabel Ult BT" pitchFamily="34" charset="0"/>
              </a:rPr>
              <a:t>Evaluation</a:t>
            </a:r>
          </a:p>
        </p:txBody>
      </p:sp>
      <p:sp>
        <p:nvSpPr>
          <p:cNvPr id="10246" name="Text Box 6"/>
          <p:cNvSpPr txBox="1">
            <a:spLocks noChangeArrowheads="1"/>
          </p:cNvSpPr>
          <p:nvPr/>
        </p:nvSpPr>
        <p:spPr bwMode="auto">
          <a:xfrm>
            <a:off x="3852863" y="1597025"/>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a:solidFill>
                  <a:schemeClr val="tx1"/>
                </a:solidFill>
                <a:latin typeface="Kabel Ult BT" pitchFamily="34" charset="0"/>
              </a:rPr>
              <a:t>Synthesis</a:t>
            </a:r>
          </a:p>
        </p:txBody>
      </p:sp>
      <p:sp>
        <p:nvSpPr>
          <p:cNvPr id="10247" name="Text Box 7"/>
          <p:cNvSpPr txBox="1">
            <a:spLocks noChangeArrowheads="1"/>
          </p:cNvSpPr>
          <p:nvPr/>
        </p:nvSpPr>
        <p:spPr bwMode="auto">
          <a:xfrm>
            <a:off x="3852863" y="259715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a:solidFill>
                  <a:schemeClr val="tx1"/>
                </a:solidFill>
                <a:latin typeface="Kabel Ult BT" pitchFamily="34" charset="0"/>
              </a:rPr>
              <a:t>Analysis</a:t>
            </a:r>
          </a:p>
        </p:txBody>
      </p:sp>
      <p:sp>
        <p:nvSpPr>
          <p:cNvPr id="10248" name="Text Box 8"/>
          <p:cNvSpPr txBox="1">
            <a:spLocks noChangeArrowheads="1"/>
          </p:cNvSpPr>
          <p:nvPr/>
        </p:nvSpPr>
        <p:spPr bwMode="auto">
          <a:xfrm>
            <a:off x="3640138" y="3594100"/>
            <a:ext cx="1939925"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a:solidFill>
                  <a:schemeClr val="tx1"/>
                </a:solidFill>
                <a:latin typeface="Kabel Ult BT" pitchFamily="34" charset="0"/>
              </a:rPr>
              <a:t>Application</a:t>
            </a:r>
          </a:p>
        </p:txBody>
      </p:sp>
      <p:sp>
        <p:nvSpPr>
          <p:cNvPr id="10249" name="Text Box 9"/>
          <p:cNvSpPr txBox="1">
            <a:spLocks noChangeArrowheads="1"/>
          </p:cNvSpPr>
          <p:nvPr/>
        </p:nvSpPr>
        <p:spPr bwMode="auto">
          <a:xfrm>
            <a:off x="3400425" y="4681538"/>
            <a:ext cx="2424113" cy="417512"/>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a:solidFill>
                  <a:schemeClr val="tx1"/>
                </a:solidFill>
                <a:latin typeface="Kabel Ult BT" pitchFamily="34" charset="0"/>
              </a:rPr>
              <a:t>Comprehension</a:t>
            </a:r>
          </a:p>
        </p:txBody>
      </p:sp>
      <p:sp>
        <p:nvSpPr>
          <p:cNvPr id="10250" name="Text Box 10"/>
          <p:cNvSpPr txBox="1">
            <a:spLocks noChangeArrowheads="1"/>
          </p:cNvSpPr>
          <p:nvPr/>
        </p:nvSpPr>
        <p:spPr bwMode="auto">
          <a:xfrm>
            <a:off x="3708400" y="5849938"/>
            <a:ext cx="1801813" cy="417512"/>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a:solidFill>
                  <a:schemeClr val="tx1"/>
                </a:solidFill>
                <a:latin typeface="Kabel Ult BT" pitchFamily="34" charset="0"/>
              </a:rPr>
              <a:t>Knowledge</a:t>
            </a:r>
          </a:p>
        </p:txBody>
      </p:sp>
      <p:sp>
        <p:nvSpPr>
          <p:cNvPr id="10251" name="Text Box 11"/>
          <p:cNvSpPr txBox="1">
            <a:spLocks noChangeArrowheads="1"/>
          </p:cNvSpPr>
          <p:nvPr/>
        </p:nvSpPr>
        <p:spPr bwMode="auto">
          <a:xfrm>
            <a:off x="5680075" y="762000"/>
            <a:ext cx="1825625" cy="10842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300">
                <a:solidFill>
                  <a:schemeClr val="tx1"/>
                </a:solidFill>
                <a:latin typeface="Kabel Bk BT" pitchFamily="34" charset="0"/>
              </a:rPr>
              <a:t>Making decisions and supporting views; requires understanding of values.</a:t>
            </a:r>
          </a:p>
        </p:txBody>
      </p:sp>
      <p:sp>
        <p:nvSpPr>
          <p:cNvPr id="10252" name="Text Box 12"/>
          <p:cNvSpPr txBox="1">
            <a:spLocks noChangeArrowheads="1"/>
          </p:cNvSpPr>
          <p:nvPr/>
        </p:nvSpPr>
        <p:spPr bwMode="auto">
          <a:xfrm>
            <a:off x="812800" y="1371600"/>
            <a:ext cx="2286000" cy="885825"/>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300">
                <a:solidFill>
                  <a:schemeClr val="tx1"/>
                </a:solidFill>
                <a:latin typeface="Kabel Bk BT" pitchFamily="34" charset="0"/>
              </a:rPr>
              <a:t>Combining information to form a unique product; requires creativity and originality.</a:t>
            </a:r>
          </a:p>
        </p:txBody>
      </p:sp>
      <p:sp>
        <p:nvSpPr>
          <p:cNvPr id="10253" name="Text Box 13"/>
          <p:cNvSpPr txBox="1">
            <a:spLocks noChangeArrowheads="1"/>
          </p:cNvSpPr>
          <p:nvPr/>
        </p:nvSpPr>
        <p:spPr bwMode="auto">
          <a:xfrm>
            <a:off x="315913" y="3048000"/>
            <a:ext cx="2354262" cy="1481138"/>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300">
                <a:solidFill>
                  <a:schemeClr val="tx1"/>
                </a:solidFill>
                <a:latin typeface="Kabel Bk BT" pitchFamily="34" charset="0"/>
              </a:rPr>
              <a:t>Using information to solve problems; transferring abstract or theoretical ideas to practical situations. Identifying connections and relationships and how they apply.</a:t>
            </a:r>
          </a:p>
        </p:txBody>
      </p:sp>
      <p:sp>
        <p:nvSpPr>
          <p:cNvPr id="10254" name="Text Box 14"/>
          <p:cNvSpPr txBox="1">
            <a:spLocks noChangeArrowheads="1"/>
          </p:cNvSpPr>
          <p:nvPr/>
        </p:nvSpPr>
        <p:spPr bwMode="auto">
          <a:xfrm>
            <a:off x="6692900" y="4235450"/>
            <a:ext cx="1384300" cy="10842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300">
                <a:solidFill>
                  <a:schemeClr val="tx1"/>
                </a:solidFill>
                <a:latin typeface="Kabel Bk BT" pitchFamily="34" charset="0"/>
              </a:rPr>
              <a:t>Restating in your own words; paraphrasing, summarizing, translating.</a:t>
            </a:r>
          </a:p>
        </p:txBody>
      </p:sp>
      <p:sp>
        <p:nvSpPr>
          <p:cNvPr id="10255" name="Text Box 15"/>
          <p:cNvSpPr txBox="1">
            <a:spLocks noChangeArrowheads="1"/>
          </p:cNvSpPr>
          <p:nvPr/>
        </p:nvSpPr>
        <p:spPr bwMode="auto">
          <a:xfrm>
            <a:off x="315913" y="5105400"/>
            <a:ext cx="2146300" cy="1282700"/>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300">
                <a:solidFill>
                  <a:schemeClr val="tx1"/>
                </a:solidFill>
                <a:latin typeface="Kabel Bk BT" pitchFamily="34" charset="0"/>
              </a:rPr>
              <a:t>Memorizing verbatim information. Being able to remember, but not necessarily fully understanding the material.</a:t>
            </a:r>
          </a:p>
        </p:txBody>
      </p:sp>
      <p:sp>
        <p:nvSpPr>
          <p:cNvPr id="10256" name="Freeform 16"/>
          <p:cNvSpPr>
            <a:spLocks/>
          </p:cNvSpPr>
          <p:nvPr/>
        </p:nvSpPr>
        <p:spPr bwMode="auto">
          <a:xfrm>
            <a:off x="3546475" y="2351088"/>
            <a:ext cx="2128838" cy="4762"/>
          </a:xfrm>
          <a:custGeom>
            <a:avLst/>
            <a:gdLst>
              <a:gd name="T0" fmla="*/ 0 w 1475"/>
              <a:gd name="T1" fmla="*/ 0 h 3"/>
              <a:gd name="T2" fmla="*/ 2147483647 w 1475"/>
              <a:gd name="T3" fmla="*/ 2147483647 h 3"/>
              <a:gd name="T4" fmla="*/ 0 60000 65536"/>
              <a:gd name="T5" fmla="*/ 0 60000 65536"/>
              <a:gd name="T6" fmla="*/ 0 w 1475"/>
              <a:gd name="T7" fmla="*/ 0 h 3"/>
              <a:gd name="T8" fmla="*/ 1475 w 1475"/>
              <a:gd name="T9" fmla="*/ 3 h 3"/>
            </a:gdLst>
            <a:ahLst/>
            <a:cxnLst>
              <a:cxn ang="T4">
                <a:pos x="T0" y="T1"/>
              </a:cxn>
              <a:cxn ang="T5">
                <a:pos x="T2" y="T3"/>
              </a:cxn>
            </a:cxnLst>
            <a:rect l="T6" t="T7" r="T8" b="T9"/>
            <a:pathLst>
              <a:path w="1475" h="3">
                <a:moveTo>
                  <a:pt x="0" y="0"/>
                </a:moveTo>
                <a:lnTo>
                  <a:pt x="1475" y="3"/>
                </a:lnTo>
              </a:path>
            </a:pathLst>
          </a:custGeom>
          <a:noFill/>
          <a:ln w="9525">
            <a:solidFill>
              <a:schemeClr val="tx1"/>
            </a:solidFill>
            <a:round/>
            <a:headEnd/>
            <a:tailEnd/>
          </a:ln>
        </p:spPr>
        <p:txBody>
          <a:bodyPr/>
          <a:lstStyle/>
          <a:p>
            <a:endParaRPr lang="en-US"/>
          </a:p>
        </p:txBody>
      </p:sp>
      <p:sp>
        <p:nvSpPr>
          <p:cNvPr id="10257" name="AutoShape 17"/>
          <p:cNvSpPr>
            <a:spLocks noChangeArrowheads="1"/>
          </p:cNvSpPr>
          <p:nvPr/>
        </p:nvSpPr>
        <p:spPr bwMode="auto">
          <a:xfrm>
            <a:off x="4953000" y="1066800"/>
            <a:ext cx="1039813" cy="133350"/>
          </a:xfrm>
          <a:prstGeom prst="rightArrow">
            <a:avLst>
              <a:gd name="adj1" fmla="val 50000"/>
              <a:gd name="adj2" fmla="val 194941"/>
            </a:avLst>
          </a:prstGeom>
          <a:solidFill>
            <a:schemeClr val="folHlink"/>
          </a:solidFill>
          <a:ln w="9525">
            <a:solidFill>
              <a:schemeClr val="tx1"/>
            </a:solidFill>
            <a:miter lim="800000"/>
            <a:headEnd/>
            <a:tailEnd/>
          </a:ln>
        </p:spPr>
        <p:txBody>
          <a:bodyPr wrap="none" anchor="ctr"/>
          <a:lstStyle/>
          <a:p>
            <a:endParaRPr lang="en-US"/>
          </a:p>
        </p:txBody>
      </p:sp>
      <p:sp>
        <p:nvSpPr>
          <p:cNvPr id="10258" name="AutoShape 18"/>
          <p:cNvSpPr>
            <a:spLocks noChangeArrowheads="1"/>
          </p:cNvSpPr>
          <p:nvPr/>
        </p:nvSpPr>
        <p:spPr bwMode="auto">
          <a:xfrm>
            <a:off x="2770188" y="1949450"/>
            <a:ext cx="1109662" cy="134938"/>
          </a:xfrm>
          <a:prstGeom prst="leftArrow">
            <a:avLst>
              <a:gd name="adj1" fmla="val 50000"/>
              <a:gd name="adj2" fmla="val 205587"/>
            </a:avLst>
          </a:prstGeom>
          <a:solidFill>
            <a:schemeClr val="folHlink"/>
          </a:solidFill>
          <a:ln w="9525">
            <a:solidFill>
              <a:schemeClr val="tx1"/>
            </a:solidFill>
            <a:miter lim="800000"/>
            <a:headEnd/>
            <a:tailEnd/>
          </a:ln>
        </p:spPr>
        <p:txBody>
          <a:bodyPr wrap="none" anchor="ctr"/>
          <a:lstStyle/>
          <a:p>
            <a:endParaRPr lang="en-US"/>
          </a:p>
        </p:txBody>
      </p:sp>
      <p:sp>
        <p:nvSpPr>
          <p:cNvPr id="10259" name="AutoShape 19"/>
          <p:cNvSpPr>
            <a:spLocks noChangeArrowheads="1"/>
          </p:cNvSpPr>
          <p:nvPr/>
        </p:nvSpPr>
        <p:spPr bwMode="auto">
          <a:xfrm>
            <a:off x="2286000" y="3765550"/>
            <a:ext cx="1316038" cy="133350"/>
          </a:xfrm>
          <a:prstGeom prst="leftArrow">
            <a:avLst>
              <a:gd name="adj1" fmla="val 50000"/>
              <a:gd name="adj2" fmla="val 246726"/>
            </a:avLst>
          </a:prstGeom>
          <a:solidFill>
            <a:schemeClr val="folHlink"/>
          </a:solidFill>
          <a:ln w="9525">
            <a:solidFill>
              <a:schemeClr val="tx1"/>
            </a:solidFill>
            <a:miter lim="800000"/>
            <a:headEnd/>
            <a:tailEnd/>
          </a:ln>
        </p:spPr>
        <p:txBody>
          <a:bodyPr wrap="none" anchor="ctr"/>
          <a:lstStyle/>
          <a:p>
            <a:endParaRPr lang="en-US"/>
          </a:p>
        </p:txBody>
      </p:sp>
      <p:sp>
        <p:nvSpPr>
          <p:cNvPr id="10260" name="AutoShape 20"/>
          <p:cNvSpPr>
            <a:spLocks noChangeArrowheads="1"/>
          </p:cNvSpPr>
          <p:nvPr/>
        </p:nvSpPr>
        <p:spPr bwMode="auto">
          <a:xfrm>
            <a:off x="5888038" y="4800600"/>
            <a:ext cx="1046162" cy="149225"/>
          </a:xfrm>
          <a:prstGeom prst="rightArrow">
            <a:avLst>
              <a:gd name="adj1" fmla="val 50000"/>
              <a:gd name="adj2" fmla="val 175266"/>
            </a:avLst>
          </a:prstGeom>
          <a:solidFill>
            <a:schemeClr val="folHlink"/>
          </a:solidFill>
          <a:ln w="9525">
            <a:solidFill>
              <a:schemeClr val="tx1"/>
            </a:solidFill>
            <a:miter lim="800000"/>
            <a:headEnd/>
            <a:tailEnd/>
          </a:ln>
        </p:spPr>
        <p:txBody>
          <a:bodyPr wrap="none" anchor="ctr"/>
          <a:lstStyle/>
          <a:p>
            <a:endParaRPr lang="en-US"/>
          </a:p>
        </p:txBody>
      </p:sp>
      <p:sp>
        <p:nvSpPr>
          <p:cNvPr id="10261" name="AutoShape 21"/>
          <p:cNvSpPr>
            <a:spLocks noChangeArrowheads="1"/>
          </p:cNvSpPr>
          <p:nvPr/>
        </p:nvSpPr>
        <p:spPr bwMode="auto">
          <a:xfrm>
            <a:off x="2035175" y="5997575"/>
            <a:ext cx="1535113" cy="134938"/>
          </a:xfrm>
          <a:prstGeom prst="leftArrow">
            <a:avLst>
              <a:gd name="adj1" fmla="val 50000"/>
              <a:gd name="adj2" fmla="val 284411"/>
            </a:avLst>
          </a:prstGeom>
          <a:solidFill>
            <a:schemeClr val="folHlink"/>
          </a:solidFill>
          <a:ln w="9525">
            <a:solidFill>
              <a:schemeClr val="tx1"/>
            </a:solidFill>
            <a:miter lim="800000"/>
            <a:headEnd/>
            <a:tailEnd/>
          </a:ln>
        </p:spPr>
        <p:txBody>
          <a:bodyPr wrap="none" anchor="ctr"/>
          <a:lstStyle/>
          <a:p>
            <a:endParaRPr lang="en-US"/>
          </a:p>
        </p:txBody>
      </p:sp>
      <p:sp>
        <p:nvSpPr>
          <p:cNvPr id="10262" name="Text Box 22"/>
          <p:cNvSpPr txBox="1">
            <a:spLocks noChangeArrowheads="1"/>
          </p:cNvSpPr>
          <p:nvPr/>
        </p:nvSpPr>
        <p:spPr bwMode="auto">
          <a:xfrm>
            <a:off x="207963" y="201613"/>
            <a:ext cx="3394075" cy="569912"/>
          </a:xfrm>
          <a:prstGeom prst="rect">
            <a:avLst/>
          </a:prstGeom>
          <a:noFill/>
          <a:ln w="9525">
            <a:noFill/>
            <a:miter lim="800000"/>
            <a:headEnd/>
            <a:tailEnd/>
          </a:ln>
        </p:spPr>
        <p:txBody>
          <a:bodyPr lIns="82058" tIns="41029" rIns="82058" bIns="41029">
            <a:spAutoFit/>
          </a:bodyPr>
          <a:lstStyle/>
          <a:p>
            <a:pPr defTabSz="820738">
              <a:spcBef>
                <a:spcPct val="50000"/>
              </a:spcBef>
            </a:pPr>
            <a:r>
              <a:rPr lang="en-US" sz="3200" b="1">
                <a:solidFill>
                  <a:schemeClr val="tx1"/>
                </a:solidFill>
                <a:latin typeface="Kabel Bk BT" pitchFamily="34" charset="0"/>
              </a:rPr>
              <a:t>Bloom’s Taxonomy</a:t>
            </a:r>
          </a:p>
        </p:txBody>
      </p:sp>
      <p:sp>
        <p:nvSpPr>
          <p:cNvPr id="10263" name="Text Box 23"/>
          <p:cNvSpPr txBox="1">
            <a:spLocks noChangeArrowheads="1"/>
          </p:cNvSpPr>
          <p:nvPr/>
        </p:nvSpPr>
        <p:spPr bwMode="auto">
          <a:xfrm>
            <a:off x="1384300" y="6462713"/>
            <a:ext cx="6445250" cy="250825"/>
          </a:xfrm>
          <a:prstGeom prst="rect">
            <a:avLst/>
          </a:prstGeom>
          <a:noFill/>
          <a:ln w="9525">
            <a:noFill/>
            <a:miter lim="800000"/>
            <a:headEnd/>
            <a:tailEnd/>
          </a:ln>
        </p:spPr>
        <p:txBody>
          <a:bodyPr wrap="none" lIns="82058" tIns="41029" rIns="82058" bIns="41029">
            <a:spAutoFit/>
          </a:bodyPr>
          <a:lstStyle/>
          <a:p>
            <a:pPr algn="ctr" defTabSz="820738">
              <a:spcBef>
                <a:spcPct val="50000"/>
              </a:spcBef>
            </a:pPr>
            <a:r>
              <a:rPr lang="en-US" sz="1100">
                <a:solidFill>
                  <a:schemeClr val="tx1"/>
                </a:solidFill>
                <a:latin typeface="Kabel Bk BT" pitchFamily="34" charset="0"/>
              </a:rPr>
              <a:t>Louisiana State University </a:t>
            </a:r>
            <a:r>
              <a:rPr lang="en-US" sz="1100">
                <a:solidFill>
                  <a:schemeClr val="tx1"/>
                </a:solidFill>
                <a:latin typeface="Kabel Bk BT" pitchFamily="34" charset="0"/>
                <a:sym typeface="Wingdings 2" pitchFamily="18" charset="2"/>
              </a:rPr>
              <a:t></a:t>
            </a:r>
            <a:r>
              <a:rPr lang="en-US" sz="1100">
                <a:solidFill>
                  <a:schemeClr val="tx1"/>
                </a:solidFill>
                <a:latin typeface="Kabel Bk BT" pitchFamily="34" charset="0"/>
              </a:rPr>
              <a:t> Center for Academic Success </a:t>
            </a:r>
            <a:r>
              <a:rPr lang="en-US" sz="1100">
                <a:solidFill>
                  <a:schemeClr val="tx1"/>
                </a:solidFill>
                <a:latin typeface="Kabel Bk BT" pitchFamily="34" charset="0"/>
                <a:sym typeface="Wingdings 2" pitchFamily="18" charset="2"/>
              </a:rPr>
              <a:t></a:t>
            </a:r>
            <a:r>
              <a:rPr lang="en-US" sz="1100">
                <a:solidFill>
                  <a:schemeClr val="tx1"/>
                </a:solidFill>
                <a:latin typeface="Kabel Bk BT" pitchFamily="34" charset="0"/>
              </a:rPr>
              <a:t> B-31 Coates Hall </a:t>
            </a:r>
            <a:r>
              <a:rPr lang="en-US" sz="1100">
                <a:solidFill>
                  <a:schemeClr val="tx1"/>
                </a:solidFill>
                <a:latin typeface="Kabel Bk BT" pitchFamily="34" charset="0"/>
                <a:sym typeface="Wingdings 2" pitchFamily="18" charset="2"/>
              </a:rPr>
              <a:t></a:t>
            </a:r>
            <a:r>
              <a:rPr lang="en-US" sz="1100">
                <a:solidFill>
                  <a:schemeClr val="tx1"/>
                </a:solidFill>
                <a:latin typeface="Kabel Bk BT" pitchFamily="34" charset="0"/>
              </a:rPr>
              <a:t> 225-578-2872 </a:t>
            </a:r>
            <a:r>
              <a:rPr lang="en-US" sz="1100">
                <a:solidFill>
                  <a:schemeClr val="tx1"/>
                </a:solidFill>
                <a:latin typeface="Kabel Bk BT" pitchFamily="34" charset="0"/>
                <a:sym typeface="Wingdings 2" pitchFamily="18" charset="2"/>
              </a:rPr>
              <a:t></a:t>
            </a:r>
            <a:r>
              <a:rPr lang="en-US" sz="1100">
                <a:solidFill>
                  <a:schemeClr val="tx1"/>
                </a:solidFill>
                <a:latin typeface="Kabel Bk BT" pitchFamily="34" charset="0"/>
              </a:rPr>
              <a:t> www.cas.lsu.edu</a:t>
            </a:r>
          </a:p>
        </p:txBody>
      </p:sp>
      <p:sp>
        <p:nvSpPr>
          <p:cNvPr id="10264" name="Freeform 24"/>
          <p:cNvSpPr>
            <a:spLocks/>
          </p:cNvSpPr>
          <p:nvPr/>
        </p:nvSpPr>
        <p:spPr bwMode="auto">
          <a:xfrm>
            <a:off x="3073400" y="3303588"/>
            <a:ext cx="3074988" cy="0"/>
          </a:xfrm>
          <a:custGeom>
            <a:avLst/>
            <a:gdLst>
              <a:gd name="T0" fmla="*/ 0 w 2130"/>
              <a:gd name="T1" fmla="*/ 0 h 1"/>
              <a:gd name="T2" fmla="*/ 2147483647 w 2130"/>
              <a:gd name="T3" fmla="*/ 0 h 1"/>
              <a:gd name="T4" fmla="*/ 0 60000 65536"/>
              <a:gd name="T5" fmla="*/ 0 60000 65536"/>
              <a:gd name="T6" fmla="*/ 0 w 2130"/>
              <a:gd name="T7" fmla="*/ 0 h 1"/>
              <a:gd name="T8" fmla="*/ 2130 w 2130"/>
              <a:gd name="T9" fmla="*/ 0 h 1"/>
            </a:gdLst>
            <a:ahLst/>
            <a:cxnLst>
              <a:cxn ang="T4">
                <a:pos x="T0" y="T1"/>
              </a:cxn>
              <a:cxn ang="T5">
                <a:pos x="T2" y="T3"/>
              </a:cxn>
            </a:cxnLst>
            <a:rect l="T6" t="T7" r="T8" b="T9"/>
            <a:pathLst>
              <a:path w="2130" h="1">
                <a:moveTo>
                  <a:pt x="0" y="0"/>
                </a:moveTo>
                <a:lnTo>
                  <a:pt x="2130" y="0"/>
                </a:lnTo>
              </a:path>
            </a:pathLst>
          </a:custGeom>
          <a:noFill/>
          <a:ln w="9525">
            <a:solidFill>
              <a:schemeClr val="tx1"/>
            </a:solidFill>
            <a:round/>
            <a:headEnd/>
            <a:tailEnd/>
          </a:ln>
        </p:spPr>
        <p:txBody>
          <a:bodyPr/>
          <a:lstStyle/>
          <a:p>
            <a:endParaRPr lang="en-US"/>
          </a:p>
        </p:txBody>
      </p:sp>
      <p:sp>
        <p:nvSpPr>
          <p:cNvPr id="10265" name="Freeform 25"/>
          <p:cNvSpPr>
            <a:spLocks/>
          </p:cNvSpPr>
          <p:nvPr/>
        </p:nvSpPr>
        <p:spPr bwMode="auto">
          <a:xfrm>
            <a:off x="4043363" y="1344613"/>
            <a:ext cx="1135062" cy="1587"/>
          </a:xfrm>
          <a:custGeom>
            <a:avLst/>
            <a:gdLst>
              <a:gd name="T0" fmla="*/ 0 w 786"/>
              <a:gd name="T1" fmla="*/ 0 h 1"/>
              <a:gd name="T2" fmla="*/ 2147483647 w 786"/>
              <a:gd name="T3" fmla="*/ 0 h 1"/>
              <a:gd name="T4" fmla="*/ 0 60000 65536"/>
              <a:gd name="T5" fmla="*/ 0 60000 65536"/>
              <a:gd name="T6" fmla="*/ 0 w 786"/>
              <a:gd name="T7" fmla="*/ 0 h 1"/>
              <a:gd name="T8" fmla="*/ 786 w 786"/>
              <a:gd name="T9" fmla="*/ 1 h 1"/>
            </a:gdLst>
            <a:ahLst/>
            <a:cxnLst>
              <a:cxn ang="T4">
                <a:pos x="T0" y="T1"/>
              </a:cxn>
              <a:cxn ang="T5">
                <a:pos x="T2" y="T3"/>
              </a:cxn>
            </a:cxnLst>
            <a:rect l="T6" t="T7" r="T8" b="T9"/>
            <a:pathLst>
              <a:path w="786" h="1">
                <a:moveTo>
                  <a:pt x="0" y="0"/>
                </a:moveTo>
                <a:lnTo>
                  <a:pt x="786" y="0"/>
                </a:lnTo>
              </a:path>
            </a:pathLst>
          </a:custGeom>
          <a:noFill/>
          <a:ln w="9525">
            <a:solidFill>
              <a:schemeClr val="tx1"/>
            </a:solidFill>
            <a:round/>
            <a:headEnd/>
            <a:tailEnd/>
          </a:ln>
        </p:spPr>
        <p:txBody>
          <a:bodyPr/>
          <a:lstStyle/>
          <a:p>
            <a:endParaRPr lang="en-US"/>
          </a:p>
        </p:txBody>
      </p:sp>
      <p:sp>
        <p:nvSpPr>
          <p:cNvPr id="10266" name="AutoShape 26"/>
          <p:cNvSpPr>
            <a:spLocks/>
          </p:cNvSpPr>
          <p:nvPr/>
        </p:nvSpPr>
        <p:spPr bwMode="auto">
          <a:xfrm>
            <a:off x="8153400" y="4953000"/>
            <a:ext cx="228600" cy="1143000"/>
          </a:xfrm>
          <a:prstGeom prst="rightBracket">
            <a:avLst>
              <a:gd name="adj" fmla="val 41667"/>
            </a:avLst>
          </a:prstGeom>
          <a:noFill/>
          <a:ln w="9525">
            <a:solidFill>
              <a:schemeClr val="tx1"/>
            </a:solidFill>
            <a:round/>
            <a:headEnd/>
            <a:tailEnd/>
          </a:ln>
        </p:spPr>
        <p:txBody>
          <a:bodyPr wrap="none" anchor="ctr"/>
          <a:lstStyle/>
          <a:p>
            <a:endParaRPr lang="en-US"/>
          </a:p>
        </p:txBody>
      </p:sp>
      <p:sp>
        <p:nvSpPr>
          <p:cNvPr id="10267" name="Text Box 27"/>
          <p:cNvSpPr txBox="1">
            <a:spLocks noChangeArrowheads="1"/>
          </p:cNvSpPr>
          <p:nvPr/>
        </p:nvSpPr>
        <p:spPr bwMode="auto">
          <a:xfrm>
            <a:off x="5949950" y="2286000"/>
            <a:ext cx="1593850" cy="1084263"/>
          </a:xfrm>
          <a:prstGeom prst="rect">
            <a:avLst/>
          </a:prstGeom>
          <a:solidFill>
            <a:srgbClr val="FFFFCC"/>
          </a:solidFill>
          <a:ln w="9525">
            <a:solidFill>
              <a:srgbClr val="000000"/>
            </a:solidFill>
            <a:miter lim="800000"/>
            <a:headEnd/>
            <a:tailEnd/>
          </a:ln>
        </p:spPr>
        <p:txBody>
          <a:bodyPr lIns="82058" tIns="41029" rIns="82058" bIns="41029">
            <a:spAutoFit/>
          </a:bodyPr>
          <a:lstStyle/>
          <a:p>
            <a:pPr algn="ctr" defTabSz="820738">
              <a:spcBef>
                <a:spcPct val="50000"/>
              </a:spcBef>
            </a:pPr>
            <a:r>
              <a:rPr lang="en-US" sz="1300">
                <a:solidFill>
                  <a:schemeClr val="tx1"/>
                </a:solidFill>
                <a:latin typeface="Kabel Bk BT" pitchFamily="34" charset="0"/>
              </a:rPr>
              <a:t>Identifying components; determining arrangement, logic, and semantics.</a:t>
            </a:r>
          </a:p>
        </p:txBody>
      </p:sp>
      <p:sp>
        <p:nvSpPr>
          <p:cNvPr id="10268" name="AutoShape 28"/>
          <p:cNvSpPr>
            <a:spLocks noChangeArrowheads="1"/>
          </p:cNvSpPr>
          <p:nvPr/>
        </p:nvSpPr>
        <p:spPr bwMode="auto">
          <a:xfrm>
            <a:off x="5264150" y="2755900"/>
            <a:ext cx="1039813" cy="134938"/>
          </a:xfrm>
          <a:prstGeom prst="rightArrow">
            <a:avLst>
              <a:gd name="adj1" fmla="val 50000"/>
              <a:gd name="adj2" fmla="val 192646"/>
            </a:avLst>
          </a:prstGeom>
          <a:solidFill>
            <a:schemeClr val="folHlink"/>
          </a:solidFill>
          <a:ln w="9525">
            <a:solidFill>
              <a:schemeClr val="tx1"/>
            </a:solidFill>
            <a:miter lim="800000"/>
            <a:headEnd/>
            <a:tailEnd/>
          </a:ln>
        </p:spPr>
        <p:txBody>
          <a:bodyPr wrap="none" anchor="ctr"/>
          <a:lstStyle/>
          <a:p>
            <a:endParaRPr lang="en-US"/>
          </a:p>
        </p:txBody>
      </p:sp>
      <p:sp>
        <p:nvSpPr>
          <p:cNvPr id="10269" name="AutoShape 29"/>
          <p:cNvSpPr>
            <a:spLocks/>
          </p:cNvSpPr>
          <p:nvPr/>
        </p:nvSpPr>
        <p:spPr bwMode="auto">
          <a:xfrm>
            <a:off x="8153400" y="2616200"/>
            <a:ext cx="228600" cy="1143000"/>
          </a:xfrm>
          <a:prstGeom prst="rightBracket">
            <a:avLst>
              <a:gd name="adj" fmla="val 41667"/>
            </a:avLst>
          </a:prstGeom>
          <a:noFill/>
          <a:ln w="9525">
            <a:solidFill>
              <a:schemeClr val="tx1"/>
            </a:solidFill>
            <a:round/>
            <a:headEnd/>
            <a:tailEnd/>
          </a:ln>
        </p:spPr>
        <p:txBody>
          <a:bodyPr wrap="none" anchor="ctr"/>
          <a:lstStyle/>
          <a:p>
            <a:endParaRPr lang="en-US"/>
          </a:p>
        </p:txBody>
      </p:sp>
      <p:sp>
        <p:nvSpPr>
          <p:cNvPr id="10270" name="AutoShape 30"/>
          <p:cNvSpPr>
            <a:spLocks/>
          </p:cNvSpPr>
          <p:nvPr/>
        </p:nvSpPr>
        <p:spPr bwMode="auto">
          <a:xfrm>
            <a:off x="8153400" y="647700"/>
            <a:ext cx="228600" cy="1143000"/>
          </a:xfrm>
          <a:prstGeom prst="rightBracket">
            <a:avLst>
              <a:gd name="adj" fmla="val 41667"/>
            </a:avLst>
          </a:prstGeom>
          <a:noFill/>
          <a:ln w="9525">
            <a:solidFill>
              <a:schemeClr val="tx1"/>
            </a:solidFill>
            <a:round/>
            <a:headEnd/>
            <a:tailEnd/>
          </a:ln>
        </p:spPr>
        <p:txBody>
          <a:bodyPr wrap="none" anchor="ctr"/>
          <a:lstStyle/>
          <a:p>
            <a:endParaRPr lang="en-US"/>
          </a:p>
        </p:txBody>
      </p:sp>
      <p:sp>
        <p:nvSpPr>
          <p:cNvPr id="10271" name="Text Box 31"/>
          <p:cNvSpPr txBox="1">
            <a:spLocks noChangeArrowheads="1"/>
          </p:cNvSpPr>
          <p:nvPr/>
        </p:nvSpPr>
        <p:spPr bwMode="auto">
          <a:xfrm>
            <a:off x="8025567" y="673100"/>
            <a:ext cx="677108" cy="1066800"/>
          </a:xfrm>
          <a:prstGeom prst="rect">
            <a:avLst/>
          </a:prstGeom>
          <a:noFill/>
          <a:ln w="9525">
            <a:noFill/>
            <a:miter lim="800000"/>
            <a:headEnd/>
            <a:tailEnd/>
          </a:ln>
        </p:spPr>
        <p:txBody>
          <a:bodyPr vert="eaVert">
            <a:spAutoFit/>
          </a:bodyPr>
          <a:lstStyle/>
          <a:p>
            <a:pPr algn="ctr">
              <a:spcBef>
                <a:spcPct val="50000"/>
              </a:spcBef>
            </a:pPr>
            <a:r>
              <a:rPr lang="en-US" sz="1600" dirty="0">
                <a:solidFill>
                  <a:schemeClr val="tx1"/>
                </a:solidFill>
                <a:latin typeface="Kabel Bk BT" pitchFamily="34" charset="0"/>
              </a:rPr>
              <a:t>Graduate School</a:t>
            </a:r>
          </a:p>
        </p:txBody>
      </p:sp>
      <p:sp>
        <p:nvSpPr>
          <p:cNvPr id="10272" name="Text Box 32"/>
          <p:cNvSpPr txBox="1">
            <a:spLocks noChangeArrowheads="1"/>
          </p:cNvSpPr>
          <p:nvPr/>
        </p:nvSpPr>
        <p:spPr bwMode="auto">
          <a:xfrm>
            <a:off x="8271788" y="2366963"/>
            <a:ext cx="430887" cy="1644650"/>
          </a:xfrm>
          <a:prstGeom prst="rect">
            <a:avLst/>
          </a:prstGeom>
          <a:noFill/>
          <a:ln w="9525">
            <a:noFill/>
            <a:miter lim="800000"/>
            <a:headEnd/>
            <a:tailEnd/>
          </a:ln>
        </p:spPr>
        <p:txBody>
          <a:bodyPr vert="eaVert" wrap="square">
            <a:spAutoFit/>
          </a:bodyPr>
          <a:lstStyle/>
          <a:p>
            <a:pPr algn="ctr">
              <a:spcBef>
                <a:spcPct val="50000"/>
              </a:spcBef>
            </a:pPr>
            <a:r>
              <a:rPr lang="en-US" sz="1600" dirty="0">
                <a:solidFill>
                  <a:schemeClr val="tx1"/>
                </a:solidFill>
                <a:latin typeface="Kabel Bk BT" pitchFamily="34" charset="0"/>
              </a:rPr>
              <a:t>Undergraduate</a:t>
            </a:r>
          </a:p>
        </p:txBody>
      </p:sp>
      <p:sp>
        <p:nvSpPr>
          <p:cNvPr id="10273" name="Text Box 33"/>
          <p:cNvSpPr txBox="1">
            <a:spLocks noChangeArrowheads="1"/>
          </p:cNvSpPr>
          <p:nvPr/>
        </p:nvSpPr>
        <p:spPr bwMode="auto">
          <a:xfrm>
            <a:off x="8262263" y="4953000"/>
            <a:ext cx="430887" cy="1066800"/>
          </a:xfrm>
          <a:prstGeom prst="rect">
            <a:avLst/>
          </a:prstGeom>
          <a:noFill/>
          <a:ln w="9525">
            <a:noFill/>
            <a:miter lim="800000"/>
            <a:headEnd/>
            <a:tailEnd/>
          </a:ln>
        </p:spPr>
        <p:txBody>
          <a:bodyPr vert="eaVert">
            <a:spAutoFit/>
          </a:bodyPr>
          <a:lstStyle/>
          <a:p>
            <a:pPr algn="ctr">
              <a:spcBef>
                <a:spcPct val="50000"/>
              </a:spcBef>
            </a:pPr>
            <a:r>
              <a:rPr lang="en-US" sz="1600" dirty="0">
                <a:solidFill>
                  <a:schemeClr val="tx1"/>
                </a:solidFill>
                <a:latin typeface="Kabel Bk BT" pitchFamily="34" charset="0"/>
              </a:rPr>
              <a:t>High School</a:t>
            </a:r>
          </a:p>
        </p:txBody>
      </p:sp>
      <p:sp>
        <p:nvSpPr>
          <p:cNvPr id="10274" name="Rectangle 34"/>
          <p:cNvSpPr>
            <a:spLocks noChangeArrowheads="1"/>
          </p:cNvSpPr>
          <p:nvPr/>
        </p:nvSpPr>
        <p:spPr bwMode="auto">
          <a:xfrm>
            <a:off x="4800600" y="0"/>
            <a:ext cx="4038600" cy="5016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a:solidFill>
                  <a:schemeClr val="tx1"/>
                </a:solidFill>
                <a:latin typeface="Kabel Bk BT" pitchFamily="34" charset="0"/>
              </a:rPr>
              <a:t>This pyramid depicts the different levels of thinking we use when learning.  Notice how  each level builds on the foundation that precedes it.  It is required that we learn the lower levels before we can effectively use the skills above.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F460-05AA-1D45-A00A-440BDB107190}"/>
              </a:ext>
            </a:extLst>
          </p:cNvPr>
          <p:cNvSpPr>
            <a:spLocks noGrp="1"/>
          </p:cNvSpPr>
          <p:nvPr>
            <p:ph type="title"/>
          </p:nvPr>
        </p:nvSpPr>
        <p:spPr>
          <a:xfrm>
            <a:off x="457200" y="152718"/>
            <a:ext cx="7467600" cy="1371600"/>
          </a:xfrm>
        </p:spPr>
        <p:txBody>
          <a:bodyPr>
            <a:normAutofit/>
          </a:bodyPr>
          <a:lstStyle/>
          <a:p>
            <a:r>
              <a:rPr lang="en-US" dirty="0"/>
              <a:t>New strategy to improve student learning</a:t>
            </a:r>
          </a:p>
        </p:txBody>
      </p:sp>
      <p:sp>
        <p:nvSpPr>
          <p:cNvPr id="3" name="Content Placeholder 2">
            <a:extLst>
              <a:ext uri="{FF2B5EF4-FFF2-40B4-BE49-F238E27FC236}">
                <a16:creationId xmlns:a16="http://schemas.microsoft.com/office/drawing/2014/main" id="{0F5AC221-D211-4544-8941-40829C28BD48}"/>
              </a:ext>
            </a:extLst>
          </p:cNvPr>
          <p:cNvSpPr>
            <a:spLocks noGrp="1"/>
          </p:cNvSpPr>
          <p:nvPr>
            <p:ph idx="1"/>
          </p:nvPr>
        </p:nvSpPr>
        <p:spPr/>
        <p:txBody>
          <a:bodyPr/>
          <a:lstStyle/>
          <a:p>
            <a:r>
              <a:rPr lang="en-US" dirty="0"/>
              <a:t>“Teach Students How to Learn:  Strategies You Can Incorporate into any course to improve student </a:t>
            </a:r>
            <a:r>
              <a:rPr lang="en-US" u="sng" dirty="0"/>
              <a:t>metacognition</a:t>
            </a:r>
            <a:r>
              <a:rPr lang="en-US" dirty="0"/>
              <a:t>, </a:t>
            </a:r>
            <a:r>
              <a:rPr lang="en-US" u="sng" dirty="0"/>
              <a:t>study skills</a:t>
            </a:r>
            <a:r>
              <a:rPr lang="en-US" dirty="0"/>
              <a:t>, and </a:t>
            </a:r>
            <a:r>
              <a:rPr lang="en-US" u="sng" dirty="0"/>
              <a:t>motivation</a:t>
            </a:r>
            <a:r>
              <a:rPr lang="en-US" dirty="0"/>
              <a:t>”</a:t>
            </a:r>
          </a:p>
          <a:p>
            <a:r>
              <a:rPr lang="en-US" dirty="0"/>
              <a:t>Book by Saundra Yancy McGuire</a:t>
            </a:r>
          </a:p>
          <a:p>
            <a:endParaRPr lang="en-US" dirty="0"/>
          </a:p>
          <a:p>
            <a:endParaRPr lang="en-US" dirty="0"/>
          </a:p>
        </p:txBody>
      </p:sp>
      <p:pic>
        <p:nvPicPr>
          <p:cNvPr id="5" name="Picture 4">
            <a:extLst>
              <a:ext uri="{FF2B5EF4-FFF2-40B4-BE49-F238E27FC236}">
                <a16:creationId xmlns:a16="http://schemas.microsoft.com/office/drawing/2014/main" id="{67142D6B-BE38-EA43-B602-3E7B25A4F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1777" y="2895282"/>
            <a:ext cx="2623023" cy="3810000"/>
          </a:xfrm>
          <a:prstGeom prst="rect">
            <a:avLst/>
          </a:prstGeom>
        </p:spPr>
      </p:pic>
    </p:spTree>
    <p:extLst>
      <p:ext uri="{BB962C8B-B14F-4D97-AF65-F5344CB8AC3E}">
        <p14:creationId xmlns:p14="http://schemas.microsoft.com/office/powerpoint/2010/main" val="1593856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6706"/>
            <a:ext cx="8305800" cy="1802093"/>
          </a:xfrm>
        </p:spPr>
        <p:txBody>
          <a:bodyPr>
            <a:normAutofit/>
          </a:bodyPr>
          <a:lstStyle/>
          <a:p>
            <a:r>
              <a:rPr lang="en-US" sz="3200" dirty="0"/>
              <a:t>At what level of Bloom’s did you have to operate to make A’s or B’s in high school?</a:t>
            </a:r>
          </a:p>
        </p:txBody>
      </p:sp>
      <p:sp>
        <p:nvSpPr>
          <p:cNvPr id="3" name="TPAnswers"/>
          <p:cNvSpPr>
            <a:spLocks noGrp="1"/>
          </p:cNvSpPr>
          <p:nvPr>
            <p:ph type="body" idx="1"/>
            <p:custDataLst>
              <p:tags r:id="rId2"/>
            </p:custDataLst>
          </p:nvPr>
        </p:nvSpPr>
        <p:spPr>
          <a:xfrm>
            <a:off x="304800" y="2209800"/>
            <a:ext cx="5486400" cy="4114800"/>
          </a:xfrm>
        </p:spPr>
        <p:txBody>
          <a:bodyPr>
            <a:noAutofit/>
          </a:bodyPr>
          <a:lstStyle/>
          <a:p>
            <a:pPr marL="514350" indent="-514350">
              <a:spcAft>
                <a:spcPts val="0"/>
              </a:spcAft>
              <a:buAutoNum type="arabicPeriod"/>
            </a:pPr>
            <a:r>
              <a:rPr lang="en-US" sz="3600" dirty="0"/>
              <a:t>Knowledge</a:t>
            </a:r>
          </a:p>
          <a:p>
            <a:pPr marL="514350" indent="-514350">
              <a:spcAft>
                <a:spcPts val="0"/>
              </a:spcAft>
              <a:buAutoNum type="arabicPeriod"/>
            </a:pPr>
            <a:r>
              <a:rPr lang="en-US" sz="3600" dirty="0"/>
              <a:t>Comprehension</a:t>
            </a:r>
          </a:p>
          <a:p>
            <a:pPr marL="514350" indent="-514350">
              <a:spcAft>
                <a:spcPts val="0"/>
              </a:spcAft>
              <a:buAutoNum type="arabicPeriod"/>
            </a:pPr>
            <a:r>
              <a:rPr lang="en-US" sz="3600" dirty="0"/>
              <a:t>Application</a:t>
            </a:r>
          </a:p>
          <a:p>
            <a:pPr marL="514350" indent="-514350">
              <a:spcAft>
                <a:spcPts val="0"/>
              </a:spcAft>
              <a:buAutoNum type="arabicPeriod"/>
            </a:pPr>
            <a:r>
              <a:rPr lang="en-US" sz="3600" dirty="0"/>
              <a:t>Analysis</a:t>
            </a:r>
          </a:p>
          <a:p>
            <a:pPr marL="514350" indent="-514350">
              <a:spcAft>
                <a:spcPts val="0"/>
              </a:spcAft>
              <a:buAutoNum type="arabicPeriod"/>
            </a:pPr>
            <a:r>
              <a:rPr lang="en-US" sz="3600" dirty="0"/>
              <a:t>Synthesis</a:t>
            </a:r>
          </a:p>
          <a:p>
            <a:pPr marL="514350" indent="-514350">
              <a:spcAft>
                <a:spcPts val="0"/>
              </a:spcAft>
              <a:buAutoNum type="arabicPeriod"/>
            </a:pPr>
            <a:r>
              <a:rPr lang="en-US" sz="3600" dirty="0"/>
              <a:t>Evaluation</a:t>
            </a:r>
          </a:p>
        </p:txBody>
      </p:sp>
    </p:spTree>
    <p:custDataLst>
      <p:tags r:id="rId1"/>
    </p:custDataLst>
    <p:extLst>
      <p:ext uri="{BB962C8B-B14F-4D97-AF65-F5344CB8AC3E}">
        <p14:creationId xmlns:p14="http://schemas.microsoft.com/office/powerpoint/2010/main" val="2574850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76200"/>
            <a:ext cx="8763000" cy="1828800"/>
          </a:xfrm>
        </p:spPr>
        <p:txBody>
          <a:bodyPr>
            <a:normAutofit/>
          </a:bodyPr>
          <a:lstStyle/>
          <a:p>
            <a:r>
              <a:rPr lang="en-US" sz="3200" dirty="0"/>
              <a:t>At what level of Bloom’s do you think you’ll need to be to make an A in </a:t>
            </a:r>
            <a:r>
              <a:rPr lang="en-US" sz="3200" dirty="0" err="1"/>
              <a:t>Chem</a:t>
            </a:r>
            <a:r>
              <a:rPr lang="en-US" sz="3200" dirty="0"/>
              <a:t> 103?</a:t>
            </a:r>
          </a:p>
        </p:txBody>
      </p:sp>
      <p:sp>
        <p:nvSpPr>
          <p:cNvPr id="3" name="TPAnswers"/>
          <p:cNvSpPr>
            <a:spLocks noGrp="1"/>
          </p:cNvSpPr>
          <p:nvPr>
            <p:ph type="body" idx="1"/>
            <p:custDataLst>
              <p:tags r:id="rId2"/>
            </p:custDataLst>
          </p:nvPr>
        </p:nvSpPr>
        <p:spPr>
          <a:xfrm>
            <a:off x="381000" y="2133600"/>
            <a:ext cx="5943600" cy="4114800"/>
          </a:xfrm>
        </p:spPr>
        <p:txBody>
          <a:bodyPr>
            <a:noAutofit/>
          </a:bodyPr>
          <a:lstStyle/>
          <a:p>
            <a:pPr marL="514350" indent="-514350">
              <a:spcAft>
                <a:spcPts val="0"/>
              </a:spcAft>
              <a:buAutoNum type="arabicPeriod"/>
            </a:pPr>
            <a:r>
              <a:rPr lang="en-US" sz="3600" dirty="0"/>
              <a:t>Knowledge</a:t>
            </a:r>
          </a:p>
          <a:p>
            <a:pPr marL="514350" indent="-514350">
              <a:spcAft>
                <a:spcPts val="0"/>
              </a:spcAft>
              <a:buAutoNum type="arabicPeriod"/>
            </a:pPr>
            <a:r>
              <a:rPr lang="en-US" sz="3600" dirty="0"/>
              <a:t>Comprehension</a:t>
            </a:r>
          </a:p>
          <a:p>
            <a:pPr marL="514350" indent="-514350">
              <a:spcAft>
                <a:spcPts val="0"/>
              </a:spcAft>
              <a:buAutoNum type="arabicPeriod"/>
            </a:pPr>
            <a:r>
              <a:rPr lang="en-US" sz="3600" dirty="0"/>
              <a:t>Application</a:t>
            </a:r>
          </a:p>
          <a:p>
            <a:pPr marL="514350" indent="-514350">
              <a:spcAft>
                <a:spcPts val="0"/>
              </a:spcAft>
              <a:buAutoNum type="arabicPeriod"/>
            </a:pPr>
            <a:r>
              <a:rPr lang="en-US" sz="3600" dirty="0"/>
              <a:t>Analysis</a:t>
            </a:r>
          </a:p>
          <a:p>
            <a:pPr marL="514350" indent="-514350">
              <a:spcAft>
                <a:spcPts val="0"/>
              </a:spcAft>
              <a:buAutoNum type="arabicPeriod"/>
            </a:pPr>
            <a:r>
              <a:rPr lang="en-US" sz="3600" dirty="0"/>
              <a:t>Synthesis</a:t>
            </a:r>
          </a:p>
          <a:p>
            <a:pPr marL="514350" indent="-514350">
              <a:spcAft>
                <a:spcPts val="0"/>
              </a:spcAft>
              <a:buAutoNum type="arabicPeriod"/>
            </a:pPr>
            <a:r>
              <a:rPr lang="en-US" sz="3600" dirty="0"/>
              <a:t>Evaluation</a:t>
            </a:r>
          </a:p>
        </p:txBody>
      </p:sp>
    </p:spTree>
    <p:custDataLst>
      <p:tags r:id="rId1"/>
    </p:custDataLst>
    <p:extLst>
      <p:ext uri="{BB962C8B-B14F-4D97-AF65-F5344CB8AC3E}">
        <p14:creationId xmlns:p14="http://schemas.microsoft.com/office/powerpoint/2010/main" val="2962565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457200"/>
            <a:ext cx="8229600" cy="3962400"/>
          </a:xfrm>
        </p:spPr>
        <p:txBody>
          <a:bodyPr>
            <a:noAutofit/>
          </a:bodyPr>
          <a:lstStyle/>
          <a:p>
            <a:pPr algn="ctr" eaLnBrk="1" hangingPunct="1"/>
            <a:r>
              <a:rPr lang="en-US" sz="3200" dirty="0">
                <a:latin typeface="+mn-lt"/>
              </a:rPr>
              <a:t>How do you move yourself </a:t>
            </a:r>
            <a:r>
              <a:rPr lang="en-US" sz="3200" b="1" dirty="0">
                <a:latin typeface="+mn-lt"/>
              </a:rPr>
              <a:t>higher</a:t>
            </a:r>
            <a:r>
              <a:rPr lang="en-US" sz="3200" dirty="0">
                <a:latin typeface="+mn-lt"/>
              </a:rPr>
              <a:t> </a:t>
            </a:r>
            <a:br>
              <a:rPr lang="en-US" sz="3200" dirty="0">
                <a:latin typeface="+mn-lt"/>
              </a:rPr>
            </a:br>
            <a:r>
              <a:rPr lang="en-US" sz="3200" dirty="0">
                <a:latin typeface="+mn-lt"/>
              </a:rPr>
              <a:t>on Bloom’s Taxonomy?</a:t>
            </a:r>
            <a:br>
              <a:rPr lang="en-US" sz="3200" dirty="0"/>
            </a:br>
            <a:br>
              <a:rPr lang="en-US" sz="3200" dirty="0"/>
            </a:br>
            <a:r>
              <a:rPr lang="en-US" sz="3200" b="1" dirty="0">
                <a:latin typeface="+mn-lt"/>
              </a:rPr>
              <a:t>Use the Study Cycle!</a:t>
            </a:r>
            <a:br>
              <a:rPr lang="en-US" sz="3200" dirty="0"/>
            </a:br>
            <a:br>
              <a:rPr lang="en-US" sz="3200" dirty="0"/>
            </a:br>
            <a:br>
              <a:rPr lang="en-US" sz="3200" dirty="0"/>
            </a:br>
            <a:endParaRPr lang="en-US" sz="3200" dirty="0"/>
          </a:p>
        </p:txBody>
      </p:sp>
      <p:pic>
        <p:nvPicPr>
          <p:cNvPr id="19458" name="Picture 2" descr="C:\Documents and Settings\Saundra\Local Settings\Temporary Internet Files\Content.IE5\27WC1QYS\MC900231936[1].wmf"/>
          <p:cNvPicPr>
            <a:picLocks noChangeAspect="1" noChangeArrowheads="1"/>
          </p:cNvPicPr>
          <p:nvPr/>
        </p:nvPicPr>
        <p:blipFill>
          <a:blip r:embed="rId3" cstate="print"/>
          <a:srcRect/>
          <a:stretch>
            <a:fillRect/>
          </a:stretch>
        </p:blipFill>
        <p:spPr bwMode="auto">
          <a:xfrm>
            <a:off x="2970726" y="3352800"/>
            <a:ext cx="2440228" cy="2977836"/>
          </a:xfrm>
          <a:prstGeom prst="rect">
            <a:avLst/>
          </a:prstGeom>
          <a:noFill/>
        </p:spPr>
      </p:pic>
    </p:spTree>
    <p:custDataLst>
      <p:tags r:id="rId1"/>
    </p:custDataLst>
    <p:extLst>
      <p:ext uri="{BB962C8B-B14F-4D97-AF65-F5344CB8AC3E}">
        <p14:creationId xmlns:p14="http://schemas.microsoft.com/office/powerpoint/2010/main" val="3115299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6"/>
          <p:cNvGrpSpPr/>
          <p:nvPr/>
        </p:nvGrpSpPr>
        <p:grpSpPr>
          <a:xfrm>
            <a:off x="1219200" y="1066800"/>
            <a:ext cx="3962400" cy="3823094"/>
            <a:chOff x="144629" y="419114"/>
            <a:chExt cx="4351170" cy="4495755"/>
          </a:xfrm>
          <a:solidFill>
            <a:srgbClr val="BD5D2D"/>
          </a:solidFill>
          <a:scene3d>
            <a:camera prst="orthographicFront"/>
            <a:lightRig rig="flat" dir="t"/>
          </a:scene3d>
        </p:grpSpPr>
        <p:sp>
          <p:nvSpPr>
            <p:cNvPr id="28" name="Oval 27"/>
            <p:cNvSpPr/>
            <p:nvPr/>
          </p:nvSpPr>
          <p:spPr>
            <a:xfrm>
              <a:off x="144629" y="419114"/>
              <a:ext cx="4351170" cy="4495755"/>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33" name="Oval 4"/>
            <p:cNvSpPr/>
            <p:nvPr/>
          </p:nvSpPr>
          <p:spPr>
            <a:xfrm>
              <a:off x="1711921" y="643902"/>
              <a:ext cx="1216587" cy="674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4</a:t>
              </a:r>
              <a:br>
                <a:rPr lang="en-US" sz="2000" kern="1200" dirty="0"/>
              </a:br>
              <a:r>
                <a:rPr lang="en-US" sz="2000" kern="1200" dirty="0">
                  <a:solidFill>
                    <a:schemeClr val="bg1"/>
                  </a:solidFill>
                </a:rPr>
                <a:t>Reflect</a:t>
              </a:r>
            </a:p>
          </p:txBody>
        </p:sp>
      </p:grpSp>
      <p:graphicFrame>
        <p:nvGraphicFramePr>
          <p:cNvPr id="29" name="Diagram 28"/>
          <p:cNvGraphicFramePr/>
          <p:nvPr>
            <p:extLst>
              <p:ext uri="{D42A27DB-BD31-4B8C-83A1-F6EECF244321}">
                <p14:modId xmlns:p14="http://schemas.microsoft.com/office/powerpoint/2010/main" val="901186507"/>
              </p:ext>
            </p:extLst>
          </p:nvPr>
        </p:nvGraphicFramePr>
        <p:xfrm>
          <a:off x="-304800" y="418106"/>
          <a:ext cx="6077742" cy="5373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p:cNvSpPr txBox="1"/>
          <p:nvPr/>
        </p:nvSpPr>
        <p:spPr>
          <a:xfrm>
            <a:off x="0" y="0"/>
            <a:ext cx="9144000" cy="646331"/>
          </a:xfrm>
          <a:prstGeom prst="rect">
            <a:avLst/>
          </a:prstGeom>
          <a:solidFill>
            <a:srgbClr val="666666"/>
          </a:solidFill>
        </p:spPr>
        <p:txBody>
          <a:bodyPr wrap="square" tIns="182880" rIns="457200" bIns="91440" rtlCol="0">
            <a:spAutoFit/>
          </a:bodyPr>
          <a:lstStyle/>
          <a:p>
            <a:pPr algn="r"/>
            <a:r>
              <a:rPr lang="en-US" sz="2400" b="1" dirty="0">
                <a:solidFill>
                  <a:schemeClr val="bg1"/>
                </a:solidFill>
                <a:latin typeface="Goudy Old Style" pitchFamily="18" charset="0"/>
              </a:rPr>
              <a:t>The Study Cycle  </a:t>
            </a:r>
          </a:p>
        </p:txBody>
      </p:sp>
      <p:sp>
        <p:nvSpPr>
          <p:cNvPr id="30" name="TextBox 29"/>
          <p:cNvSpPr txBox="1"/>
          <p:nvPr/>
        </p:nvSpPr>
        <p:spPr>
          <a:xfrm>
            <a:off x="2286000" y="1828800"/>
            <a:ext cx="1029962" cy="461665"/>
          </a:xfrm>
          <a:prstGeom prst="rect">
            <a:avLst/>
          </a:prstGeom>
          <a:noFill/>
        </p:spPr>
        <p:txBody>
          <a:bodyPr wrap="none" rtlCol="0">
            <a:spAutoFit/>
          </a:bodyPr>
          <a:lstStyle/>
          <a:p>
            <a:r>
              <a:rPr lang="en-US" sz="2400" dirty="0"/>
              <a:t>Attend</a:t>
            </a:r>
          </a:p>
        </p:txBody>
      </p:sp>
      <p:sp>
        <p:nvSpPr>
          <p:cNvPr id="31" name="TextBox 30"/>
          <p:cNvSpPr txBox="1"/>
          <p:nvPr/>
        </p:nvSpPr>
        <p:spPr>
          <a:xfrm>
            <a:off x="2362200" y="2743200"/>
            <a:ext cx="1080424" cy="461665"/>
          </a:xfrm>
          <a:prstGeom prst="rect">
            <a:avLst/>
          </a:prstGeom>
          <a:noFill/>
        </p:spPr>
        <p:txBody>
          <a:bodyPr wrap="none" rtlCol="0">
            <a:spAutoFit/>
          </a:bodyPr>
          <a:lstStyle/>
          <a:p>
            <a:r>
              <a:rPr lang="en-US" sz="2400" dirty="0"/>
              <a:t>Review</a:t>
            </a:r>
          </a:p>
        </p:txBody>
      </p:sp>
      <p:sp>
        <p:nvSpPr>
          <p:cNvPr id="32" name="TextBox 31"/>
          <p:cNvSpPr txBox="1"/>
          <p:nvPr/>
        </p:nvSpPr>
        <p:spPr>
          <a:xfrm>
            <a:off x="2362200" y="3733800"/>
            <a:ext cx="891591" cy="461665"/>
          </a:xfrm>
          <a:prstGeom prst="rect">
            <a:avLst/>
          </a:prstGeom>
          <a:noFill/>
        </p:spPr>
        <p:txBody>
          <a:bodyPr wrap="none" rtlCol="0">
            <a:spAutoFit/>
          </a:bodyPr>
          <a:lstStyle/>
          <a:p>
            <a:r>
              <a:rPr lang="en-US" sz="2400" dirty="0"/>
              <a:t>Study</a:t>
            </a:r>
          </a:p>
        </p:txBody>
      </p:sp>
      <p:sp>
        <p:nvSpPr>
          <p:cNvPr id="26" name="Rounded Rectangle 25"/>
          <p:cNvSpPr/>
          <p:nvPr/>
        </p:nvSpPr>
        <p:spPr>
          <a:xfrm>
            <a:off x="3886200" y="1790639"/>
            <a:ext cx="4948518" cy="723961"/>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962400" y="1777424"/>
            <a:ext cx="4930588" cy="584776"/>
          </a:xfrm>
          <a:prstGeom prst="rect">
            <a:avLst/>
          </a:prstGeom>
        </p:spPr>
        <p:txBody>
          <a:bodyPr wrap="square">
            <a:spAutoFit/>
          </a:bodyPr>
          <a:lstStyle/>
          <a:p>
            <a:r>
              <a:rPr lang="en-US" sz="1600" b="1" i="1" u="sng" dirty="0"/>
              <a:t>Attend</a:t>
            </a:r>
            <a:r>
              <a:rPr lang="en-US" sz="1600" i="1" u="sng" dirty="0"/>
              <a:t> </a:t>
            </a:r>
            <a:r>
              <a:rPr lang="en-US" sz="1600" b="1" u="sng" dirty="0"/>
              <a:t>class </a:t>
            </a:r>
            <a:r>
              <a:rPr lang="en-US" sz="1600" dirty="0"/>
              <a:t>– </a:t>
            </a:r>
            <a:r>
              <a:rPr lang="en-US" sz="1600" b="1" dirty="0"/>
              <a:t>GO TO CLASS! </a:t>
            </a:r>
            <a:r>
              <a:rPr lang="en-US" sz="1600" dirty="0"/>
              <a:t>Answer and ask questions and take meaningful notes.  </a:t>
            </a:r>
          </a:p>
        </p:txBody>
      </p:sp>
      <p:sp>
        <p:nvSpPr>
          <p:cNvPr id="35" name="Rounded Rectangle 34"/>
          <p:cNvSpPr/>
          <p:nvPr/>
        </p:nvSpPr>
        <p:spPr>
          <a:xfrm>
            <a:off x="3886200" y="2667000"/>
            <a:ext cx="4948518" cy="644382"/>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3810000" y="5181600"/>
            <a:ext cx="5181600" cy="1066800"/>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3899647" y="685800"/>
            <a:ext cx="4948518" cy="990600"/>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5" name="Rectangle 1"/>
          <p:cNvSpPr>
            <a:spLocks noChangeArrowheads="1"/>
          </p:cNvSpPr>
          <p:nvPr/>
        </p:nvSpPr>
        <p:spPr bwMode="auto">
          <a:xfrm>
            <a:off x="4038600" y="609600"/>
            <a:ext cx="493058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 pos="581025" algn="l"/>
              </a:tabLst>
            </a:pPr>
            <a:r>
              <a:rPr kumimoji="0" lang="en-US" sz="1600" b="1" i="1" u="sng" strike="noStrike" cap="none" normalizeH="0" baseline="0" dirty="0">
                <a:ln>
                  <a:noFill/>
                </a:ln>
                <a:solidFill>
                  <a:schemeClr val="tx1"/>
                </a:solidFill>
                <a:effectLst/>
                <a:ea typeface="Calibri" pitchFamily="34" charset="0"/>
                <a:cs typeface="Times New Roman" pitchFamily="18" charset="0"/>
              </a:rPr>
              <a:t>Preview</a:t>
            </a:r>
            <a:r>
              <a:rPr kumimoji="0" lang="en-US" sz="1600" b="1" i="0" u="sng" strike="noStrike" cap="none" normalizeH="0" baseline="0" dirty="0">
                <a:ln>
                  <a:noFill/>
                </a:ln>
                <a:solidFill>
                  <a:schemeClr val="tx1"/>
                </a:solidFill>
                <a:effectLst/>
                <a:ea typeface="Calibri" pitchFamily="34" charset="0"/>
                <a:cs typeface="Times New Roman" pitchFamily="18" charset="0"/>
              </a:rPr>
              <a:t> before</a:t>
            </a:r>
            <a:r>
              <a:rPr kumimoji="0" lang="en-US" sz="1600" b="1" i="0" u="sng" strike="noStrike" cap="none" normalizeH="0" dirty="0">
                <a:ln>
                  <a:noFill/>
                </a:ln>
                <a:solidFill>
                  <a:schemeClr val="tx1"/>
                </a:solidFill>
                <a:effectLst/>
                <a:ea typeface="Calibri" pitchFamily="34" charset="0"/>
                <a:cs typeface="Times New Roman" pitchFamily="18" charset="0"/>
              </a:rPr>
              <a:t> </a:t>
            </a:r>
            <a:r>
              <a:rPr kumimoji="0" lang="en-US" sz="1600" b="1" i="0" u="sng" strike="noStrike" cap="none" normalizeH="0" baseline="0" dirty="0">
                <a:ln>
                  <a:noFill/>
                </a:ln>
                <a:solidFill>
                  <a:schemeClr val="tx1"/>
                </a:solidFill>
                <a:effectLst/>
                <a:ea typeface="Calibri" pitchFamily="34" charset="0"/>
                <a:cs typeface="Times New Roman" pitchFamily="18" charset="0"/>
              </a:rPr>
              <a:t>class</a:t>
            </a:r>
            <a:r>
              <a:rPr kumimoji="0" lang="en-US" sz="1600" b="1" i="0" strike="noStrike" cap="none" normalizeH="0" baseline="0" dirty="0">
                <a:ln>
                  <a:noFill/>
                </a:ln>
                <a:solidFill>
                  <a:schemeClr val="tx1"/>
                </a:solidFill>
                <a:effectLst/>
                <a:ea typeface="Calibri" pitchFamily="34" charset="0"/>
                <a:cs typeface="Times New Roman" pitchFamily="18" charset="0"/>
              </a:rPr>
              <a:t> </a:t>
            </a:r>
            <a:r>
              <a:rPr lang="en-US" sz="1600" dirty="0"/>
              <a:t>–</a:t>
            </a:r>
            <a:r>
              <a:rPr lang="en-US" sz="1600" dirty="0">
                <a:ea typeface="Calibri" pitchFamily="34" charset="0"/>
                <a:cs typeface="Times New Roman" pitchFamily="18" charset="0"/>
              </a:rPr>
              <a:t> S</a:t>
            </a:r>
            <a:r>
              <a:rPr kumimoji="0" lang="en-US" sz="1600" b="0" i="0" u="none" strike="noStrike" cap="none" normalizeH="0" dirty="0">
                <a:ln>
                  <a:noFill/>
                </a:ln>
                <a:solidFill>
                  <a:schemeClr val="tx1"/>
                </a:solidFill>
                <a:effectLst/>
                <a:ea typeface="Calibri" pitchFamily="34" charset="0"/>
                <a:cs typeface="Times New Roman" pitchFamily="18" charset="0"/>
              </a:rPr>
              <a:t>kim </a:t>
            </a:r>
            <a:r>
              <a:rPr kumimoji="0" lang="en-US" sz="1600" b="0" i="0" u="none" strike="noStrike" cap="none" normalizeH="0" baseline="0" dirty="0">
                <a:ln>
                  <a:noFill/>
                </a:ln>
                <a:solidFill>
                  <a:schemeClr val="tx1"/>
                </a:solidFill>
                <a:effectLst/>
                <a:ea typeface="Calibri" pitchFamily="34" charset="0"/>
                <a:cs typeface="Times New Roman" pitchFamily="18" charset="0"/>
              </a:rPr>
              <a:t>the chapter, </a:t>
            </a:r>
            <a:r>
              <a:rPr lang="en-US" sz="1600" dirty="0"/>
              <a:t>note headings and boldface words, </a:t>
            </a:r>
            <a:r>
              <a:rPr lang="en-US" sz="1600" dirty="0">
                <a:ea typeface="Calibri" pitchFamily="34" charset="0"/>
                <a:cs typeface="Times New Roman" pitchFamily="18" charset="0"/>
              </a:rPr>
              <a:t>review summaries and chapter objectives, and come up with que</a:t>
            </a:r>
            <a:r>
              <a:rPr kumimoji="0" lang="en-US" sz="1600" b="0" i="0" u="none" strike="noStrike" cap="none" normalizeH="0" baseline="0" dirty="0">
                <a:ln>
                  <a:noFill/>
                </a:ln>
                <a:solidFill>
                  <a:schemeClr val="tx1"/>
                </a:solidFill>
                <a:effectLst/>
                <a:ea typeface="Calibri" pitchFamily="34" charset="0"/>
                <a:cs typeface="Times New Roman" pitchFamily="18" charset="0"/>
              </a:rPr>
              <a:t>stions you’d  like </a:t>
            </a:r>
            <a:r>
              <a:rPr lang="en-US" sz="1600" dirty="0">
                <a:ea typeface="Calibri" pitchFamily="34" charset="0"/>
                <a:cs typeface="Times New Roman" pitchFamily="18" charset="0"/>
              </a:rPr>
              <a:t>the lecture to answer for you</a:t>
            </a:r>
            <a:r>
              <a:rPr kumimoji="0" lang="en-US" sz="1600" b="0" i="0" u="none" strike="noStrike" cap="none" normalizeH="0" baseline="0" dirty="0">
                <a:ln>
                  <a:noFill/>
                </a:ln>
                <a:solidFill>
                  <a:schemeClr val="tx1"/>
                </a:solidFill>
                <a:effectLst/>
                <a:ea typeface="Calibri" pitchFamily="34" charset="0"/>
                <a:cs typeface="Times New Roman" pitchFamily="18" charset="0"/>
              </a:rPr>
              <a:t>. </a:t>
            </a:r>
            <a:endParaRPr kumimoji="0" lang="en-US" sz="1600" b="0" i="0" u="none" strike="noStrike" cap="none" normalizeH="0" baseline="0" dirty="0">
              <a:ln>
                <a:noFill/>
              </a:ln>
              <a:solidFill>
                <a:schemeClr val="tx1"/>
              </a:solidFill>
              <a:effectLst/>
              <a:cs typeface="Arial" pitchFamily="34" charset="0"/>
            </a:endParaRPr>
          </a:p>
        </p:txBody>
      </p:sp>
      <p:sp>
        <p:nvSpPr>
          <p:cNvPr id="19" name="Rectangle 18"/>
          <p:cNvSpPr/>
          <p:nvPr/>
        </p:nvSpPr>
        <p:spPr>
          <a:xfrm>
            <a:off x="3962400" y="2691824"/>
            <a:ext cx="4930588" cy="584776"/>
          </a:xfrm>
          <a:prstGeom prst="rect">
            <a:avLst/>
          </a:prstGeom>
        </p:spPr>
        <p:txBody>
          <a:bodyPr wrap="square">
            <a:spAutoFit/>
          </a:bodyPr>
          <a:lstStyle/>
          <a:p>
            <a:r>
              <a:rPr lang="en-US" sz="1600" b="1" i="1" u="sng" dirty="0"/>
              <a:t>Review</a:t>
            </a:r>
            <a:r>
              <a:rPr lang="en-US" sz="1600" b="1" u="sng" dirty="0"/>
              <a:t> after class</a:t>
            </a:r>
            <a:r>
              <a:rPr lang="en-US" sz="1600" u="sng" dirty="0"/>
              <a:t> </a:t>
            </a:r>
            <a:r>
              <a:rPr lang="en-US" sz="1600" dirty="0"/>
              <a:t>– As soon after class as possible, read notes, fill in gaps and note any questions.</a:t>
            </a:r>
          </a:p>
        </p:txBody>
      </p:sp>
      <p:sp>
        <p:nvSpPr>
          <p:cNvPr id="20" name="Rectangle 19"/>
          <p:cNvSpPr/>
          <p:nvPr/>
        </p:nvSpPr>
        <p:spPr>
          <a:xfrm>
            <a:off x="3886200" y="5181600"/>
            <a:ext cx="5257800" cy="830997"/>
          </a:xfrm>
          <a:prstGeom prst="rect">
            <a:avLst/>
          </a:prstGeom>
        </p:spPr>
        <p:txBody>
          <a:bodyPr wrap="square">
            <a:spAutoFit/>
          </a:bodyPr>
          <a:lstStyle/>
          <a:p>
            <a:r>
              <a:rPr lang="en-US" sz="1600" b="1" i="1" u="sng" dirty="0"/>
              <a:t>Assess</a:t>
            </a:r>
            <a:r>
              <a:rPr lang="en-US" sz="1600" b="1" u="sng" dirty="0"/>
              <a:t> your Learning</a:t>
            </a:r>
            <a:r>
              <a:rPr lang="en-US" sz="1600" b="1" dirty="0"/>
              <a:t> </a:t>
            </a:r>
            <a:r>
              <a:rPr lang="en-US" sz="1600" dirty="0"/>
              <a:t>– Periodically perform reality checks</a:t>
            </a:r>
          </a:p>
          <a:p>
            <a:pPr marL="234950" indent="-123825">
              <a:buFont typeface="Arial" pitchFamily="34" charset="0"/>
              <a:buChar char="•"/>
            </a:pPr>
            <a:r>
              <a:rPr lang="en-US" sz="1600" dirty="0"/>
              <a:t>Am I using study methods that are effective?</a:t>
            </a:r>
          </a:p>
          <a:p>
            <a:pPr marL="234950" indent="-123825">
              <a:buFont typeface="Arial" pitchFamily="34" charset="0"/>
              <a:buChar char="•"/>
            </a:pPr>
            <a:r>
              <a:rPr lang="en-US" sz="1600" dirty="0"/>
              <a:t>Do I understand the material enough to teach it to others?</a:t>
            </a:r>
          </a:p>
        </p:txBody>
      </p:sp>
      <p:sp>
        <p:nvSpPr>
          <p:cNvPr id="38" name="TextBox 37"/>
          <p:cNvSpPr txBox="1"/>
          <p:nvPr/>
        </p:nvSpPr>
        <p:spPr>
          <a:xfrm>
            <a:off x="2286000" y="685800"/>
            <a:ext cx="1181157" cy="461665"/>
          </a:xfrm>
          <a:prstGeom prst="rect">
            <a:avLst/>
          </a:prstGeom>
          <a:noFill/>
        </p:spPr>
        <p:txBody>
          <a:bodyPr wrap="none" rtlCol="0">
            <a:spAutoFit/>
          </a:bodyPr>
          <a:lstStyle/>
          <a:p>
            <a:r>
              <a:rPr lang="en-US" sz="2400" dirty="0"/>
              <a:t>Preview</a:t>
            </a:r>
          </a:p>
        </p:txBody>
      </p:sp>
      <p:cxnSp>
        <p:nvCxnSpPr>
          <p:cNvPr id="34" name="Straight Connector 33"/>
          <p:cNvCxnSpPr/>
          <p:nvPr/>
        </p:nvCxnSpPr>
        <p:spPr>
          <a:xfrm>
            <a:off x="0" y="0"/>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86000" y="5105400"/>
            <a:ext cx="997389" cy="461665"/>
          </a:xfrm>
          <a:prstGeom prst="rect">
            <a:avLst/>
          </a:prstGeom>
          <a:noFill/>
        </p:spPr>
        <p:txBody>
          <a:bodyPr wrap="none" rtlCol="0">
            <a:spAutoFit/>
          </a:bodyPr>
          <a:lstStyle/>
          <a:p>
            <a:r>
              <a:rPr lang="en-US" sz="2400" dirty="0"/>
              <a:t>Assess</a:t>
            </a:r>
          </a:p>
        </p:txBody>
      </p:sp>
      <p:sp>
        <p:nvSpPr>
          <p:cNvPr id="43" name="Rounded Rectangle 42"/>
          <p:cNvSpPr/>
          <p:nvPr/>
        </p:nvSpPr>
        <p:spPr>
          <a:xfrm>
            <a:off x="3886200" y="3581400"/>
            <a:ext cx="5105400" cy="1371600"/>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3810000" y="3629561"/>
            <a:ext cx="5239168" cy="1323439"/>
          </a:xfrm>
          <a:prstGeom prst="rect">
            <a:avLst/>
          </a:prstGeom>
        </p:spPr>
        <p:txBody>
          <a:bodyPr wrap="square">
            <a:spAutoFit/>
          </a:bodyPr>
          <a:lstStyle/>
          <a:p>
            <a:r>
              <a:rPr lang="en-US" sz="1600" b="1" i="1" u="sng" dirty="0"/>
              <a:t>Study </a:t>
            </a:r>
            <a:r>
              <a:rPr lang="en-US" sz="1600" dirty="0"/>
              <a:t>– Repetition is the key.  Ask questions such as ‘why’, ‘how’, and ‘what if’.</a:t>
            </a:r>
          </a:p>
          <a:p>
            <a:pPr marL="234950" indent="-123825">
              <a:buFont typeface="Arial" pitchFamily="34" charset="0"/>
              <a:buChar char="•"/>
            </a:pPr>
            <a:r>
              <a:rPr lang="en-US" sz="1600" dirty="0"/>
              <a:t>Intense Study Sessions* - 3-5 short study sessions per day</a:t>
            </a:r>
          </a:p>
          <a:p>
            <a:pPr marL="234950" indent="-123825">
              <a:buFont typeface="Arial" pitchFamily="34" charset="0"/>
              <a:buChar char="•"/>
            </a:pPr>
            <a:r>
              <a:rPr lang="en-US" sz="1600" dirty="0"/>
              <a:t>Weekend Review – Read notes and material from the week to make connections</a:t>
            </a:r>
          </a:p>
        </p:txBody>
      </p:sp>
    </p:spTree>
    <p:custDataLst>
      <p:tags r:id="rId1"/>
    </p:custDataLst>
    <p:extLst>
      <p:ext uri="{BB962C8B-B14F-4D97-AF65-F5344CB8AC3E}">
        <p14:creationId xmlns:p14="http://schemas.microsoft.com/office/powerpoint/2010/main" val="1593587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1371600"/>
          </a:xfrm>
        </p:spPr>
        <p:txBody>
          <a:bodyPr>
            <a:normAutofit/>
          </a:bodyPr>
          <a:lstStyle/>
          <a:p>
            <a:r>
              <a:rPr lang="en-US" dirty="0"/>
              <a:t>Intense Study Sessions  </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40547937"/>
              </p:ext>
            </p:extLst>
          </p:nvPr>
        </p:nvGraphicFramePr>
        <p:xfrm>
          <a:off x="228600" y="1828800"/>
          <a:ext cx="8534399" cy="3426079"/>
        </p:xfrm>
        <a:graphic>
          <a:graphicData uri="http://schemas.openxmlformats.org/drawingml/2006/table">
            <a:tbl>
              <a:tblPr/>
              <a:tblGrid>
                <a:gridCol w="340736">
                  <a:extLst>
                    <a:ext uri="{9D8B030D-6E8A-4147-A177-3AD203B41FA5}">
                      <a16:colId xmlns:a16="http://schemas.microsoft.com/office/drawing/2014/main" val="20000"/>
                    </a:ext>
                  </a:extLst>
                </a:gridCol>
                <a:gridCol w="1638150">
                  <a:extLst>
                    <a:ext uri="{9D8B030D-6E8A-4147-A177-3AD203B41FA5}">
                      <a16:colId xmlns:a16="http://schemas.microsoft.com/office/drawing/2014/main" val="20001"/>
                    </a:ext>
                  </a:extLst>
                </a:gridCol>
                <a:gridCol w="1255202">
                  <a:extLst>
                    <a:ext uri="{9D8B030D-6E8A-4147-A177-3AD203B41FA5}">
                      <a16:colId xmlns:a16="http://schemas.microsoft.com/office/drawing/2014/main" val="20002"/>
                    </a:ext>
                  </a:extLst>
                </a:gridCol>
                <a:gridCol w="5300311">
                  <a:extLst>
                    <a:ext uri="{9D8B030D-6E8A-4147-A177-3AD203B41FA5}">
                      <a16:colId xmlns:a16="http://schemas.microsoft.com/office/drawing/2014/main" val="20003"/>
                    </a:ext>
                  </a:extLst>
                </a:gridCol>
              </a:tblGrid>
              <a:tr h="327229">
                <a:tc>
                  <a:txBody>
                    <a:bodyPr/>
                    <a:lstStyle/>
                    <a:p>
                      <a:pPr marL="0" marR="0" algn="l">
                        <a:lnSpc>
                          <a:spcPct val="115000"/>
                        </a:lnSpc>
                        <a:spcBef>
                          <a:spcPts val="0"/>
                        </a:spcBef>
                        <a:spcAft>
                          <a:spcPts val="0"/>
                        </a:spcAft>
                      </a:pPr>
                      <a:r>
                        <a:rPr lang="en-US" sz="2000" b="1" dirty="0">
                          <a:solidFill>
                            <a:schemeClr val="tx1"/>
                          </a:solidFill>
                          <a:latin typeface="+mn-lt"/>
                          <a:ea typeface="Calibri"/>
                          <a:cs typeface="Times New Roman"/>
                        </a:rPr>
                        <a:t>1</a:t>
                      </a:r>
                    </a:p>
                  </a:txBody>
                  <a:tcPr marL="56165" marR="56165"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b="1" dirty="0">
                          <a:solidFill>
                            <a:schemeClr val="tx1"/>
                          </a:solidFill>
                          <a:latin typeface="+mn-lt"/>
                          <a:ea typeface="Calibri"/>
                          <a:cs typeface="Times New Roman"/>
                        </a:rPr>
                        <a:t>Set a Goal</a:t>
                      </a:r>
                    </a:p>
                  </a:txBody>
                  <a:tcPr marL="56165" marR="56165"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tx1"/>
                          </a:solidFill>
                          <a:latin typeface="+mn-lt"/>
                          <a:ea typeface="Calibri"/>
                          <a:cs typeface="Times New Roman"/>
                        </a:rPr>
                        <a:t>(1-2 min)</a:t>
                      </a:r>
                    </a:p>
                  </a:txBody>
                  <a:tcPr marL="56165" marR="56165" marT="0" marB="0"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pPr>
                      <a:r>
                        <a:rPr lang="en-US" sz="2400" b="1" kern="1200" dirty="0">
                          <a:solidFill>
                            <a:schemeClr val="tx1"/>
                          </a:solidFill>
                          <a:latin typeface="+mn-lt"/>
                          <a:ea typeface="Times New Roman"/>
                          <a:cs typeface="Times New Roman"/>
                        </a:rPr>
                        <a:t>Decide what you want to accomplish in your study session </a:t>
                      </a:r>
                      <a:endParaRPr lang="en-US" sz="2400" dirty="0">
                        <a:solidFill>
                          <a:schemeClr val="tx1"/>
                        </a:solidFill>
                        <a:latin typeface="+mn-lt"/>
                        <a:ea typeface="Times New Roman"/>
                        <a:cs typeface="Times New Roman"/>
                      </a:endParaRPr>
                    </a:p>
                  </a:txBody>
                  <a:tcPr marL="56165" marR="56165"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08093">
                <a:tc>
                  <a:txBody>
                    <a:bodyPr/>
                    <a:lstStyle/>
                    <a:p>
                      <a:pPr marL="0" marR="0" algn="l">
                        <a:lnSpc>
                          <a:spcPct val="115000"/>
                        </a:lnSpc>
                        <a:spcBef>
                          <a:spcPts val="0"/>
                        </a:spcBef>
                        <a:spcAft>
                          <a:spcPts val="0"/>
                        </a:spcAft>
                      </a:pPr>
                      <a:r>
                        <a:rPr lang="en-US" sz="2000" b="1" dirty="0">
                          <a:solidFill>
                            <a:schemeClr val="tx1"/>
                          </a:solidFill>
                          <a:latin typeface="+mn-lt"/>
                          <a:ea typeface="Calibri"/>
                          <a:cs typeface="Times New Roman"/>
                        </a:rPr>
                        <a:t>2</a:t>
                      </a:r>
                    </a:p>
                  </a:txBody>
                  <a:tcPr marL="56165" marR="56165"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b="1" dirty="0">
                          <a:solidFill>
                            <a:schemeClr val="tx1"/>
                          </a:solidFill>
                          <a:latin typeface="+mn-lt"/>
                          <a:ea typeface="Calibri"/>
                          <a:cs typeface="Times New Roman"/>
                        </a:rPr>
                        <a:t>Study with Focus</a:t>
                      </a:r>
                    </a:p>
                  </a:txBody>
                  <a:tcPr marL="56165" marR="56165"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tx1"/>
                          </a:solidFill>
                          <a:latin typeface="+mn-lt"/>
                          <a:ea typeface="Calibri"/>
                          <a:cs typeface="Times New Roman"/>
                        </a:rPr>
                        <a:t>(30-50 min)</a:t>
                      </a:r>
                    </a:p>
                  </a:txBody>
                  <a:tcPr marL="56165" marR="56165" marT="0" marB="0"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l">
                        <a:spcBef>
                          <a:spcPts val="0"/>
                        </a:spcBef>
                        <a:spcAft>
                          <a:spcPts val="0"/>
                        </a:spcAft>
                      </a:pPr>
                      <a:r>
                        <a:rPr lang="en-US" sz="2400" b="1" kern="1200" dirty="0">
                          <a:solidFill>
                            <a:schemeClr val="tx1"/>
                          </a:solidFill>
                          <a:latin typeface="+mn-lt"/>
                          <a:ea typeface="Times New Roman"/>
                          <a:cs typeface="Times New Roman"/>
                        </a:rPr>
                        <a:t>Interact with material</a:t>
                      </a:r>
                      <a:r>
                        <a:rPr lang="en-US" sz="2400" b="0" dirty="0">
                          <a:solidFill>
                            <a:schemeClr val="tx1"/>
                          </a:solidFill>
                          <a:latin typeface="+mn-lt"/>
                          <a:ea typeface="Times New Roman"/>
                          <a:cs typeface="Times New Roman"/>
                        </a:rPr>
                        <a:t>- organize, concept map, summarize,</a:t>
                      </a:r>
                      <a:r>
                        <a:rPr lang="en-US" sz="2400" b="0" baseline="0" dirty="0">
                          <a:solidFill>
                            <a:schemeClr val="tx1"/>
                          </a:solidFill>
                          <a:latin typeface="+mn-lt"/>
                          <a:ea typeface="Times New Roman"/>
                          <a:cs typeface="Times New Roman"/>
                        </a:rPr>
                        <a:t> process, re-read, fill-in notes, reflect, etc.</a:t>
                      </a:r>
                      <a:r>
                        <a:rPr lang="en-US" sz="2400" b="0" kern="1200" dirty="0">
                          <a:solidFill>
                            <a:schemeClr val="tx1"/>
                          </a:solidFill>
                          <a:latin typeface="+mn-lt"/>
                          <a:ea typeface="Times New Roman"/>
                          <a:cs typeface="Times New Roman"/>
                        </a:rPr>
                        <a:t>  </a:t>
                      </a:r>
                      <a:endParaRPr lang="en-US" sz="2400" b="0" dirty="0">
                        <a:solidFill>
                          <a:schemeClr val="tx1"/>
                        </a:solidFill>
                        <a:latin typeface="+mn-lt"/>
                        <a:ea typeface="Times New Roman"/>
                        <a:cs typeface="Times New Roman"/>
                      </a:endParaRPr>
                    </a:p>
                  </a:txBody>
                  <a:tcPr marL="56165" marR="56165"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27229">
                <a:tc>
                  <a:txBody>
                    <a:bodyPr/>
                    <a:lstStyle/>
                    <a:p>
                      <a:pPr marL="0" marR="0" algn="l">
                        <a:lnSpc>
                          <a:spcPct val="115000"/>
                        </a:lnSpc>
                        <a:spcBef>
                          <a:spcPts val="0"/>
                        </a:spcBef>
                        <a:spcAft>
                          <a:spcPts val="0"/>
                        </a:spcAft>
                      </a:pPr>
                      <a:r>
                        <a:rPr lang="en-US" sz="2000" b="1" dirty="0">
                          <a:solidFill>
                            <a:schemeClr val="tx1"/>
                          </a:solidFill>
                          <a:latin typeface="+mn-lt"/>
                          <a:ea typeface="Calibri"/>
                          <a:cs typeface="Times New Roman"/>
                        </a:rPr>
                        <a:t>3</a:t>
                      </a:r>
                    </a:p>
                  </a:txBody>
                  <a:tcPr marL="56165" marR="56165"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b="1" dirty="0">
                          <a:solidFill>
                            <a:schemeClr val="tx1"/>
                          </a:solidFill>
                          <a:latin typeface="+mn-lt"/>
                          <a:ea typeface="Calibri"/>
                          <a:cs typeface="Times New Roman"/>
                        </a:rPr>
                        <a:t>Reward</a:t>
                      </a:r>
                      <a:r>
                        <a:rPr lang="en-US" sz="2400" b="1" baseline="0" dirty="0">
                          <a:solidFill>
                            <a:schemeClr val="tx1"/>
                          </a:solidFill>
                          <a:latin typeface="+mn-lt"/>
                          <a:ea typeface="Calibri"/>
                          <a:cs typeface="Times New Roman"/>
                        </a:rPr>
                        <a:t> Yourself</a:t>
                      </a:r>
                      <a:endParaRPr lang="en-US" sz="2400" b="1" dirty="0">
                        <a:solidFill>
                          <a:schemeClr val="tx1"/>
                        </a:solidFill>
                        <a:latin typeface="+mn-lt"/>
                        <a:ea typeface="Calibri"/>
                        <a:cs typeface="Times New Roman"/>
                      </a:endParaRPr>
                    </a:p>
                  </a:txBody>
                  <a:tcPr marL="56165" marR="56165"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tx1"/>
                          </a:solidFill>
                          <a:latin typeface="+mn-lt"/>
                          <a:ea typeface="Calibri"/>
                          <a:cs typeface="Times New Roman"/>
                        </a:rPr>
                        <a:t>(10-15 min) </a:t>
                      </a:r>
                    </a:p>
                  </a:txBody>
                  <a:tcPr marL="56165" marR="56165" marT="0" marB="0"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l">
                        <a:lnSpc>
                          <a:spcPts val="1700"/>
                        </a:lnSpc>
                        <a:spcBef>
                          <a:spcPts val="0"/>
                        </a:spcBef>
                        <a:spcAft>
                          <a:spcPts val="0"/>
                        </a:spcAft>
                      </a:pPr>
                      <a:endParaRPr lang="en-US" sz="2400" b="1" kern="1200" dirty="0">
                        <a:solidFill>
                          <a:schemeClr val="tx1"/>
                        </a:solidFill>
                        <a:latin typeface="+mn-lt"/>
                        <a:ea typeface="Times New Roman"/>
                        <a:cs typeface="Times New Roman"/>
                      </a:endParaRPr>
                    </a:p>
                    <a:p>
                      <a:pPr marL="0" marR="0" algn="l">
                        <a:lnSpc>
                          <a:spcPts val="1700"/>
                        </a:lnSpc>
                        <a:spcBef>
                          <a:spcPts val="0"/>
                        </a:spcBef>
                        <a:spcAft>
                          <a:spcPts val="0"/>
                        </a:spcAft>
                      </a:pPr>
                      <a:r>
                        <a:rPr lang="en-US" sz="2400" b="1" kern="1200" dirty="0">
                          <a:solidFill>
                            <a:schemeClr val="tx1"/>
                          </a:solidFill>
                          <a:latin typeface="+mn-lt"/>
                          <a:ea typeface="Times New Roman"/>
                          <a:cs typeface="Times New Roman"/>
                        </a:rPr>
                        <a:t>Take</a:t>
                      </a:r>
                      <a:r>
                        <a:rPr lang="en-US" sz="2400" b="1" kern="1200" baseline="0" dirty="0">
                          <a:solidFill>
                            <a:schemeClr val="tx1"/>
                          </a:solidFill>
                          <a:latin typeface="+mn-lt"/>
                          <a:ea typeface="Times New Roman"/>
                          <a:cs typeface="Times New Roman"/>
                        </a:rPr>
                        <a:t> a break</a:t>
                      </a:r>
                      <a:r>
                        <a:rPr lang="en-US" sz="2400" kern="1200" dirty="0">
                          <a:solidFill>
                            <a:schemeClr val="tx1"/>
                          </a:solidFill>
                          <a:latin typeface="+mn-lt"/>
                          <a:ea typeface="Times New Roman"/>
                          <a:cs typeface="Times New Roman"/>
                        </a:rPr>
                        <a:t>– call a friend, play a short game, get a snack</a:t>
                      </a:r>
                      <a:endParaRPr lang="en-US" sz="2400" dirty="0">
                        <a:solidFill>
                          <a:schemeClr val="tx1"/>
                        </a:solidFill>
                        <a:latin typeface="+mn-lt"/>
                        <a:ea typeface="Times New Roman"/>
                        <a:cs typeface="Times New Roman"/>
                      </a:endParaRPr>
                    </a:p>
                  </a:txBody>
                  <a:tcPr marL="56165" marR="56165"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09049">
                <a:tc>
                  <a:txBody>
                    <a:bodyPr/>
                    <a:lstStyle/>
                    <a:p>
                      <a:pPr marL="0" marR="0" algn="l">
                        <a:lnSpc>
                          <a:spcPct val="115000"/>
                        </a:lnSpc>
                        <a:spcBef>
                          <a:spcPts val="0"/>
                        </a:spcBef>
                        <a:spcAft>
                          <a:spcPts val="0"/>
                        </a:spcAft>
                      </a:pPr>
                      <a:r>
                        <a:rPr lang="en-US" sz="2000" b="1" dirty="0">
                          <a:solidFill>
                            <a:schemeClr val="tx1"/>
                          </a:solidFill>
                          <a:latin typeface="+mn-lt"/>
                          <a:ea typeface="Calibri"/>
                          <a:cs typeface="Times New Roman"/>
                        </a:rPr>
                        <a:t>4</a:t>
                      </a:r>
                    </a:p>
                  </a:txBody>
                  <a:tcPr marL="56165" marR="56165"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b="1" dirty="0">
                          <a:solidFill>
                            <a:schemeClr val="tx1"/>
                          </a:solidFill>
                          <a:latin typeface="+mn-lt"/>
                          <a:ea typeface="Calibri"/>
                          <a:cs typeface="Times New Roman"/>
                        </a:rPr>
                        <a:t>Review</a:t>
                      </a:r>
                    </a:p>
                  </a:txBody>
                  <a:tcPr marL="56165" marR="56165"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tx1"/>
                          </a:solidFill>
                          <a:latin typeface="+mn-lt"/>
                          <a:ea typeface="Calibri"/>
                          <a:cs typeface="Times New Roman"/>
                        </a:rPr>
                        <a:t>(5 min)</a:t>
                      </a:r>
                    </a:p>
                  </a:txBody>
                  <a:tcPr marL="56165" marR="56165" marT="0" marB="0"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l">
                        <a:lnSpc>
                          <a:spcPts val="1700"/>
                        </a:lnSpc>
                        <a:spcBef>
                          <a:spcPts val="0"/>
                        </a:spcBef>
                        <a:spcAft>
                          <a:spcPts val="0"/>
                        </a:spcAft>
                      </a:pPr>
                      <a:endParaRPr lang="en-US" sz="2400" b="1" kern="1200" dirty="0">
                        <a:solidFill>
                          <a:schemeClr val="tx1"/>
                        </a:solidFill>
                        <a:latin typeface="+mn-lt"/>
                        <a:ea typeface="Times New Roman"/>
                        <a:cs typeface="Times New Roman"/>
                      </a:endParaRPr>
                    </a:p>
                    <a:p>
                      <a:pPr marL="0" marR="0" algn="l">
                        <a:lnSpc>
                          <a:spcPts val="1700"/>
                        </a:lnSpc>
                        <a:spcBef>
                          <a:spcPts val="0"/>
                        </a:spcBef>
                        <a:spcAft>
                          <a:spcPts val="0"/>
                        </a:spcAft>
                      </a:pPr>
                      <a:r>
                        <a:rPr lang="en-US" sz="2400" b="1" kern="1200" dirty="0">
                          <a:solidFill>
                            <a:schemeClr val="tx1"/>
                          </a:solidFill>
                          <a:latin typeface="+mn-lt"/>
                          <a:ea typeface="Times New Roman"/>
                          <a:cs typeface="Times New Roman"/>
                        </a:rPr>
                        <a:t>Go over what you just studied</a:t>
                      </a:r>
                    </a:p>
                    <a:p>
                      <a:pPr marL="0" marR="0" algn="l">
                        <a:lnSpc>
                          <a:spcPts val="1700"/>
                        </a:lnSpc>
                        <a:spcBef>
                          <a:spcPts val="0"/>
                        </a:spcBef>
                        <a:spcAft>
                          <a:spcPts val="0"/>
                        </a:spcAft>
                      </a:pPr>
                      <a:endParaRPr lang="en-US" sz="2400" dirty="0">
                        <a:solidFill>
                          <a:schemeClr val="tx1"/>
                        </a:solidFill>
                        <a:latin typeface="+mn-lt"/>
                        <a:ea typeface="Times New Roman"/>
                        <a:cs typeface="Times New Roman"/>
                      </a:endParaRPr>
                    </a:p>
                  </a:txBody>
                  <a:tcPr marL="56165" marR="56165"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18803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0" y="0"/>
            <a:ext cx="8991600" cy="1143000"/>
          </a:xfrm>
        </p:spPr>
        <p:txBody>
          <a:bodyPr>
            <a:normAutofit/>
          </a:bodyPr>
          <a:lstStyle/>
          <a:p>
            <a:pPr algn="ctr" eaLnBrk="1" hangingPunct="1"/>
            <a:r>
              <a:rPr lang="en-US" sz="3000" b="1" dirty="0"/>
              <a:t> Effective Metacognitive Strategies</a:t>
            </a:r>
          </a:p>
        </p:txBody>
      </p:sp>
      <p:sp>
        <p:nvSpPr>
          <p:cNvPr id="356355" name="Rectangle 3"/>
          <p:cNvSpPr>
            <a:spLocks noGrp="1" noChangeArrowheads="1"/>
          </p:cNvSpPr>
          <p:nvPr>
            <p:ph idx="1"/>
          </p:nvPr>
        </p:nvSpPr>
        <p:spPr>
          <a:xfrm>
            <a:off x="381000" y="1447800"/>
            <a:ext cx="8610600" cy="5181600"/>
          </a:xfrm>
        </p:spPr>
        <p:txBody>
          <a:bodyPr>
            <a:normAutofit fontScale="92500"/>
          </a:bodyPr>
          <a:lstStyle/>
          <a:p>
            <a:pPr marL="457200" indent="-457200" eaLnBrk="1" hangingPunct="1">
              <a:lnSpc>
                <a:spcPct val="90000"/>
              </a:lnSpc>
              <a:buFont typeface="Arial"/>
              <a:buChar char="•"/>
            </a:pPr>
            <a:r>
              <a:rPr lang="en-US" sz="2800" b="1" dirty="0"/>
              <a:t>Always solve problems without looking at an example or the solution</a:t>
            </a:r>
          </a:p>
          <a:p>
            <a:pPr marL="457200" indent="-457200" eaLnBrk="1" hangingPunct="1">
              <a:lnSpc>
                <a:spcPct val="90000"/>
              </a:lnSpc>
              <a:buFont typeface="Arial"/>
              <a:buChar char="•"/>
            </a:pPr>
            <a:r>
              <a:rPr lang="en-US" sz="2800" b="1" dirty="0"/>
              <a:t>Memorize everything you’re told to memorize (e.g. equations)</a:t>
            </a:r>
          </a:p>
          <a:p>
            <a:pPr marL="457200" indent="-457200" eaLnBrk="1" hangingPunct="1">
              <a:lnSpc>
                <a:spcPct val="90000"/>
              </a:lnSpc>
              <a:buFont typeface="Arial"/>
              <a:buChar char="•"/>
            </a:pPr>
            <a:r>
              <a:rPr lang="en-US" sz="2800" b="1" dirty="0"/>
              <a:t>Always ask why, how, and what if questions</a:t>
            </a:r>
            <a:endParaRPr lang="en-US" sz="2800" dirty="0"/>
          </a:p>
          <a:p>
            <a:pPr marL="457200" indent="-457200" eaLnBrk="1" hangingPunct="1">
              <a:lnSpc>
                <a:spcPct val="90000"/>
              </a:lnSpc>
              <a:buFont typeface="Arial"/>
              <a:buChar char="•"/>
            </a:pPr>
            <a:r>
              <a:rPr lang="en-US" sz="2800" b="1" dirty="0"/>
              <a:t>Test understanding by giving “mini-lectures” on concepts</a:t>
            </a:r>
          </a:p>
          <a:p>
            <a:pPr marL="457200" indent="-457200" eaLnBrk="1" hangingPunct="1">
              <a:lnSpc>
                <a:spcPct val="90000"/>
              </a:lnSpc>
              <a:buFont typeface="Arial"/>
              <a:buChar char="•"/>
            </a:pPr>
            <a:r>
              <a:rPr lang="en-US" sz="2800" b="1" dirty="0"/>
              <a:t>Spend time on chemistry every day</a:t>
            </a:r>
          </a:p>
          <a:p>
            <a:pPr marL="457200" indent="-457200" eaLnBrk="1" hangingPunct="1">
              <a:lnSpc>
                <a:spcPct val="90000"/>
              </a:lnSpc>
              <a:buFont typeface="Arial"/>
              <a:buChar char="•"/>
            </a:pPr>
            <a:r>
              <a:rPr lang="en-US" sz="2800" b="1" dirty="0"/>
              <a:t>Use the Study Cycle with Intense Study Sessions</a:t>
            </a:r>
          </a:p>
          <a:p>
            <a:pPr marL="457200" indent="-457200" eaLnBrk="1" hangingPunct="1">
              <a:lnSpc>
                <a:spcPct val="90000"/>
              </a:lnSpc>
              <a:buFont typeface="Arial"/>
              <a:buChar char="•"/>
            </a:pPr>
            <a:r>
              <a:rPr lang="en-US" sz="2800" b="1" dirty="0"/>
              <a:t>Attend SI sessions on a regular basis</a:t>
            </a:r>
          </a:p>
          <a:p>
            <a:pPr marL="457200" indent="-457200" eaLnBrk="1" hangingPunct="1">
              <a:lnSpc>
                <a:spcPct val="90000"/>
              </a:lnSpc>
              <a:buFont typeface="Arial"/>
              <a:buChar char="•"/>
            </a:pPr>
            <a:r>
              <a:rPr lang="en-US" sz="2800" b="1" dirty="0"/>
              <a:t>Aim for 100% mastery, not 90%!</a:t>
            </a:r>
          </a:p>
          <a:p>
            <a:pPr marL="457200" indent="-457200" eaLnBrk="1" hangingPunct="1">
              <a:lnSpc>
                <a:spcPct val="90000"/>
              </a:lnSpc>
              <a:buFont typeface="Arial"/>
              <a:buChar char="•"/>
            </a:pPr>
            <a:endParaRPr lang="en-US" sz="2800" b="1" dirty="0"/>
          </a:p>
          <a:p>
            <a:pPr marL="457200" indent="-457200" eaLnBrk="1" hangingPunct="1">
              <a:lnSpc>
                <a:spcPct val="90000"/>
              </a:lnSpc>
              <a:buFont typeface="Arial"/>
              <a:buChar char="•"/>
            </a:pPr>
            <a:endParaRPr lang="en-US" sz="2800" b="1" dirty="0"/>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dissolve">
                                      <p:cBhvr>
                                        <p:cTn id="7" dur="500"/>
                                        <p:tgtEl>
                                          <p:spTgt spid="356354"/>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356355">
                                            <p:txEl>
                                              <p:pRg st="0" end="0"/>
                                            </p:txEl>
                                          </p:spTgt>
                                        </p:tgtEl>
                                        <p:attrNameLst>
                                          <p:attrName>style.visibility</p:attrName>
                                        </p:attrNameLst>
                                      </p:cBhvr>
                                      <p:to>
                                        <p:strVal val="visible"/>
                                      </p:to>
                                    </p:set>
                                    <p:animEffect transition="in" filter="dissolve">
                                      <p:cBhvr>
                                        <p:cTn id="11" dur="500"/>
                                        <p:tgtEl>
                                          <p:spTgt spid="356355">
                                            <p:txEl>
                                              <p:pRg st="0" end="0"/>
                                            </p:txEl>
                                          </p:spTgt>
                                        </p:tgtEl>
                                      </p:cBhvr>
                                    </p:animEffect>
                                  </p:childTnLst>
                                </p:cTn>
                              </p:par>
                            </p:childTnLst>
                          </p:cTn>
                        </p:par>
                        <p:par>
                          <p:cTn id="12" fill="hold">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356355">
                                            <p:txEl>
                                              <p:pRg st="1" end="1"/>
                                            </p:txEl>
                                          </p:spTgt>
                                        </p:tgtEl>
                                        <p:attrNameLst>
                                          <p:attrName>style.visibility</p:attrName>
                                        </p:attrNameLst>
                                      </p:cBhvr>
                                      <p:to>
                                        <p:strVal val="visible"/>
                                      </p:to>
                                    </p:set>
                                    <p:animEffect transition="in" filter="dissolve">
                                      <p:cBhvr>
                                        <p:cTn id="15" dur="500"/>
                                        <p:tgtEl>
                                          <p:spTgt spid="356355">
                                            <p:txEl>
                                              <p:pRg st="1" end="1"/>
                                            </p:txEl>
                                          </p:spTgt>
                                        </p:tgtEl>
                                      </p:cBhvr>
                                    </p:animEffect>
                                  </p:childTnLst>
                                </p:cTn>
                              </p:par>
                            </p:childTnLst>
                          </p:cTn>
                        </p:par>
                        <p:par>
                          <p:cTn id="16" fill="hold">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356355">
                                            <p:txEl>
                                              <p:pRg st="2" end="2"/>
                                            </p:txEl>
                                          </p:spTgt>
                                        </p:tgtEl>
                                        <p:attrNameLst>
                                          <p:attrName>style.visibility</p:attrName>
                                        </p:attrNameLst>
                                      </p:cBhvr>
                                      <p:to>
                                        <p:strVal val="visible"/>
                                      </p:to>
                                    </p:set>
                                    <p:animEffect transition="in" filter="dissolve">
                                      <p:cBhvr>
                                        <p:cTn id="19" dur="500"/>
                                        <p:tgtEl>
                                          <p:spTgt spid="356355">
                                            <p:txEl>
                                              <p:pRg st="2" end="2"/>
                                            </p:txEl>
                                          </p:spTgt>
                                        </p:tgtEl>
                                      </p:cBhvr>
                                    </p:animEffect>
                                  </p:childTnLst>
                                </p:cTn>
                              </p:par>
                            </p:childTnLst>
                          </p:cTn>
                        </p:par>
                        <p:par>
                          <p:cTn id="20" fill="hold">
                            <p:stCondLst>
                              <p:cond delay="5000"/>
                            </p:stCondLst>
                            <p:childTnLst>
                              <p:par>
                                <p:cTn id="21" presetID="9" presetClass="entr" presetSubtype="0" fill="hold" grpId="0" nodeType="afterEffect">
                                  <p:stCondLst>
                                    <p:cond delay="1000"/>
                                  </p:stCondLst>
                                  <p:childTnLst>
                                    <p:set>
                                      <p:cBhvr>
                                        <p:cTn id="22" dur="1" fill="hold">
                                          <p:stCondLst>
                                            <p:cond delay="0"/>
                                          </p:stCondLst>
                                        </p:cTn>
                                        <p:tgtEl>
                                          <p:spTgt spid="356355">
                                            <p:txEl>
                                              <p:pRg st="3" end="3"/>
                                            </p:txEl>
                                          </p:spTgt>
                                        </p:tgtEl>
                                        <p:attrNameLst>
                                          <p:attrName>style.visibility</p:attrName>
                                        </p:attrNameLst>
                                      </p:cBhvr>
                                      <p:to>
                                        <p:strVal val="visible"/>
                                      </p:to>
                                    </p:set>
                                    <p:animEffect transition="in" filter="dissolve">
                                      <p:cBhvr>
                                        <p:cTn id="23" dur="500"/>
                                        <p:tgtEl>
                                          <p:spTgt spid="356355">
                                            <p:txEl>
                                              <p:pRg st="3" end="3"/>
                                            </p:txEl>
                                          </p:spTgt>
                                        </p:tgtEl>
                                      </p:cBhvr>
                                    </p:animEffect>
                                  </p:childTnLst>
                                </p:cTn>
                              </p:par>
                            </p:childTnLst>
                          </p:cTn>
                        </p:par>
                        <p:par>
                          <p:cTn id="24" fill="hold">
                            <p:stCondLst>
                              <p:cond delay="6500"/>
                            </p:stCondLst>
                            <p:childTnLst>
                              <p:par>
                                <p:cTn id="25" presetID="9" presetClass="entr" presetSubtype="0" fill="hold" grpId="0" nodeType="afterEffect">
                                  <p:stCondLst>
                                    <p:cond delay="2000"/>
                                  </p:stCondLst>
                                  <p:childTnLst>
                                    <p:set>
                                      <p:cBhvr>
                                        <p:cTn id="26" dur="1" fill="hold">
                                          <p:stCondLst>
                                            <p:cond delay="0"/>
                                          </p:stCondLst>
                                        </p:cTn>
                                        <p:tgtEl>
                                          <p:spTgt spid="356355">
                                            <p:txEl>
                                              <p:pRg st="4" end="4"/>
                                            </p:txEl>
                                          </p:spTgt>
                                        </p:tgtEl>
                                        <p:attrNameLst>
                                          <p:attrName>style.visibility</p:attrName>
                                        </p:attrNameLst>
                                      </p:cBhvr>
                                      <p:to>
                                        <p:strVal val="visible"/>
                                      </p:to>
                                    </p:set>
                                    <p:animEffect transition="in" filter="dissolve">
                                      <p:cBhvr>
                                        <p:cTn id="27" dur="500"/>
                                        <p:tgtEl>
                                          <p:spTgt spid="356355">
                                            <p:txEl>
                                              <p:pRg st="4" end="4"/>
                                            </p:txEl>
                                          </p:spTgt>
                                        </p:tgtEl>
                                      </p:cBhvr>
                                    </p:animEffect>
                                  </p:childTnLst>
                                </p:cTn>
                              </p:par>
                            </p:childTnLst>
                          </p:cTn>
                        </p:par>
                        <p:par>
                          <p:cTn id="28" fill="hold">
                            <p:stCondLst>
                              <p:cond delay="9000"/>
                            </p:stCondLst>
                            <p:childTnLst>
                              <p:par>
                                <p:cTn id="29" presetID="9" presetClass="entr" presetSubtype="0" fill="hold" grpId="0" nodeType="afterEffect">
                                  <p:stCondLst>
                                    <p:cond delay="1000"/>
                                  </p:stCondLst>
                                  <p:childTnLst>
                                    <p:set>
                                      <p:cBhvr>
                                        <p:cTn id="30" dur="1" fill="hold">
                                          <p:stCondLst>
                                            <p:cond delay="0"/>
                                          </p:stCondLst>
                                        </p:cTn>
                                        <p:tgtEl>
                                          <p:spTgt spid="356355">
                                            <p:txEl>
                                              <p:pRg st="5" end="5"/>
                                            </p:txEl>
                                          </p:spTgt>
                                        </p:tgtEl>
                                        <p:attrNameLst>
                                          <p:attrName>style.visibility</p:attrName>
                                        </p:attrNameLst>
                                      </p:cBhvr>
                                      <p:to>
                                        <p:strVal val="visible"/>
                                      </p:to>
                                    </p:set>
                                    <p:animEffect transition="in" filter="dissolve">
                                      <p:cBhvr>
                                        <p:cTn id="31" dur="500"/>
                                        <p:tgtEl>
                                          <p:spTgt spid="356355">
                                            <p:txEl>
                                              <p:pRg st="5" end="5"/>
                                            </p:txEl>
                                          </p:spTgt>
                                        </p:tgtEl>
                                      </p:cBhvr>
                                    </p:animEffect>
                                  </p:childTnLst>
                                </p:cTn>
                              </p:par>
                            </p:childTnLst>
                          </p:cTn>
                        </p:par>
                        <p:par>
                          <p:cTn id="32" fill="hold">
                            <p:stCondLst>
                              <p:cond delay="10500"/>
                            </p:stCondLst>
                            <p:childTnLst>
                              <p:par>
                                <p:cTn id="33" presetID="9" presetClass="entr" presetSubtype="0" fill="hold" grpId="0" nodeType="afterEffect">
                                  <p:stCondLst>
                                    <p:cond delay="2000"/>
                                  </p:stCondLst>
                                  <p:childTnLst>
                                    <p:set>
                                      <p:cBhvr>
                                        <p:cTn id="34" dur="1" fill="hold">
                                          <p:stCondLst>
                                            <p:cond delay="0"/>
                                          </p:stCondLst>
                                        </p:cTn>
                                        <p:tgtEl>
                                          <p:spTgt spid="356355">
                                            <p:txEl>
                                              <p:pRg st="6" end="6"/>
                                            </p:txEl>
                                          </p:spTgt>
                                        </p:tgtEl>
                                        <p:attrNameLst>
                                          <p:attrName>style.visibility</p:attrName>
                                        </p:attrNameLst>
                                      </p:cBhvr>
                                      <p:to>
                                        <p:strVal val="visible"/>
                                      </p:to>
                                    </p:set>
                                    <p:animEffect transition="in" filter="dissolve">
                                      <p:cBhvr>
                                        <p:cTn id="35" dur="500"/>
                                        <p:tgtEl>
                                          <p:spTgt spid="356355">
                                            <p:txEl>
                                              <p:pRg st="6" end="6"/>
                                            </p:txEl>
                                          </p:spTgt>
                                        </p:tgtEl>
                                      </p:cBhvr>
                                    </p:animEffect>
                                  </p:childTnLst>
                                </p:cTn>
                              </p:par>
                            </p:childTnLst>
                          </p:cTn>
                        </p:par>
                        <p:par>
                          <p:cTn id="36" fill="hold">
                            <p:stCondLst>
                              <p:cond delay="13000"/>
                            </p:stCondLst>
                            <p:childTnLst>
                              <p:par>
                                <p:cTn id="37" presetID="9" presetClass="entr" presetSubtype="0" fill="hold" grpId="0" nodeType="afterEffect">
                                  <p:stCondLst>
                                    <p:cond delay="1000"/>
                                  </p:stCondLst>
                                  <p:childTnLst>
                                    <p:set>
                                      <p:cBhvr>
                                        <p:cTn id="38" dur="1" fill="hold">
                                          <p:stCondLst>
                                            <p:cond delay="0"/>
                                          </p:stCondLst>
                                        </p:cTn>
                                        <p:tgtEl>
                                          <p:spTgt spid="356355">
                                            <p:txEl>
                                              <p:pRg st="7" end="7"/>
                                            </p:txEl>
                                          </p:spTgt>
                                        </p:tgtEl>
                                        <p:attrNameLst>
                                          <p:attrName>style.visibility</p:attrName>
                                        </p:attrNameLst>
                                      </p:cBhvr>
                                      <p:to>
                                        <p:strVal val="visible"/>
                                      </p:to>
                                    </p:set>
                                    <p:animEffect transition="in" filter="dissolve">
                                      <p:cBhvr>
                                        <p:cTn id="39" dur="500"/>
                                        <p:tgtEl>
                                          <p:spTgt spid="3563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autoUpdateAnimBg="0"/>
      <p:bldP spid="356355" grpId="0" build="p" autoUpdateAnimBg="0" advAuto="1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1371600"/>
          </a:xfrm>
        </p:spPr>
        <p:txBody>
          <a:bodyPr/>
          <a:lstStyle/>
          <a:p>
            <a:r>
              <a:rPr lang="en-US" dirty="0"/>
              <a:t>Metacognition activity</a:t>
            </a:r>
          </a:p>
        </p:txBody>
      </p:sp>
      <p:sp>
        <p:nvSpPr>
          <p:cNvPr id="3" name="Content Placeholder 2"/>
          <p:cNvSpPr>
            <a:spLocks noGrp="1"/>
          </p:cNvSpPr>
          <p:nvPr>
            <p:ph idx="1"/>
          </p:nvPr>
        </p:nvSpPr>
        <p:spPr/>
        <p:txBody>
          <a:bodyPr/>
          <a:lstStyle/>
          <a:p>
            <a:r>
              <a:rPr lang="en-US" dirty="0"/>
              <a:t>What do you believe is important to understand and learn in this class?</a:t>
            </a:r>
          </a:p>
          <a:p>
            <a:endParaRPr lang="en-US" dirty="0"/>
          </a:p>
          <a:p>
            <a:endParaRPr lang="en-US" dirty="0"/>
          </a:p>
          <a:p>
            <a:r>
              <a:rPr lang="en-US" dirty="0"/>
              <a:t>What do you believe to be critical characteristics of successful students in this class?</a:t>
            </a:r>
          </a:p>
          <a:p>
            <a:endParaRPr lang="en-US" dirty="0"/>
          </a:p>
          <a:p>
            <a:endParaRPr lang="en-US" dirty="0"/>
          </a:p>
          <a:p>
            <a:r>
              <a:rPr lang="en-US" dirty="0"/>
              <a:t>How will you study and prepare for exams in this class?</a:t>
            </a:r>
          </a:p>
        </p:txBody>
      </p:sp>
    </p:spTree>
    <p:extLst>
      <p:ext uri="{BB962C8B-B14F-4D97-AF65-F5344CB8AC3E}">
        <p14:creationId xmlns:p14="http://schemas.microsoft.com/office/powerpoint/2010/main" val="3526748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228600" y="0"/>
            <a:ext cx="8534400" cy="5334000"/>
          </a:xfrm>
        </p:spPr>
        <p:txBody>
          <a:bodyPr/>
          <a:lstStyle/>
          <a:p>
            <a:pPr algn="ctr" eaLnBrk="1" hangingPunct="1"/>
            <a:r>
              <a:rPr lang="en-US" sz="4800" b="1" i="0" dirty="0">
                <a:latin typeface="Rockwell" pitchFamily="18" charset="0"/>
              </a:rPr>
              <a:t>Which One of the Next Two Slides More Accurately Describes YOUR Actions Before Test 1?</a:t>
            </a:r>
          </a:p>
        </p:txBody>
      </p:sp>
    </p:spTree>
    <p:custDataLst>
      <p:tags r:id="rId1"/>
    </p:custDataLst>
    <p:extLst>
      <p:ext uri="{BB962C8B-B14F-4D97-AF65-F5344CB8AC3E}">
        <p14:creationId xmlns:p14="http://schemas.microsoft.com/office/powerpoint/2010/main" val="4192699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228600"/>
            <a:ext cx="8839200" cy="1600200"/>
          </a:xfrm>
        </p:spPr>
        <p:txBody>
          <a:bodyPr>
            <a:normAutofit fontScale="90000"/>
          </a:bodyPr>
          <a:lstStyle/>
          <a:p>
            <a:r>
              <a:rPr lang="en-US" sz="4000" dirty="0"/>
              <a:t>Top 5 Reasons Folks Did Not Do Well on Test 1 in Gen Chemistry  in Fall 2009:</a:t>
            </a:r>
          </a:p>
        </p:txBody>
      </p:sp>
      <p:sp>
        <p:nvSpPr>
          <p:cNvPr id="3" name="Content Placeholder 2"/>
          <p:cNvSpPr>
            <a:spLocks noGrp="1"/>
          </p:cNvSpPr>
          <p:nvPr>
            <p:ph idx="1"/>
          </p:nvPr>
        </p:nvSpPr>
        <p:spPr>
          <a:xfrm>
            <a:off x="304800" y="2057400"/>
            <a:ext cx="8458200" cy="4572000"/>
          </a:xfrm>
        </p:spPr>
        <p:txBody>
          <a:bodyPr>
            <a:normAutofit/>
          </a:bodyPr>
          <a:lstStyle/>
          <a:p>
            <a:r>
              <a:rPr lang="en-US" sz="2800" dirty="0">
                <a:solidFill>
                  <a:srgbClr val="000000"/>
                </a:solidFill>
              </a:rPr>
              <a:t>1.  Didn’t spend enough time on the material</a:t>
            </a:r>
          </a:p>
          <a:p>
            <a:r>
              <a:rPr lang="en-US" sz="2800" dirty="0">
                <a:solidFill>
                  <a:srgbClr val="000000"/>
                </a:solidFill>
              </a:rPr>
              <a:t>2.  Started the homework too late</a:t>
            </a:r>
          </a:p>
          <a:p>
            <a:r>
              <a:rPr lang="en-US" sz="2800" dirty="0">
                <a:solidFill>
                  <a:srgbClr val="000000"/>
                </a:solidFill>
              </a:rPr>
              <a:t>3.  Didn’t memorize the information I needed to</a:t>
            </a:r>
          </a:p>
          <a:p>
            <a:r>
              <a:rPr lang="en-US" sz="2800" dirty="0">
                <a:solidFill>
                  <a:srgbClr val="000000"/>
                </a:solidFill>
              </a:rPr>
              <a:t>4.  Did not use the book</a:t>
            </a:r>
          </a:p>
          <a:p>
            <a:r>
              <a:rPr lang="en-US" sz="2800" dirty="0">
                <a:solidFill>
                  <a:srgbClr val="000000"/>
                </a:solidFill>
              </a:rPr>
              <a:t>5.  Assumed I understood information that I 	had read and re-read, but had not applied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152400"/>
            <a:ext cx="8534400" cy="1143000"/>
          </a:xfrm>
        </p:spPr>
        <p:txBody>
          <a:bodyPr>
            <a:normAutofit/>
          </a:bodyPr>
          <a:lstStyle/>
          <a:p>
            <a:pPr algn="ctr"/>
            <a:r>
              <a:rPr lang="en-US" sz="2800" dirty="0"/>
              <a:t>Top 5 Reasons Folks Made an A on Test 1:</a:t>
            </a:r>
          </a:p>
        </p:txBody>
      </p:sp>
      <p:sp>
        <p:nvSpPr>
          <p:cNvPr id="3" name="Content Placeholder 2"/>
          <p:cNvSpPr>
            <a:spLocks noGrp="1"/>
          </p:cNvSpPr>
          <p:nvPr>
            <p:ph idx="1"/>
          </p:nvPr>
        </p:nvSpPr>
        <p:spPr>
          <a:xfrm>
            <a:off x="228600" y="1600200"/>
            <a:ext cx="8077200" cy="4114800"/>
          </a:xfrm>
        </p:spPr>
        <p:txBody>
          <a:bodyPr>
            <a:noAutofit/>
          </a:bodyPr>
          <a:lstStyle/>
          <a:p>
            <a:r>
              <a:rPr lang="en-US" sz="2800" dirty="0">
                <a:solidFill>
                  <a:srgbClr val="000000"/>
                </a:solidFill>
              </a:rPr>
              <a:t>1.  Did preview-review for every class</a:t>
            </a:r>
          </a:p>
          <a:p>
            <a:r>
              <a:rPr lang="en-US" sz="2800" dirty="0">
                <a:solidFill>
                  <a:srgbClr val="000000"/>
                </a:solidFill>
              </a:rPr>
              <a:t>2.  Did a little of the homework at a time</a:t>
            </a:r>
          </a:p>
          <a:p>
            <a:r>
              <a:rPr lang="en-US" sz="2800" dirty="0">
                <a:solidFill>
                  <a:srgbClr val="000000"/>
                </a:solidFill>
              </a:rPr>
              <a:t>3.  Used the book and did the suggested problems</a:t>
            </a:r>
          </a:p>
          <a:p>
            <a:r>
              <a:rPr lang="en-US" sz="2800" dirty="0">
                <a:solidFill>
                  <a:srgbClr val="000000"/>
                </a:solidFill>
              </a:rPr>
              <a:t>4.  Made flashcards of the information to be memorized</a:t>
            </a:r>
          </a:p>
          <a:p>
            <a:r>
              <a:rPr lang="en-US" sz="2800" dirty="0">
                <a:solidFill>
                  <a:srgbClr val="000000"/>
                </a:solidFill>
              </a:rPr>
              <a:t>5.  Practiced explaining the information to others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00233-3D8C-724D-A6ED-21D366069802}"/>
              </a:ext>
            </a:extLst>
          </p:cNvPr>
          <p:cNvSpPr>
            <a:spLocks noGrp="1"/>
          </p:cNvSpPr>
          <p:nvPr>
            <p:ph type="title"/>
          </p:nvPr>
        </p:nvSpPr>
        <p:spPr/>
        <p:txBody>
          <a:bodyPr/>
          <a:lstStyle/>
          <a:p>
            <a:r>
              <a:rPr lang="en-US" dirty="0"/>
              <a:t>Set-up</a:t>
            </a:r>
          </a:p>
        </p:txBody>
      </p:sp>
      <p:sp>
        <p:nvSpPr>
          <p:cNvPr id="3" name="Content Placeholder 2">
            <a:extLst>
              <a:ext uri="{FF2B5EF4-FFF2-40B4-BE49-F238E27FC236}">
                <a16:creationId xmlns:a16="http://schemas.microsoft.com/office/drawing/2014/main" id="{2A19C953-6F2C-A940-B2D1-FA98406FDB27}"/>
              </a:ext>
            </a:extLst>
          </p:cNvPr>
          <p:cNvSpPr>
            <a:spLocks noGrp="1"/>
          </p:cNvSpPr>
          <p:nvPr>
            <p:ph idx="1"/>
          </p:nvPr>
        </p:nvSpPr>
        <p:spPr/>
        <p:txBody>
          <a:bodyPr/>
          <a:lstStyle/>
          <a:p>
            <a:r>
              <a:rPr lang="en-US" dirty="0"/>
              <a:t>After first exams were graded and returned to students</a:t>
            </a:r>
          </a:p>
          <a:p>
            <a:pPr marL="342900" indent="-342900">
              <a:buFont typeface="Arial" panose="020B0604020202020204" pitchFamily="34" charset="0"/>
              <a:buChar char="•"/>
            </a:pPr>
            <a:r>
              <a:rPr lang="en-US" dirty="0"/>
              <a:t>Report class average</a:t>
            </a:r>
          </a:p>
          <a:p>
            <a:pPr marL="342900" indent="-342900">
              <a:buFont typeface="Arial" panose="020B0604020202020204" pitchFamily="34" charset="0"/>
              <a:buChar char="•"/>
            </a:pPr>
            <a:r>
              <a:rPr lang="en-US" dirty="0"/>
              <a:t>Use this lecture to motivate and equip students with new tools to learn the material</a:t>
            </a:r>
          </a:p>
          <a:p>
            <a:pPr marL="800100" lvl="1" indent="-342900"/>
            <a:r>
              <a:rPr lang="en-US" dirty="0"/>
              <a:t>Show them the data on previous students </a:t>
            </a:r>
          </a:p>
          <a:p>
            <a:pPr marL="800100" lvl="1" indent="-342900"/>
            <a:r>
              <a:rPr lang="en-US" dirty="0"/>
              <a:t>Teach them about metacognition, study cycle,</a:t>
            </a:r>
          </a:p>
          <a:p>
            <a:pPr marL="800100" lvl="1" indent="-342900"/>
            <a:r>
              <a:rPr lang="en-US" dirty="0"/>
              <a:t>Writing assignment </a:t>
            </a:r>
          </a:p>
          <a:p>
            <a:pPr marL="342900" indent="-342900">
              <a:buFont typeface="Arial" panose="020B0604020202020204" pitchFamily="34" charset="0"/>
              <a:buChar char="•"/>
            </a:pPr>
            <a:r>
              <a:rPr lang="en-US" dirty="0"/>
              <a:t>Set a goal!  Hold students accountable!</a:t>
            </a:r>
          </a:p>
        </p:txBody>
      </p:sp>
    </p:spTree>
    <p:extLst>
      <p:ext uri="{BB962C8B-B14F-4D97-AF65-F5344CB8AC3E}">
        <p14:creationId xmlns:p14="http://schemas.microsoft.com/office/powerpoint/2010/main" val="3948124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32342"/>
            <a:ext cx="9144000" cy="1143000"/>
          </a:xfrm>
        </p:spPr>
        <p:txBody>
          <a:bodyPr>
            <a:normAutofit fontScale="90000"/>
          </a:bodyPr>
          <a:lstStyle/>
          <a:p>
            <a:pPr algn="ctr"/>
            <a:r>
              <a:rPr lang="en-US" sz="4000" b="1" dirty="0"/>
              <a:t>Which group did you most resemble?</a:t>
            </a:r>
          </a:p>
        </p:txBody>
      </p:sp>
      <p:sp>
        <p:nvSpPr>
          <p:cNvPr id="3" name="TPAnswers"/>
          <p:cNvSpPr>
            <a:spLocks noGrp="1"/>
          </p:cNvSpPr>
          <p:nvPr>
            <p:ph type="body" idx="1"/>
            <p:custDataLst>
              <p:tags r:id="rId2"/>
            </p:custDataLst>
          </p:nvPr>
        </p:nvSpPr>
        <p:spPr>
          <a:xfrm>
            <a:off x="762000" y="2133600"/>
            <a:ext cx="7391400" cy="2971800"/>
          </a:xfrm>
        </p:spPr>
        <p:txBody>
          <a:bodyPr>
            <a:noAutofit/>
          </a:bodyPr>
          <a:lstStyle/>
          <a:p>
            <a:pPr marL="514350" indent="-514350">
              <a:spcAft>
                <a:spcPts val="0"/>
              </a:spcAft>
              <a:buAutoNum type="arabicPeriod"/>
            </a:pPr>
            <a:r>
              <a:rPr lang="en-US" sz="3200" dirty="0"/>
              <a:t>Group that did not do well</a:t>
            </a:r>
          </a:p>
          <a:p>
            <a:pPr marL="0" indent="0">
              <a:spcAft>
                <a:spcPts val="0"/>
              </a:spcAft>
              <a:buNone/>
            </a:pPr>
            <a:r>
              <a:rPr lang="en-US" sz="3200" dirty="0"/>
              <a:t>2. Group that made an A</a:t>
            </a:r>
          </a:p>
        </p:txBody>
      </p:sp>
    </p:spTree>
    <p:custDataLst>
      <p:tags r:id="rId1"/>
    </p:custDataLst>
    <p:extLst>
      <p:ext uri="{BB962C8B-B14F-4D97-AF65-F5344CB8AC3E}">
        <p14:creationId xmlns:p14="http://schemas.microsoft.com/office/powerpoint/2010/main" val="2559370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Mindset</a:t>
            </a:r>
          </a:p>
        </p:txBody>
      </p:sp>
      <p:sp>
        <p:nvSpPr>
          <p:cNvPr id="3" name="Content Placeholder 2"/>
          <p:cNvSpPr>
            <a:spLocks noGrp="1"/>
          </p:cNvSpPr>
          <p:nvPr>
            <p:ph idx="1"/>
          </p:nvPr>
        </p:nvSpPr>
        <p:spPr/>
        <p:txBody>
          <a:bodyPr/>
          <a:lstStyle/>
          <a:p>
            <a:r>
              <a:rPr lang="en-US" dirty="0"/>
              <a:t>Fixed Intelligence Mindset</a:t>
            </a:r>
          </a:p>
          <a:p>
            <a:pPr marL="342900" indent="-342900">
              <a:buFont typeface="Arial"/>
              <a:buChar char="•"/>
            </a:pPr>
            <a:r>
              <a:rPr lang="en-US" dirty="0"/>
              <a:t>Intelligence is static</a:t>
            </a:r>
          </a:p>
          <a:p>
            <a:pPr marL="342900" indent="-342900">
              <a:buFont typeface="Arial"/>
              <a:buChar char="•"/>
            </a:pPr>
            <a:r>
              <a:rPr lang="en-US" dirty="0"/>
              <a:t>You have a certain amount of it</a:t>
            </a:r>
          </a:p>
          <a:p>
            <a:pPr marL="342900" indent="-342900">
              <a:buFont typeface="Arial"/>
              <a:buChar char="•"/>
            </a:pPr>
            <a:endParaRPr lang="en-US" dirty="0"/>
          </a:p>
          <a:p>
            <a:r>
              <a:rPr lang="en-US" dirty="0"/>
              <a:t>Growth Intelligence Mindset</a:t>
            </a:r>
          </a:p>
          <a:p>
            <a:pPr marL="342900" indent="-342900">
              <a:buFont typeface="Arial"/>
              <a:buChar char="•"/>
            </a:pPr>
            <a:r>
              <a:rPr lang="en-US" dirty="0"/>
              <a:t>Intelligence can be developed</a:t>
            </a:r>
          </a:p>
          <a:p>
            <a:pPr marL="342900" indent="-342900">
              <a:buFont typeface="Arial"/>
              <a:buChar char="•"/>
            </a:pPr>
            <a:r>
              <a:rPr lang="en-US" dirty="0"/>
              <a:t>You can grow it with actions</a:t>
            </a:r>
          </a:p>
        </p:txBody>
      </p:sp>
      <p:pic>
        <p:nvPicPr>
          <p:cNvPr id="4" name="Picture 3"/>
          <p:cNvPicPr>
            <a:picLocks noChangeAspect="1"/>
          </p:cNvPicPr>
          <p:nvPr/>
        </p:nvPicPr>
        <p:blipFill>
          <a:blip r:embed="rId2"/>
          <a:stretch>
            <a:fillRect/>
          </a:stretch>
        </p:blipFill>
        <p:spPr>
          <a:xfrm>
            <a:off x="533400" y="5943600"/>
            <a:ext cx="7315200" cy="670396"/>
          </a:xfrm>
          <a:prstGeom prst="rect">
            <a:avLst/>
          </a:prstGeom>
        </p:spPr>
      </p:pic>
    </p:spTree>
    <p:extLst>
      <p:ext uri="{BB962C8B-B14F-4D97-AF65-F5344CB8AC3E}">
        <p14:creationId xmlns:p14="http://schemas.microsoft.com/office/powerpoint/2010/main" val="181011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534400" cy="1371600"/>
          </a:xfrm>
        </p:spPr>
        <p:txBody>
          <a:bodyPr>
            <a:normAutofit fontScale="90000"/>
          </a:bodyPr>
          <a:lstStyle/>
          <a:p>
            <a:r>
              <a:rPr lang="en-US" dirty="0"/>
              <a:t>Responses to </a:t>
            </a:r>
            <a:r>
              <a:rPr lang="en-US" i="1" dirty="0"/>
              <a:t>many</a:t>
            </a:r>
            <a:r>
              <a:rPr lang="en-US" dirty="0"/>
              <a:t> situations are based on mindset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8590987"/>
              </p:ext>
            </p:extLst>
          </p:nvPr>
        </p:nvGraphicFramePr>
        <p:xfrm>
          <a:off x="457200" y="1752600"/>
          <a:ext cx="8305800" cy="4455729"/>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1095045">
                <a:tc>
                  <a:txBody>
                    <a:bodyPr/>
                    <a:lstStyle/>
                    <a:p>
                      <a:endParaRPr lang="en-US" sz="2400" dirty="0"/>
                    </a:p>
                  </a:txBody>
                  <a:tcPr/>
                </a:tc>
                <a:tc>
                  <a:txBody>
                    <a:bodyPr/>
                    <a:lstStyle/>
                    <a:p>
                      <a:r>
                        <a:rPr lang="en-US" sz="2400" dirty="0"/>
                        <a:t>Fixed  mindset response</a:t>
                      </a:r>
                    </a:p>
                  </a:txBody>
                  <a:tcPr/>
                </a:tc>
                <a:tc>
                  <a:txBody>
                    <a:bodyPr/>
                    <a:lstStyle/>
                    <a:p>
                      <a:r>
                        <a:rPr lang="en-US" sz="2400" dirty="0"/>
                        <a:t>Growth mindset response</a:t>
                      </a:r>
                    </a:p>
                  </a:txBody>
                  <a:tcPr/>
                </a:tc>
                <a:extLst>
                  <a:ext uri="{0D108BD9-81ED-4DB2-BD59-A6C34878D82A}">
                    <a16:rowId xmlns:a16="http://schemas.microsoft.com/office/drawing/2014/main" val="10000"/>
                  </a:ext>
                </a:extLst>
              </a:tr>
              <a:tr h="634431">
                <a:tc>
                  <a:txBody>
                    <a:bodyPr/>
                    <a:lstStyle/>
                    <a:p>
                      <a:r>
                        <a:rPr lang="en-US" sz="2400" dirty="0"/>
                        <a:t>Challenges</a:t>
                      </a:r>
                    </a:p>
                  </a:txBody>
                  <a:tcPr/>
                </a:tc>
                <a:tc>
                  <a:txBody>
                    <a:bodyPr/>
                    <a:lstStyle/>
                    <a:p>
                      <a:r>
                        <a:rPr lang="en-US" sz="2400" dirty="0"/>
                        <a:t>Avoid</a:t>
                      </a:r>
                    </a:p>
                  </a:txBody>
                  <a:tcPr/>
                </a:tc>
                <a:tc>
                  <a:txBody>
                    <a:bodyPr/>
                    <a:lstStyle/>
                    <a:p>
                      <a:r>
                        <a:rPr lang="en-US" sz="2400" dirty="0"/>
                        <a:t>Embrace</a:t>
                      </a:r>
                    </a:p>
                  </a:txBody>
                  <a:tcPr/>
                </a:tc>
                <a:extLst>
                  <a:ext uri="{0D108BD9-81ED-4DB2-BD59-A6C34878D82A}">
                    <a16:rowId xmlns:a16="http://schemas.microsoft.com/office/drawing/2014/main" val="10001"/>
                  </a:ext>
                </a:extLst>
              </a:tr>
              <a:tr h="634431">
                <a:tc>
                  <a:txBody>
                    <a:bodyPr/>
                    <a:lstStyle/>
                    <a:p>
                      <a:r>
                        <a:rPr lang="en-US" sz="2400" dirty="0"/>
                        <a:t>Obstacles</a:t>
                      </a:r>
                    </a:p>
                  </a:txBody>
                  <a:tcPr/>
                </a:tc>
                <a:tc>
                  <a:txBody>
                    <a:bodyPr/>
                    <a:lstStyle/>
                    <a:p>
                      <a:r>
                        <a:rPr lang="en-US" sz="2400" dirty="0"/>
                        <a:t>Give up easily</a:t>
                      </a:r>
                    </a:p>
                  </a:txBody>
                  <a:tcPr/>
                </a:tc>
                <a:tc>
                  <a:txBody>
                    <a:bodyPr/>
                    <a:lstStyle/>
                    <a:p>
                      <a:r>
                        <a:rPr lang="en-US" sz="2400" dirty="0"/>
                        <a:t>Persist</a:t>
                      </a:r>
                    </a:p>
                  </a:txBody>
                  <a:tcPr/>
                </a:tc>
                <a:extLst>
                  <a:ext uri="{0D108BD9-81ED-4DB2-BD59-A6C34878D82A}">
                    <a16:rowId xmlns:a16="http://schemas.microsoft.com/office/drawing/2014/main" val="10002"/>
                  </a:ext>
                </a:extLst>
              </a:tr>
              <a:tr h="634431">
                <a:tc>
                  <a:txBody>
                    <a:bodyPr/>
                    <a:lstStyle/>
                    <a:p>
                      <a:r>
                        <a:rPr lang="en-US" sz="2400" dirty="0"/>
                        <a:t>Tasks requiring</a:t>
                      </a:r>
                      <a:r>
                        <a:rPr lang="en-US" sz="2400" baseline="0" dirty="0"/>
                        <a:t> effort</a:t>
                      </a:r>
                      <a:endParaRPr lang="en-US" sz="2400" dirty="0"/>
                    </a:p>
                  </a:txBody>
                  <a:tcPr/>
                </a:tc>
                <a:tc>
                  <a:txBody>
                    <a:bodyPr/>
                    <a:lstStyle/>
                    <a:p>
                      <a:r>
                        <a:rPr lang="en-US" sz="2400" dirty="0"/>
                        <a:t>Fruitless to try</a:t>
                      </a:r>
                    </a:p>
                  </a:txBody>
                  <a:tcPr/>
                </a:tc>
                <a:tc>
                  <a:txBody>
                    <a:bodyPr/>
                    <a:lstStyle/>
                    <a:p>
                      <a:r>
                        <a:rPr lang="en-US" sz="2400" dirty="0"/>
                        <a:t>Path to mastery</a:t>
                      </a:r>
                    </a:p>
                  </a:txBody>
                  <a:tcPr/>
                </a:tc>
                <a:extLst>
                  <a:ext uri="{0D108BD9-81ED-4DB2-BD59-A6C34878D82A}">
                    <a16:rowId xmlns:a16="http://schemas.microsoft.com/office/drawing/2014/main" val="10003"/>
                  </a:ext>
                </a:extLst>
              </a:tr>
              <a:tr h="634431">
                <a:tc>
                  <a:txBody>
                    <a:bodyPr/>
                    <a:lstStyle/>
                    <a:p>
                      <a:r>
                        <a:rPr lang="en-US" sz="2400" dirty="0"/>
                        <a:t>Criticism</a:t>
                      </a:r>
                    </a:p>
                  </a:txBody>
                  <a:tcPr/>
                </a:tc>
                <a:tc>
                  <a:txBody>
                    <a:bodyPr/>
                    <a:lstStyle/>
                    <a:p>
                      <a:r>
                        <a:rPr lang="en-US" sz="2400" dirty="0"/>
                        <a:t>Ignore it</a:t>
                      </a:r>
                    </a:p>
                  </a:txBody>
                  <a:tcPr/>
                </a:tc>
                <a:tc>
                  <a:txBody>
                    <a:bodyPr/>
                    <a:lstStyle/>
                    <a:p>
                      <a:r>
                        <a:rPr lang="en-US" sz="2400" dirty="0"/>
                        <a:t>Learn from it</a:t>
                      </a:r>
                    </a:p>
                  </a:txBody>
                  <a:tcPr/>
                </a:tc>
                <a:extLst>
                  <a:ext uri="{0D108BD9-81ED-4DB2-BD59-A6C34878D82A}">
                    <a16:rowId xmlns:a16="http://schemas.microsoft.com/office/drawing/2014/main" val="10004"/>
                  </a:ext>
                </a:extLst>
              </a:tr>
              <a:tr h="634431">
                <a:tc>
                  <a:txBody>
                    <a:bodyPr/>
                    <a:lstStyle/>
                    <a:p>
                      <a:r>
                        <a:rPr lang="en-US" sz="2400" dirty="0"/>
                        <a:t>Success of others</a:t>
                      </a:r>
                    </a:p>
                  </a:txBody>
                  <a:tcPr/>
                </a:tc>
                <a:tc>
                  <a:txBody>
                    <a:bodyPr/>
                    <a:lstStyle/>
                    <a:p>
                      <a:r>
                        <a:rPr lang="en-US" sz="2400" dirty="0"/>
                        <a:t>Threatening</a:t>
                      </a:r>
                    </a:p>
                  </a:txBody>
                  <a:tcPr/>
                </a:tc>
                <a:tc>
                  <a:txBody>
                    <a:bodyPr/>
                    <a:lstStyle/>
                    <a:p>
                      <a:r>
                        <a:rPr lang="en-US" sz="2400" dirty="0"/>
                        <a:t>Inspiration </a:t>
                      </a:r>
                    </a:p>
                  </a:txBody>
                  <a:tcPr/>
                </a:tc>
                <a:extLst>
                  <a:ext uri="{0D108BD9-81ED-4DB2-BD59-A6C34878D82A}">
                    <a16:rowId xmlns:a16="http://schemas.microsoft.com/office/drawing/2014/main" val="10005"/>
                  </a:ext>
                </a:extLst>
              </a:tr>
            </a:tbl>
          </a:graphicData>
        </a:graphic>
      </p:graphicFrame>
      <p:pic>
        <p:nvPicPr>
          <p:cNvPr id="5" name="Picture 4">
            <a:extLst>
              <a:ext uri="{FF2B5EF4-FFF2-40B4-BE49-F238E27FC236}">
                <a16:creationId xmlns:a16="http://schemas.microsoft.com/office/drawing/2014/main" id="{A03EF652-281E-B44D-A154-39D1D5A0B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73814"/>
            <a:ext cx="8382000" cy="4813300"/>
          </a:xfrm>
          <a:prstGeom prst="rect">
            <a:avLst/>
          </a:prstGeom>
        </p:spPr>
      </p:pic>
    </p:spTree>
    <p:extLst>
      <p:ext uri="{BB962C8B-B14F-4D97-AF65-F5344CB8AC3E}">
        <p14:creationId xmlns:p14="http://schemas.microsoft.com/office/powerpoint/2010/main" val="254759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152400" y="990600"/>
            <a:ext cx="8747078" cy="6400800"/>
          </a:xfrm>
        </p:spPr>
        <p:txBody>
          <a:bodyPr>
            <a:normAutofit fontScale="55000" lnSpcReduction="20000"/>
          </a:bodyPr>
          <a:lstStyle/>
          <a:p>
            <a:pPr>
              <a:buNone/>
            </a:pPr>
            <a:r>
              <a:rPr lang="en-US" sz="4500" dirty="0"/>
              <a:t>	</a:t>
            </a:r>
            <a:r>
              <a:rPr lang="en-US" sz="4500" dirty="0">
                <a:solidFill>
                  <a:schemeClr val="tx1"/>
                </a:solidFill>
              </a:rPr>
              <a:t>“…Personally, I am not so good at chemistry and unfortunately, at this point my grade for that class is reflecting exactly that. I am emailing you inquiring about a possibility of you tutoring me.”</a:t>
            </a:r>
          </a:p>
          <a:p>
            <a:pPr>
              <a:buNone/>
            </a:pPr>
            <a:r>
              <a:rPr lang="en-US" sz="4500" b="1" dirty="0">
                <a:solidFill>
                  <a:schemeClr val="tx1"/>
                </a:solidFill>
              </a:rPr>
              <a:t>							</a:t>
            </a:r>
            <a:r>
              <a:rPr lang="en-US" sz="4500" dirty="0">
                <a:solidFill>
                  <a:schemeClr val="tx1"/>
                </a:solidFill>
              </a:rPr>
              <a:t>April 6, 2011</a:t>
            </a:r>
            <a:endParaRPr lang="en-US" sz="4500" b="1" dirty="0">
              <a:solidFill>
                <a:schemeClr val="tx1"/>
              </a:solidFill>
            </a:endParaRPr>
          </a:p>
          <a:p>
            <a:pPr>
              <a:buNone/>
            </a:pPr>
            <a:r>
              <a:rPr lang="en-US" sz="4500" b="1" dirty="0">
                <a:solidFill>
                  <a:schemeClr val="tx1"/>
                </a:solidFill>
              </a:rPr>
              <a:t>----------------------------------------------------------</a:t>
            </a:r>
          </a:p>
          <a:p>
            <a:pPr>
              <a:buNone/>
            </a:pPr>
            <a:r>
              <a:rPr lang="en-US" sz="4500" b="1" dirty="0">
                <a:solidFill>
                  <a:schemeClr val="tx1"/>
                </a:solidFill>
              </a:rPr>
              <a:t>	“</a:t>
            </a:r>
            <a:r>
              <a:rPr lang="en-US" sz="4500" dirty="0">
                <a:solidFill>
                  <a:schemeClr val="tx1"/>
                </a:solidFill>
              </a:rPr>
              <a:t>I made a 68, 50, (50), </a:t>
            </a:r>
            <a:r>
              <a:rPr lang="en-US" sz="4500" dirty="0">
                <a:solidFill>
                  <a:srgbClr val="FF0000"/>
                </a:solidFill>
              </a:rPr>
              <a:t>87, 87, and a 97 on my final</a:t>
            </a:r>
            <a:r>
              <a:rPr lang="en-US" sz="4500" dirty="0">
                <a:solidFill>
                  <a:schemeClr val="tx1"/>
                </a:solidFill>
              </a:rPr>
              <a:t>. I </a:t>
            </a:r>
            <a:r>
              <a:rPr lang="en-US" sz="4500" b="1" dirty="0">
                <a:solidFill>
                  <a:schemeClr val="tx1"/>
                </a:solidFill>
              </a:rPr>
              <a:t>ended up earning a 90 (A) in the course</a:t>
            </a:r>
            <a:r>
              <a:rPr lang="en-US" sz="4500" dirty="0">
                <a:solidFill>
                  <a:schemeClr val="tx1"/>
                </a:solidFill>
              </a:rPr>
              <a:t>, </a:t>
            </a:r>
            <a:r>
              <a:rPr lang="en-US" sz="4500" b="1" dirty="0">
                <a:solidFill>
                  <a:schemeClr val="tx1"/>
                </a:solidFill>
              </a:rPr>
              <a:t>but I started with a 60 (D)</a:t>
            </a:r>
            <a:r>
              <a:rPr lang="en-US" sz="4500" dirty="0">
                <a:solidFill>
                  <a:schemeClr val="tx1"/>
                </a:solidFill>
              </a:rPr>
              <a:t>. I think what I did different was make sidenotes in each chapter and as I progressed onto the next chapter I was able to refer to these notes. I would say that in chemistry everything builds from the previous topic.</a:t>
            </a:r>
            <a:endParaRPr lang="en-US" sz="4500" dirty="0"/>
          </a:p>
          <a:p>
            <a:pPr>
              <a:buNone/>
            </a:pPr>
            <a:r>
              <a:rPr lang="en-US" sz="4500" b="1" i="1" dirty="0">
                <a:solidFill>
                  <a:schemeClr val="tx1"/>
                </a:solidFill>
              </a:rPr>
              <a:t>				</a:t>
            </a:r>
            <a:r>
              <a:rPr lang="en-US" sz="4500" dirty="0">
                <a:solidFill>
                  <a:schemeClr val="tx1"/>
                </a:solidFill>
              </a:rPr>
              <a:t>May 13, 2011  </a:t>
            </a:r>
            <a:r>
              <a:rPr lang="en-US" sz="4500" dirty="0">
                <a:solidFill>
                  <a:schemeClr val="tx1"/>
                </a:solidFill>
                <a:cs typeface="Arial" pitchFamily="34" charset="0"/>
              </a:rPr>
              <a:t>Semester GPA:  3.8</a:t>
            </a:r>
          </a:p>
          <a:p>
            <a:pPr>
              <a:buFont typeface="Wingdings" pitchFamily="2" charset="2"/>
              <a:buNone/>
            </a:pPr>
            <a:endParaRPr lang="en-US" sz="2800" dirty="0">
              <a:solidFill>
                <a:schemeClr val="tx1"/>
              </a:solidFill>
            </a:endParaRPr>
          </a:p>
          <a:p>
            <a:pPr>
              <a:buFont typeface="Wingdings" pitchFamily="2" charset="2"/>
              <a:buNone/>
            </a:pPr>
            <a:r>
              <a:rPr lang="en-US" sz="2800" dirty="0"/>
              <a:t>					</a:t>
            </a:r>
            <a:endParaRPr lang="en-US" sz="2800" i="1" dirty="0"/>
          </a:p>
          <a:p>
            <a:pPr algn="r">
              <a:buFont typeface="Wingdings" pitchFamily="2" charset="2"/>
              <a:buNone/>
            </a:pPr>
            <a:r>
              <a:rPr lang="en-US" sz="2800" dirty="0"/>
              <a:t>		</a:t>
            </a:r>
            <a:endParaRPr lang="en-US" sz="2800" i="1" dirty="0"/>
          </a:p>
        </p:txBody>
      </p:sp>
      <p:sp>
        <p:nvSpPr>
          <p:cNvPr id="44036" name="TextBox 3"/>
          <p:cNvSpPr txBox="1">
            <a:spLocks noChangeArrowheads="1"/>
          </p:cNvSpPr>
          <p:nvPr/>
        </p:nvSpPr>
        <p:spPr bwMode="auto">
          <a:xfrm>
            <a:off x="1066800" y="228600"/>
            <a:ext cx="8077200" cy="523220"/>
          </a:xfrm>
          <a:prstGeom prst="rect">
            <a:avLst/>
          </a:prstGeom>
          <a:noFill/>
          <a:ln w="9525">
            <a:noFill/>
            <a:miter lim="800000"/>
            <a:headEnd/>
            <a:tailEnd/>
          </a:ln>
        </p:spPr>
        <p:txBody>
          <a:bodyPr wrap="square">
            <a:spAutoFit/>
          </a:bodyPr>
          <a:lstStyle/>
          <a:p>
            <a:r>
              <a:rPr lang="en-US" sz="2800" i="1" dirty="0">
                <a:latin typeface="Technical" pitchFamily="66" charset="0"/>
              </a:rPr>
              <a:t>            </a:t>
            </a:r>
            <a:r>
              <a:rPr lang="en-US" sz="2800" b="1" i="1" dirty="0">
                <a:latin typeface="Goudy Old Style" pitchFamily="18" charset="0"/>
              </a:rPr>
              <a:t>Email from Joshua, Chem 1201 student </a:t>
            </a:r>
          </a:p>
        </p:txBody>
      </p:sp>
    </p:spTree>
    <p:custDataLst>
      <p:tags r:id="rId1"/>
    </p:custDataLst>
    <p:extLst>
      <p:ext uri="{BB962C8B-B14F-4D97-AF65-F5344CB8AC3E}">
        <p14:creationId xmlns:p14="http://schemas.microsoft.com/office/powerpoint/2010/main" val="3789142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8915400" cy="1219200"/>
          </a:xfrm>
        </p:spPr>
        <p:txBody>
          <a:bodyPr>
            <a:normAutofit/>
          </a:bodyPr>
          <a:lstStyle/>
          <a:p>
            <a:pPr algn="ctr" eaLnBrk="1" hangingPunct="1"/>
            <a:r>
              <a:rPr lang="en-US" dirty="0"/>
              <a:t>Get the Most Out of Homework Reprise</a:t>
            </a:r>
          </a:p>
        </p:txBody>
      </p:sp>
      <p:sp>
        <p:nvSpPr>
          <p:cNvPr id="29699" name="Rectangle 3"/>
          <p:cNvSpPr>
            <a:spLocks noGrp="1" noChangeArrowheads="1"/>
          </p:cNvSpPr>
          <p:nvPr>
            <p:ph idx="1"/>
          </p:nvPr>
        </p:nvSpPr>
        <p:spPr>
          <a:xfrm>
            <a:off x="457200" y="1600200"/>
            <a:ext cx="8305800" cy="5105400"/>
          </a:xfrm>
        </p:spPr>
        <p:txBody>
          <a:bodyPr/>
          <a:lstStyle/>
          <a:p>
            <a:pPr marL="571500" indent="-571500" eaLnBrk="1" hangingPunct="1">
              <a:lnSpc>
                <a:spcPct val="90000"/>
              </a:lnSpc>
              <a:buFont typeface="Arial"/>
              <a:buChar char="•"/>
            </a:pPr>
            <a:r>
              <a:rPr lang="en-US" sz="3600" dirty="0"/>
              <a:t>Start the problems early--the day they are assigned</a:t>
            </a:r>
          </a:p>
          <a:p>
            <a:pPr marL="571500" indent="-571500" eaLnBrk="1" hangingPunct="1">
              <a:lnSpc>
                <a:spcPct val="90000"/>
              </a:lnSpc>
              <a:buFont typeface="Arial"/>
              <a:buChar char="•"/>
            </a:pPr>
            <a:r>
              <a:rPr lang="en-US" sz="3600" b="1" dirty="0"/>
              <a:t>Do not flip back to see example problems; work them yourself!</a:t>
            </a:r>
          </a:p>
          <a:p>
            <a:pPr marL="571500" indent="-571500" eaLnBrk="1" hangingPunct="1">
              <a:lnSpc>
                <a:spcPct val="90000"/>
              </a:lnSpc>
              <a:buFont typeface="Arial"/>
              <a:buChar char="•"/>
            </a:pPr>
            <a:r>
              <a:rPr lang="en-US" sz="3600" dirty="0"/>
              <a:t>Don’t give up too soon (&lt;15 min.)</a:t>
            </a:r>
          </a:p>
          <a:p>
            <a:pPr marL="571500" indent="-571500" eaLnBrk="1" hangingPunct="1">
              <a:lnSpc>
                <a:spcPct val="90000"/>
              </a:lnSpc>
              <a:buFont typeface="Arial"/>
              <a:buChar char="•"/>
            </a:pPr>
            <a:r>
              <a:rPr lang="en-US" sz="3600" dirty="0"/>
              <a:t>Don’t spend too much time (&gt;30 min.)</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1524000"/>
            <a:ext cx="8534400" cy="1143000"/>
          </a:xfrm>
        </p:spPr>
        <p:txBody>
          <a:bodyPr>
            <a:normAutofit fontScale="90000"/>
          </a:bodyPr>
          <a:lstStyle/>
          <a:p>
            <a:pPr algn="ctr" eaLnBrk="1" hangingPunct="1"/>
            <a:r>
              <a:rPr lang="en-US" dirty="0"/>
              <a:t>Get the Most from SI Sessions, Tutorial Centers, Office Hours,  </a:t>
            </a:r>
            <a:br>
              <a:rPr lang="en-US" dirty="0"/>
            </a:br>
            <a:r>
              <a:rPr lang="en-US" dirty="0"/>
              <a:t>and  Study Groups </a:t>
            </a:r>
          </a:p>
        </p:txBody>
      </p:sp>
      <p:sp>
        <p:nvSpPr>
          <p:cNvPr id="30723" name="Rectangle 3"/>
          <p:cNvSpPr>
            <a:spLocks noGrp="1" noChangeArrowheads="1"/>
          </p:cNvSpPr>
          <p:nvPr>
            <p:ph idx="1"/>
          </p:nvPr>
        </p:nvSpPr>
        <p:spPr>
          <a:xfrm>
            <a:off x="914400" y="3352800"/>
            <a:ext cx="7772400" cy="3276600"/>
          </a:xfrm>
        </p:spPr>
        <p:txBody>
          <a:bodyPr/>
          <a:lstStyle/>
          <a:p>
            <a:pPr eaLnBrk="1" hangingPunct="1"/>
            <a:r>
              <a:rPr lang="en-US" sz="3600" dirty="0">
                <a:solidFill>
                  <a:srgbClr val="000000"/>
                </a:solidFill>
              </a:rPr>
              <a:t>Try to understand the concept or work the problem by yourself first</a:t>
            </a:r>
          </a:p>
          <a:p>
            <a:pPr eaLnBrk="1" hangingPunct="1"/>
            <a:r>
              <a:rPr lang="en-US" sz="3600" dirty="0">
                <a:solidFill>
                  <a:srgbClr val="000000"/>
                </a:solidFill>
              </a:rPr>
              <a:t>Come prepared to ask questions</a:t>
            </a:r>
          </a:p>
          <a:p>
            <a:pPr eaLnBrk="1" hangingPunct="1"/>
            <a:r>
              <a:rPr lang="en-US" sz="3600" dirty="0">
                <a:solidFill>
                  <a:srgbClr val="000000"/>
                </a:solidFill>
              </a:rPr>
              <a:t>Explain the material to the tutor or instructor</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0"/>
            <a:ext cx="7772400" cy="1143000"/>
          </a:xfrm>
        </p:spPr>
        <p:txBody>
          <a:bodyPr/>
          <a:lstStyle/>
          <a:p>
            <a:pPr eaLnBrk="1" hangingPunct="1"/>
            <a:r>
              <a:rPr lang="en-US"/>
              <a:t> </a:t>
            </a:r>
          </a:p>
        </p:txBody>
      </p:sp>
      <p:sp>
        <p:nvSpPr>
          <p:cNvPr id="31747" name="Rectangle 3"/>
          <p:cNvSpPr>
            <a:spLocks noGrp="1" noChangeArrowheads="1"/>
          </p:cNvSpPr>
          <p:nvPr>
            <p:ph idx="1"/>
          </p:nvPr>
        </p:nvSpPr>
        <p:spPr>
          <a:xfrm>
            <a:off x="457200" y="762000"/>
            <a:ext cx="8686800" cy="5410200"/>
          </a:xfrm>
        </p:spPr>
        <p:txBody>
          <a:bodyPr>
            <a:normAutofit lnSpcReduction="10000"/>
          </a:bodyPr>
          <a:lstStyle/>
          <a:p>
            <a:pPr marL="342900" indent="-342900" algn="ctr" eaLnBrk="1" hangingPunct="1">
              <a:buFont typeface="Wingdings" pitchFamily="2" charset="2"/>
              <a:buNone/>
            </a:pPr>
            <a:r>
              <a:rPr lang="en-US" sz="3600" dirty="0"/>
              <a:t>Challenge to YOU!</a:t>
            </a:r>
          </a:p>
          <a:p>
            <a:pPr marL="342900" indent="-342900" algn="ctr" eaLnBrk="1" hangingPunct="1">
              <a:buFont typeface="Wingdings" pitchFamily="2" charset="2"/>
              <a:buNone/>
            </a:pPr>
            <a:endParaRPr lang="en-US" sz="3600" dirty="0"/>
          </a:p>
          <a:p>
            <a:pPr marL="342900" indent="-342900" eaLnBrk="1" hangingPunct="1"/>
            <a:r>
              <a:rPr lang="en-US" sz="2800" dirty="0"/>
              <a:t>Metacognition Discussion – February 25, 2020</a:t>
            </a:r>
          </a:p>
          <a:p>
            <a:pPr marL="342900" indent="-342900" eaLnBrk="1" hangingPunct="1">
              <a:buNone/>
            </a:pPr>
            <a:endParaRPr lang="en-US" sz="2800" dirty="0"/>
          </a:p>
          <a:p>
            <a:pPr marL="342900" indent="-342900" eaLnBrk="1" hangingPunct="1"/>
            <a:r>
              <a:rPr lang="en-US" sz="2800" dirty="0"/>
              <a:t>Average on Exam 2: 80%</a:t>
            </a:r>
          </a:p>
          <a:p>
            <a:pPr marL="342900" indent="-342900" eaLnBrk="1" hangingPunct="1">
              <a:buFont typeface="Wingdings" pitchFamily="2" charset="2"/>
              <a:buNone/>
            </a:pPr>
            <a:endParaRPr lang="en-US" sz="2800" dirty="0"/>
          </a:p>
          <a:p>
            <a:pPr marL="342900" indent="-342900" algn="ctr" eaLnBrk="1" hangingPunct="1">
              <a:buFont typeface="Wingdings" pitchFamily="2" charset="2"/>
              <a:buNone/>
            </a:pPr>
            <a:r>
              <a:rPr lang="en-US" sz="2800" dirty="0"/>
              <a:t>How do I know you CAN do this?</a:t>
            </a:r>
          </a:p>
          <a:p>
            <a:pPr marL="342900" indent="-342900" algn="ctr" eaLnBrk="1" hangingPunct="1">
              <a:buFont typeface="Wingdings" pitchFamily="2" charset="2"/>
              <a:buNone/>
            </a:pPr>
            <a:r>
              <a:rPr lang="en-US" sz="2800" i="1" dirty="0"/>
              <a:t>Because students at the </a:t>
            </a:r>
          </a:p>
          <a:p>
            <a:pPr marL="342900" indent="-342900" algn="ctr" eaLnBrk="1" hangingPunct="1">
              <a:buFont typeface="Wingdings" pitchFamily="2" charset="2"/>
              <a:buNone/>
            </a:pPr>
            <a:r>
              <a:rPr lang="en-US" sz="2800" i="1" dirty="0"/>
              <a:t>LSU Dental School did it!</a:t>
            </a:r>
          </a:p>
          <a:p>
            <a:pPr marL="342900" indent="-342900" eaLnBrk="1" hangingPunct="1">
              <a:buFont typeface="Wingdings" pitchFamily="2" charset="2"/>
              <a:buNone/>
            </a:pPr>
            <a:endParaRPr lang="en-US" sz="3600" dirty="0">
              <a:solidFill>
                <a:srgbClr val="FF3300"/>
              </a:solidFill>
            </a:endParaRPr>
          </a:p>
          <a:p>
            <a:pPr marL="342900" indent="-342900" eaLnBrk="1" hangingPunct="1">
              <a:buFont typeface="Wingdings" pitchFamily="2" charset="2"/>
              <a:buNone/>
            </a:pPr>
            <a:endParaRPr lang="en-US" sz="3600" dirty="0">
              <a:solidFill>
                <a:srgbClr val="FF3300"/>
              </a:solidFill>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066800" y="0"/>
            <a:ext cx="7772400" cy="1143000"/>
          </a:xfrm>
        </p:spPr>
        <p:txBody>
          <a:bodyPr/>
          <a:lstStyle/>
          <a:p>
            <a:r>
              <a:rPr lang="en-US"/>
              <a:t> </a:t>
            </a:r>
          </a:p>
        </p:txBody>
      </p:sp>
      <p:sp>
        <p:nvSpPr>
          <p:cNvPr id="182275" name="Rectangle 3"/>
          <p:cNvSpPr>
            <a:spLocks noGrp="1" noChangeArrowheads="1"/>
          </p:cNvSpPr>
          <p:nvPr>
            <p:ph idx="1"/>
          </p:nvPr>
        </p:nvSpPr>
        <p:spPr>
          <a:xfrm>
            <a:off x="152400" y="228600"/>
            <a:ext cx="8991600" cy="6400800"/>
          </a:xfrm>
        </p:spPr>
        <p:txBody>
          <a:bodyPr>
            <a:normAutofit/>
          </a:bodyPr>
          <a:lstStyle/>
          <a:p>
            <a:pPr algn="ctr">
              <a:buFont typeface="Wingdings" pitchFamily="2" charset="2"/>
              <a:buNone/>
            </a:pPr>
            <a:r>
              <a:rPr lang="en-US" sz="2800" dirty="0"/>
              <a:t>The 2004 LSU Dental School First Year Class:</a:t>
            </a:r>
          </a:p>
          <a:p>
            <a:pPr algn="ctr">
              <a:buFont typeface="Wingdings" pitchFamily="2" charset="2"/>
              <a:buNone/>
            </a:pPr>
            <a:r>
              <a:rPr lang="en-US" sz="2800" dirty="0"/>
              <a:t>An Amazing Success Story!</a:t>
            </a:r>
          </a:p>
          <a:p>
            <a:pPr algn="ctr">
              <a:buFont typeface="Wingdings" pitchFamily="2" charset="2"/>
              <a:buNone/>
            </a:pPr>
            <a:endParaRPr lang="en-US" sz="2800" dirty="0"/>
          </a:p>
          <a:p>
            <a:r>
              <a:rPr lang="en-US" sz="2800" dirty="0"/>
              <a:t>Metacognition Discussion – August 13, 2004</a:t>
            </a:r>
          </a:p>
          <a:p>
            <a:r>
              <a:rPr lang="en-US" sz="2800" dirty="0"/>
              <a:t>Histology Exam – August 23, 2004</a:t>
            </a:r>
          </a:p>
          <a:p>
            <a:r>
              <a:rPr lang="en-US" sz="2800" dirty="0"/>
              <a:t>Previous class averages:  74 – 78</a:t>
            </a:r>
          </a:p>
          <a:p>
            <a:r>
              <a:rPr lang="en-US" sz="2800" dirty="0"/>
              <a:t>Challenge to class on August 13:  84 average</a:t>
            </a:r>
          </a:p>
          <a:p>
            <a:r>
              <a:rPr lang="en-US" sz="2800" dirty="0"/>
              <a:t>Reported average on August 24: 85!</a:t>
            </a:r>
          </a:p>
          <a:p>
            <a:endParaRPr lang="en-US" sz="2800" dirty="0"/>
          </a:p>
          <a:p>
            <a:pPr>
              <a:buFont typeface="Wingdings" pitchFamily="2" charset="2"/>
              <a:buNone/>
            </a:pPr>
            <a:endParaRPr lang="en-US" sz="2800" dirty="0">
              <a:solidFill>
                <a:srgbClr val="FF3300"/>
              </a:solidFill>
            </a:endParaRPr>
          </a:p>
          <a:p>
            <a:pPr>
              <a:buFont typeface="Wingdings" pitchFamily="2" charset="2"/>
              <a:buNone/>
            </a:pPr>
            <a:endParaRPr lang="en-US" sz="2800" dirty="0">
              <a:solidFill>
                <a:srgbClr val="FF3300"/>
              </a:solidFill>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en-US"/>
              <a:t>Writing Exercise</a:t>
            </a:r>
          </a:p>
        </p:txBody>
      </p:sp>
      <p:sp>
        <p:nvSpPr>
          <p:cNvPr id="33795" name="Rectangle 3"/>
          <p:cNvSpPr>
            <a:spLocks noGrp="1" noChangeArrowheads="1"/>
          </p:cNvSpPr>
          <p:nvPr>
            <p:ph idx="1"/>
          </p:nvPr>
        </p:nvSpPr>
        <p:spPr>
          <a:xfrm>
            <a:off x="533400" y="2438400"/>
            <a:ext cx="7924800" cy="2209800"/>
          </a:xfrm>
        </p:spPr>
        <p:txBody>
          <a:bodyPr/>
          <a:lstStyle/>
          <a:p>
            <a:pPr algn="ctr" eaLnBrk="1" hangingPunct="1">
              <a:buFontTx/>
              <a:buNone/>
            </a:pPr>
            <a:r>
              <a:rPr lang="en-US" sz="4400"/>
              <a:t>What strategy will you use </a:t>
            </a:r>
          </a:p>
          <a:p>
            <a:pPr algn="ctr" eaLnBrk="1" hangingPunct="1">
              <a:buFontTx/>
              <a:buNone/>
            </a:pPr>
            <a:r>
              <a:rPr lang="en-US" sz="4400"/>
              <a:t>for the next three weeks?</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9705" y="152400"/>
            <a:ext cx="9144000" cy="1752600"/>
          </a:xfrm>
        </p:spPr>
        <p:txBody>
          <a:bodyPr>
            <a:normAutofit fontScale="90000"/>
          </a:bodyPr>
          <a:lstStyle/>
          <a:p>
            <a:pPr algn="ctr"/>
            <a:r>
              <a:rPr lang="en-US" sz="4000" b="1" dirty="0"/>
              <a:t>Which one strategy are you most likely to implement for the next test?</a:t>
            </a:r>
          </a:p>
        </p:txBody>
      </p:sp>
      <p:sp>
        <p:nvSpPr>
          <p:cNvPr id="3" name="TPAnswers"/>
          <p:cNvSpPr>
            <a:spLocks noGrp="1"/>
          </p:cNvSpPr>
          <p:nvPr>
            <p:ph type="body" idx="1"/>
            <p:custDataLst>
              <p:tags r:id="rId2"/>
            </p:custDataLst>
          </p:nvPr>
        </p:nvSpPr>
        <p:spPr>
          <a:xfrm>
            <a:off x="838200" y="2438400"/>
            <a:ext cx="7924800" cy="4419600"/>
          </a:xfrm>
        </p:spPr>
        <p:txBody>
          <a:bodyPr>
            <a:noAutofit/>
          </a:bodyPr>
          <a:lstStyle/>
          <a:p>
            <a:pPr marL="514350" indent="-514350">
              <a:spcAft>
                <a:spcPts val="0"/>
              </a:spcAft>
              <a:buAutoNum type="arabicPeriod"/>
            </a:pPr>
            <a:r>
              <a:rPr lang="en-US" sz="3200" dirty="0"/>
              <a:t>Do preview review</a:t>
            </a:r>
          </a:p>
          <a:p>
            <a:pPr marL="0" indent="0">
              <a:spcAft>
                <a:spcPts val="0"/>
              </a:spcAft>
              <a:buNone/>
            </a:pPr>
            <a:r>
              <a:rPr lang="en-US" sz="3200" dirty="0"/>
              <a:t>2. Do homework differently</a:t>
            </a:r>
          </a:p>
          <a:p>
            <a:pPr marL="0" indent="0">
              <a:spcAft>
                <a:spcPts val="0"/>
              </a:spcAft>
              <a:buNone/>
            </a:pPr>
            <a:r>
              <a:rPr lang="en-US" sz="3200" dirty="0"/>
              <a:t>3. Use the textbook more</a:t>
            </a:r>
          </a:p>
          <a:p>
            <a:pPr marL="0" indent="0">
              <a:spcAft>
                <a:spcPts val="0"/>
              </a:spcAft>
              <a:buNone/>
            </a:pPr>
            <a:r>
              <a:rPr lang="en-US" sz="3200" dirty="0"/>
              <a:t>4. Do more problems</a:t>
            </a:r>
          </a:p>
          <a:p>
            <a:pPr marL="0" indent="0">
              <a:spcAft>
                <a:spcPts val="0"/>
              </a:spcAft>
              <a:buNone/>
            </a:pPr>
            <a:r>
              <a:rPr lang="en-US" sz="3200" dirty="0"/>
              <a:t>5. Practice teaching the material</a:t>
            </a:r>
          </a:p>
          <a:p>
            <a:pPr marL="0" indent="0">
              <a:spcAft>
                <a:spcPts val="0"/>
              </a:spcAft>
              <a:buNone/>
            </a:pPr>
            <a:r>
              <a:rPr lang="en-US" sz="3200" dirty="0"/>
              <a:t>6. None of the above</a:t>
            </a:r>
          </a:p>
        </p:txBody>
      </p:sp>
    </p:spTree>
    <p:custDataLst>
      <p:tags r:id="rId1"/>
    </p:custDataLst>
    <p:extLst>
      <p:ext uri="{BB962C8B-B14F-4D97-AF65-F5344CB8AC3E}">
        <p14:creationId xmlns:p14="http://schemas.microsoft.com/office/powerpoint/2010/main" val="270543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76400" y="1828800"/>
            <a:ext cx="7467600" cy="2362200"/>
          </a:xfrm>
          <a:noFill/>
        </p:spPr>
        <p:txBody>
          <a:bodyPr lIns="92075" tIns="46038" rIns="92075" bIns="46038"/>
          <a:lstStyle/>
          <a:p>
            <a:pPr algn="ctr" eaLnBrk="1" hangingPunct="1"/>
            <a:r>
              <a:rPr lang="en-US" sz="4000" b="1" dirty="0">
                <a:solidFill>
                  <a:srgbClr val="000000"/>
                </a:solidFill>
                <a:latin typeface="Helv"/>
              </a:rPr>
              <a:t>Ace Dr. Beck’s CHEM 103:</a:t>
            </a:r>
            <a:br>
              <a:rPr lang="en-US" sz="4000" b="1" dirty="0">
                <a:solidFill>
                  <a:srgbClr val="000000"/>
                </a:solidFill>
                <a:latin typeface="Helv"/>
              </a:rPr>
            </a:br>
            <a:r>
              <a:rPr lang="en-US" sz="4000" b="1" dirty="0">
                <a:solidFill>
                  <a:srgbClr val="000000"/>
                </a:solidFill>
                <a:latin typeface="Helv"/>
              </a:rPr>
              <a:t>Metacognition is the Key!</a:t>
            </a:r>
            <a:endParaRPr lang="en-US" sz="4000" b="1" dirty="0"/>
          </a:p>
        </p:txBody>
      </p:sp>
      <p:pic>
        <p:nvPicPr>
          <p:cNvPr id="4" name="Picture 3"/>
          <p:cNvPicPr>
            <a:picLocks noChangeAspect="1"/>
          </p:cNvPicPr>
          <p:nvPr/>
        </p:nvPicPr>
        <p:blipFill>
          <a:blip r:embed="rId2"/>
          <a:stretch>
            <a:fillRect/>
          </a:stretch>
        </p:blipFill>
        <p:spPr>
          <a:xfrm>
            <a:off x="381000" y="381000"/>
            <a:ext cx="8001000" cy="176673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04800" y="990600"/>
            <a:ext cx="8458200" cy="2362200"/>
          </a:xfrm>
          <a:noFill/>
        </p:spPr>
        <p:txBody>
          <a:bodyPr lIns="92075" tIns="46038" rIns="92075" bIns="46038"/>
          <a:lstStyle/>
          <a:p>
            <a:pPr eaLnBrk="1" hangingPunct="1"/>
            <a:r>
              <a:rPr lang="en-US" sz="6600" dirty="0"/>
              <a:t>If you don’t try it within the next 48 hours...</a:t>
            </a:r>
          </a:p>
        </p:txBody>
      </p:sp>
      <p:sp>
        <p:nvSpPr>
          <p:cNvPr id="34819" name="Rectangle 3"/>
          <p:cNvSpPr>
            <a:spLocks noGrp="1" noChangeArrowheads="1"/>
          </p:cNvSpPr>
          <p:nvPr>
            <p:ph type="subTitle" idx="1"/>
          </p:nvPr>
        </p:nvSpPr>
        <p:spPr>
          <a:xfrm>
            <a:off x="685800" y="5334000"/>
            <a:ext cx="7772400" cy="685800"/>
          </a:xfrm>
          <a:noFill/>
        </p:spPr>
        <p:txBody>
          <a:bodyPr lIns="92075" tIns="46038" rIns="92075" bIns="46038">
            <a:noAutofit/>
          </a:bodyPr>
          <a:lstStyle/>
          <a:p>
            <a:pPr eaLnBrk="1" hangingPunct="1"/>
            <a:r>
              <a:rPr lang="en-US" sz="3200" dirty="0"/>
              <a:t>… you probably never will.</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5482"/>
            <a:ext cx="7772400" cy="1143000"/>
          </a:xfrm>
        </p:spPr>
        <p:txBody>
          <a:bodyPr/>
          <a:lstStyle/>
          <a:p>
            <a:pPr eaLnBrk="1" hangingPunct="1"/>
            <a:r>
              <a:rPr lang="en-US" dirty="0"/>
              <a:t>Final Note</a:t>
            </a:r>
          </a:p>
        </p:txBody>
      </p:sp>
      <p:sp>
        <p:nvSpPr>
          <p:cNvPr id="35843" name="Rectangle 3"/>
          <p:cNvSpPr>
            <a:spLocks noGrp="1" noChangeArrowheads="1"/>
          </p:cNvSpPr>
          <p:nvPr>
            <p:ph idx="1"/>
          </p:nvPr>
        </p:nvSpPr>
        <p:spPr>
          <a:xfrm>
            <a:off x="381000" y="1905000"/>
            <a:ext cx="8763000" cy="4953000"/>
          </a:xfrm>
        </p:spPr>
        <p:txBody>
          <a:bodyPr/>
          <a:lstStyle/>
          <a:p>
            <a:pPr eaLnBrk="1" hangingPunct="1">
              <a:buFontTx/>
              <a:buNone/>
            </a:pPr>
            <a:r>
              <a:rPr lang="en-US" dirty="0"/>
              <a:t>   Please schedule a time to visit with Dr. Beck if you want to follow up on any of these learning strategies or have specific questions.</a:t>
            </a:r>
          </a:p>
          <a:p>
            <a:pPr eaLnBrk="1" hangingPunct="1">
              <a:buFontTx/>
              <a:buNone/>
            </a:pPr>
            <a:r>
              <a:rPr lang="en-US" dirty="0"/>
              <a:t>   I wish you a fantastically successful future!</a:t>
            </a:r>
            <a:endParaRPr lang="en-US" sz="3600" b="1" i="1" dirty="0">
              <a:solidFill>
                <a:schemeClr val="tx2"/>
              </a:solidFill>
              <a:latin typeface="+mj-lt"/>
            </a:endParaRPr>
          </a:p>
          <a:p>
            <a:pPr eaLnBrk="1" hangingPunct="1">
              <a:buFontTx/>
              <a:buNone/>
            </a:pPr>
            <a:r>
              <a:rPr lang="en-US" sz="3600" b="1" i="1" dirty="0">
                <a:solidFill>
                  <a:schemeClr val="tx2"/>
                </a:solidFill>
                <a:latin typeface="+mj-lt"/>
              </a:rPr>
              <a:t>			</a:t>
            </a:r>
            <a:endParaRPr lang="en-US" dirty="0"/>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7CD7-57CA-804A-A1D6-AE96C395AFB3}"/>
              </a:ext>
            </a:extLst>
          </p:cNvPr>
          <p:cNvSpPr>
            <a:spLocks noGrp="1"/>
          </p:cNvSpPr>
          <p:nvPr>
            <p:ph type="title"/>
          </p:nvPr>
        </p:nvSpPr>
        <p:spPr>
          <a:xfrm>
            <a:off x="457200" y="152718"/>
            <a:ext cx="7620000" cy="1371600"/>
          </a:xfrm>
        </p:spPr>
        <p:txBody>
          <a:bodyPr/>
          <a:lstStyle/>
          <a:p>
            <a:r>
              <a:rPr lang="en-US" dirty="0"/>
              <a:t>Exam 2 Bonus Questions</a:t>
            </a:r>
          </a:p>
        </p:txBody>
      </p:sp>
      <p:sp>
        <p:nvSpPr>
          <p:cNvPr id="3" name="Content Placeholder 2">
            <a:extLst>
              <a:ext uri="{FF2B5EF4-FFF2-40B4-BE49-F238E27FC236}">
                <a16:creationId xmlns:a16="http://schemas.microsoft.com/office/drawing/2014/main" id="{34763250-5A6B-8643-BCF1-0E0898AC7C38}"/>
              </a:ext>
            </a:extLst>
          </p:cNvPr>
          <p:cNvSpPr>
            <a:spLocks noGrp="1"/>
          </p:cNvSpPr>
          <p:nvPr>
            <p:ph idx="1"/>
          </p:nvPr>
        </p:nvSpPr>
        <p:spPr/>
        <p:txBody>
          <a:bodyPr>
            <a:normAutofit fontScale="85000" lnSpcReduction="20000"/>
          </a:bodyPr>
          <a:lstStyle/>
          <a:p>
            <a:pPr lvl="0"/>
            <a:r>
              <a:rPr lang="en-US" sz="3600" dirty="0"/>
              <a:t>What new “learning” strategy did you use before this exam?</a:t>
            </a:r>
          </a:p>
          <a:p>
            <a:r>
              <a:rPr lang="en-US" sz="3600" dirty="0"/>
              <a:t> </a:t>
            </a:r>
          </a:p>
          <a:p>
            <a:pPr lvl="0"/>
            <a:r>
              <a:rPr lang="en-US" sz="3600" dirty="0"/>
              <a:t>How would you define metacognition?</a:t>
            </a:r>
          </a:p>
          <a:p>
            <a:r>
              <a:rPr lang="en-US" sz="3600" dirty="0"/>
              <a:t> </a:t>
            </a:r>
          </a:p>
          <a:p>
            <a:pPr lvl="0"/>
            <a:r>
              <a:rPr lang="en-US" sz="3600" dirty="0"/>
              <a:t>What do you predict your grade on this exam will be? Is this an improvement over your first exam? Why or why not?</a:t>
            </a:r>
          </a:p>
          <a:p>
            <a:r>
              <a:rPr lang="en-US" dirty="0"/>
              <a:t> </a:t>
            </a:r>
          </a:p>
          <a:p>
            <a:endParaRPr lang="en-US" dirty="0"/>
          </a:p>
        </p:txBody>
      </p:sp>
    </p:spTree>
    <p:extLst>
      <p:ext uri="{BB962C8B-B14F-4D97-AF65-F5344CB8AC3E}">
        <p14:creationId xmlns:p14="http://schemas.microsoft.com/office/powerpoint/2010/main" val="4169256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161F-1BB0-E44B-9A36-F90F490C958F}"/>
              </a:ext>
            </a:extLst>
          </p:cNvPr>
          <p:cNvSpPr>
            <a:spLocks noGrp="1"/>
          </p:cNvSpPr>
          <p:nvPr>
            <p:ph type="title"/>
          </p:nvPr>
        </p:nvSpPr>
        <p:spPr/>
        <p:txBody>
          <a:bodyPr/>
          <a:lstStyle/>
          <a:p>
            <a:r>
              <a:rPr lang="en-US" dirty="0"/>
              <a:t>My results…</a:t>
            </a:r>
          </a:p>
        </p:txBody>
      </p:sp>
      <p:sp>
        <p:nvSpPr>
          <p:cNvPr id="3" name="Content Placeholder 2">
            <a:extLst>
              <a:ext uri="{FF2B5EF4-FFF2-40B4-BE49-F238E27FC236}">
                <a16:creationId xmlns:a16="http://schemas.microsoft.com/office/drawing/2014/main" id="{50A23215-4B33-FD48-AC37-CEBAC87C2FEF}"/>
              </a:ext>
            </a:extLst>
          </p:cNvPr>
          <p:cNvSpPr>
            <a:spLocks noGrp="1"/>
          </p:cNvSpPr>
          <p:nvPr>
            <p:ph idx="1"/>
          </p:nvPr>
        </p:nvSpPr>
        <p:spPr/>
        <p:txBody>
          <a:bodyPr>
            <a:normAutofit fontScale="92500" lnSpcReduction="20000"/>
          </a:bodyPr>
          <a:lstStyle/>
          <a:p>
            <a:r>
              <a:rPr lang="en-US" u="sng" dirty="0"/>
              <a:t>Exam/average</a:t>
            </a:r>
          </a:p>
          <a:p>
            <a:pPr marL="457200" indent="-457200">
              <a:buAutoNum type="arabicPlain"/>
            </a:pPr>
            <a:r>
              <a:rPr lang="en-US" dirty="0"/>
              <a:t>68</a:t>
            </a:r>
          </a:p>
          <a:p>
            <a:pPr marL="457200" indent="-457200">
              <a:buAutoNum type="arabicPlain"/>
            </a:pPr>
            <a:r>
              <a:rPr lang="en-US" dirty="0"/>
              <a:t>67</a:t>
            </a:r>
          </a:p>
          <a:p>
            <a:pPr marL="457200" indent="-457200">
              <a:buAutoNum type="arabicPlain"/>
            </a:pPr>
            <a:r>
              <a:rPr lang="en-US" dirty="0"/>
              <a:t>70</a:t>
            </a:r>
          </a:p>
          <a:p>
            <a:pPr marL="457200" indent="-457200">
              <a:buAutoNum type="arabicPlain"/>
            </a:pPr>
            <a:r>
              <a:rPr lang="en-US" dirty="0"/>
              <a:t>76</a:t>
            </a:r>
          </a:p>
          <a:p>
            <a:r>
              <a:rPr lang="en-US" u="sng" dirty="0"/>
              <a:t>Individual Student Success</a:t>
            </a:r>
          </a:p>
          <a:p>
            <a:r>
              <a:rPr lang="en-US" dirty="0"/>
              <a:t>Flower		47, 51, 98, 96.5</a:t>
            </a:r>
          </a:p>
          <a:p>
            <a:r>
              <a:rPr lang="en-US" dirty="0"/>
              <a:t>Stem		54, 51, 67, 89</a:t>
            </a:r>
          </a:p>
          <a:p>
            <a:r>
              <a:rPr lang="en-US" dirty="0"/>
              <a:t>Petal		45, 56, 92, 106</a:t>
            </a:r>
          </a:p>
          <a:p>
            <a:r>
              <a:rPr lang="en-US" dirty="0"/>
              <a:t>Rose		53, 59, 89, 93</a:t>
            </a:r>
          </a:p>
          <a:p>
            <a:r>
              <a:rPr lang="en-US" dirty="0"/>
              <a:t>Pollen		77, 56, 83, 97</a:t>
            </a:r>
          </a:p>
          <a:p>
            <a:endParaRPr lang="en-US" dirty="0"/>
          </a:p>
          <a:p>
            <a:pPr marL="457200" indent="-457200">
              <a:buAutoNum type="arabicPlain"/>
            </a:pPr>
            <a:endParaRPr lang="en-US" dirty="0"/>
          </a:p>
        </p:txBody>
      </p:sp>
    </p:spTree>
    <p:extLst>
      <p:ext uri="{BB962C8B-B14F-4D97-AF65-F5344CB8AC3E}">
        <p14:creationId xmlns:p14="http://schemas.microsoft.com/office/powerpoint/2010/main" val="3899816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763E-E835-B54A-8C7E-4C241278DB9C}"/>
              </a:ext>
            </a:extLst>
          </p:cNvPr>
          <p:cNvSpPr>
            <a:spLocks noGrp="1"/>
          </p:cNvSpPr>
          <p:nvPr>
            <p:ph type="title"/>
          </p:nvPr>
        </p:nvSpPr>
        <p:spPr/>
        <p:txBody>
          <a:bodyPr>
            <a:normAutofit fontScale="90000"/>
          </a:bodyPr>
          <a:lstStyle/>
          <a:p>
            <a:r>
              <a:rPr lang="en-US" dirty="0"/>
              <a:t>Ambrose’s </a:t>
            </a:r>
            <a:br>
              <a:rPr lang="en-US" dirty="0"/>
            </a:br>
            <a:r>
              <a:rPr lang="en-US" dirty="0"/>
              <a:t>Levers affecting student motivation</a:t>
            </a:r>
          </a:p>
        </p:txBody>
      </p:sp>
      <p:sp>
        <p:nvSpPr>
          <p:cNvPr id="3" name="Content Placeholder 2">
            <a:extLst>
              <a:ext uri="{FF2B5EF4-FFF2-40B4-BE49-F238E27FC236}">
                <a16:creationId xmlns:a16="http://schemas.microsoft.com/office/drawing/2014/main" id="{CC930C29-312B-9141-A68A-03305722E5E4}"/>
              </a:ext>
            </a:extLst>
          </p:cNvPr>
          <p:cNvSpPr>
            <a:spLocks noGrp="1"/>
          </p:cNvSpPr>
          <p:nvPr>
            <p:ph idx="1"/>
          </p:nvPr>
        </p:nvSpPr>
        <p:spPr/>
        <p:txBody>
          <a:bodyPr/>
          <a:lstStyle/>
          <a:p>
            <a:pPr marL="457200" indent="-457200">
              <a:buAutoNum type="arabicPeriod"/>
            </a:pPr>
            <a:r>
              <a:rPr lang="en-US" dirty="0"/>
              <a:t>Value – </a:t>
            </a:r>
            <a:r>
              <a:rPr lang="en-US" i="1" dirty="0"/>
              <a:t>How important do I find this goal?</a:t>
            </a:r>
          </a:p>
          <a:p>
            <a:pPr marL="457200" indent="-457200">
              <a:buAutoNum type="arabicPeriod"/>
            </a:pPr>
            <a:r>
              <a:rPr lang="en-US" dirty="0"/>
              <a:t>Nature of the environment - </a:t>
            </a:r>
            <a:r>
              <a:rPr lang="en-US" i="1" dirty="0"/>
              <a:t> Do I feel supported or unsupported?</a:t>
            </a:r>
          </a:p>
          <a:p>
            <a:pPr marL="457200" indent="-457200">
              <a:buAutoNum type="arabicPeriod"/>
            </a:pPr>
            <a:r>
              <a:rPr lang="en-US" dirty="0"/>
              <a:t>Belief in the ability to succeed – </a:t>
            </a:r>
            <a:r>
              <a:rPr lang="en-US" i="1" dirty="0"/>
              <a:t>Do I believe I can design and follow a course of action to meet this goal?</a:t>
            </a:r>
            <a:endParaRPr lang="en-US" dirty="0"/>
          </a:p>
        </p:txBody>
      </p:sp>
    </p:spTree>
    <p:extLst>
      <p:ext uri="{BB962C8B-B14F-4D97-AF65-F5344CB8AC3E}">
        <p14:creationId xmlns:p14="http://schemas.microsoft.com/office/powerpoint/2010/main" val="1495064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6DCF-4509-3B44-8FA5-76567F9B8C51}"/>
              </a:ext>
            </a:extLst>
          </p:cNvPr>
          <p:cNvSpPr>
            <a:spLocks noGrp="1"/>
          </p:cNvSpPr>
          <p:nvPr>
            <p:ph type="title"/>
          </p:nvPr>
        </p:nvSpPr>
        <p:spPr/>
        <p:txBody>
          <a:bodyPr/>
          <a:lstStyle/>
          <a:p>
            <a:r>
              <a:rPr lang="en-US" dirty="0"/>
              <a:t>Student obstacles to motivation</a:t>
            </a:r>
          </a:p>
        </p:txBody>
      </p:sp>
      <p:sp>
        <p:nvSpPr>
          <p:cNvPr id="3" name="Content Placeholder 2">
            <a:extLst>
              <a:ext uri="{FF2B5EF4-FFF2-40B4-BE49-F238E27FC236}">
                <a16:creationId xmlns:a16="http://schemas.microsoft.com/office/drawing/2014/main" id="{038298DD-496C-6A4F-B183-65D267CF88CB}"/>
              </a:ext>
            </a:extLst>
          </p:cNvPr>
          <p:cNvSpPr>
            <a:spLocks noGrp="1"/>
          </p:cNvSpPr>
          <p:nvPr>
            <p:ph idx="1"/>
          </p:nvPr>
        </p:nvSpPr>
        <p:spPr/>
        <p:txBody>
          <a:bodyPr/>
          <a:lstStyle/>
          <a:p>
            <a:pPr marL="342900" indent="-342900">
              <a:buFont typeface="Arial" panose="020B0604020202020204" pitchFamily="34" charset="0"/>
              <a:buChar char="•"/>
            </a:pPr>
            <a:r>
              <a:rPr lang="en-US" dirty="0"/>
              <a:t>Students may work long hours.</a:t>
            </a:r>
          </a:p>
          <a:p>
            <a:pPr marL="342900" indent="-342900">
              <a:buFont typeface="Arial" panose="020B0604020202020204" pitchFamily="34" charset="0"/>
              <a:buChar char="•"/>
            </a:pPr>
            <a:r>
              <a:rPr lang="en-US" dirty="0"/>
              <a:t>Students may have an attention-deficit disorder or related diagnosis</a:t>
            </a:r>
          </a:p>
          <a:p>
            <a:pPr marL="342900" indent="-342900">
              <a:buFont typeface="Arial" panose="020B0604020202020204" pitchFamily="34" charset="0"/>
              <a:buChar char="•"/>
            </a:pPr>
            <a:r>
              <a:rPr lang="en-US" dirty="0"/>
              <a:t>Students may be interested primarily in credentials.</a:t>
            </a:r>
          </a:p>
          <a:p>
            <a:pPr marL="342900" indent="-342900">
              <a:buFont typeface="Arial" panose="020B0604020202020204" pitchFamily="34" charset="0"/>
              <a:buChar char="•"/>
            </a:pPr>
            <a:r>
              <a:rPr lang="en-US" dirty="0"/>
              <a:t>Students may feel As and Bs are their just rewards for consistent attendance.</a:t>
            </a:r>
          </a:p>
          <a:p>
            <a:pPr marL="342900" indent="-342900">
              <a:buFont typeface="Arial" panose="020B0604020202020204" pitchFamily="34" charset="0"/>
              <a:buChar char="•"/>
            </a:pPr>
            <a:r>
              <a:rPr lang="en-US" dirty="0"/>
              <a:t>Student may not know how to manage their time.</a:t>
            </a:r>
          </a:p>
          <a:p>
            <a:pPr marL="342900" indent="-342900">
              <a:buFont typeface="Arial" panose="020B0604020202020204" pitchFamily="34" charset="0"/>
              <a:buChar char="•"/>
            </a:pPr>
            <a:r>
              <a:rPr lang="en-US" dirty="0"/>
              <a:t>Student may have few learning skills.</a:t>
            </a:r>
          </a:p>
        </p:txBody>
      </p:sp>
    </p:spTree>
    <p:extLst>
      <p:ext uri="{BB962C8B-B14F-4D97-AF65-F5344CB8AC3E}">
        <p14:creationId xmlns:p14="http://schemas.microsoft.com/office/powerpoint/2010/main" val="2294626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26C7C-DC39-024E-92F8-5645408F2228}"/>
              </a:ext>
            </a:extLst>
          </p:cNvPr>
          <p:cNvSpPr>
            <a:spLocks noGrp="1"/>
          </p:cNvSpPr>
          <p:nvPr>
            <p:ph type="title"/>
          </p:nvPr>
        </p:nvSpPr>
        <p:spPr>
          <a:xfrm>
            <a:off x="457200" y="152718"/>
            <a:ext cx="7543800" cy="1371600"/>
          </a:xfrm>
        </p:spPr>
        <p:txBody>
          <a:bodyPr>
            <a:normAutofit fontScale="90000"/>
          </a:bodyPr>
          <a:lstStyle/>
          <a:p>
            <a:r>
              <a:rPr lang="en-US" dirty="0"/>
              <a:t>Faculty-related obstacles to student motivation</a:t>
            </a:r>
          </a:p>
        </p:txBody>
      </p:sp>
      <p:sp>
        <p:nvSpPr>
          <p:cNvPr id="3" name="Content Placeholder 2">
            <a:extLst>
              <a:ext uri="{FF2B5EF4-FFF2-40B4-BE49-F238E27FC236}">
                <a16:creationId xmlns:a16="http://schemas.microsoft.com/office/drawing/2014/main" id="{A5390841-A5CD-DA43-AE7E-BD87BA41D75F}"/>
              </a:ext>
            </a:extLst>
          </p:cNvPr>
          <p:cNvSpPr>
            <a:spLocks noGrp="1"/>
          </p:cNvSpPr>
          <p:nvPr>
            <p:ph idx="1"/>
          </p:nvPr>
        </p:nvSpPr>
        <p:spPr>
          <a:xfrm>
            <a:off x="457200" y="1752600"/>
            <a:ext cx="3657600" cy="4373563"/>
          </a:xfrm>
        </p:spPr>
        <p:txBody>
          <a:bodyPr/>
          <a:lstStyle/>
          <a:p>
            <a:pPr marL="342900" indent="-342900">
              <a:buFont typeface="Arial" panose="020B0604020202020204" pitchFamily="34" charset="0"/>
              <a:buChar char="•"/>
            </a:pPr>
            <a:r>
              <a:rPr lang="en-US" dirty="0"/>
              <a:t>The classroom environment is daunting or unsupportive.</a:t>
            </a:r>
          </a:p>
          <a:p>
            <a:pPr marL="342900" indent="-342900">
              <a:buFont typeface="Arial" panose="020B0604020202020204" pitchFamily="34" charset="0"/>
              <a:buChar char="•"/>
            </a:pPr>
            <a:r>
              <a:rPr lang="en-US" dirty="0"/>
              <a:t>Faculty expectations are unclear.</a:t>
            </a:r>
          </a:p>
          <a:p>
            <a:pPr marL="342900" indent="-342900">
              <a:buFont typeface="Arial" panose="020B0604020202020204" pitchFamily="34" charset="0"/>
              <a:buChar char="•"/>
            </a:pPr>
            <a:r>
              <a:rPr lang="en-US" dirty="0"/>
              <a:t>Students are paralyzed by a sink-or-swim course structure.</a:t>
            </a:r>
          </a:p>
        </p:txBody>
      </p:sp>
      <p:graphicFrame>
        <p:nvGraphicFramePr>
          <p:cNvPr id="4" name="Diagram 3">
            <a:extLst>
              <a:ext uri="{FF2B5EF4-FFF2-40B4-BE49-F238E27FC236}">
                <a16:creationId xmlns:a16="http://schemas.microsoft.com/office/drawing/2014/main" id="{A30F914F-4510-DC48-9C4A-1A88E4061197}"/>
              </a:ext>
            </a:extLst>
          </p:cNvPr>
          <p:cNvGraphicFramePr/>
          <p:nvPr>
            <p:extLst>
              <p:ext uri="{D42A27DB-BD31-4B8C-83A1-F6EECF244321}">
                <p14:modId xmlns:p14="http://schemas.microsoft.com/office/powerpoint/2010/main" val="3441371720"/>
              </p:ext>
            </p:extLst>
          </p:nvPr>
        </p:nvGraphicFramePr>
        <p:xfrm>
          <a:off x="3352800" y="155301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904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33CA37-35C0-7B4C-9118-703BF31FF3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438" y="116102"/>
            <a:ext cx="4747161" cy="6549880"/>
          </a:xfrm>
        </p:spPr>
      </p:pic>
      <p:pic>
        <p:nvPicPr>
          <p:cNvPr id="7" name="Picture 6">
            <a:extLst>
              <a:ext uri="{FF2B5EF4-FFF2-40B4-BE49-F238E27FC236}">
                <a16:creationId xmlns:a16="http://schemas.microsoft.com/office/drawing/2014/main" id="{0E128220-3AD6-2A47-BFCD-95BCE962F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308" y="1828800"/>
            <a:ext cx="3679492" cy="1752600"/>
          </a:xfrm>
          <a:prstGeom prst="rect">
            <a:avLst/>
          </a:prstGeom>
        </p:spPr>
      </p:pic>
    </p:spTree>
    <p:extLst>
      <p:ext uri="{BB962C8B-B14F-4D97-AF65-F5344CB8AC3E}">
        <p14:creationId xmlns:p14="http://schemas.microsoft.com/office/powerpoint/2010/main" val="391231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686800" cy="914082"/>
          </a:xfrm>
        </p:spPr>
        <p:txBody>
          <a:bodyPr/>
          <a:lstStyle/>
          <a:p>
            <a:endParaRPr lang="en-US" dirty="0"/>
          </a:p>
        </p:txBody>
      </p:sp>
      <p:pic>
        <p:nvPicPr>
          <p:cNvPr id="4" name="Picture 3"/>
          <p:cNvPicPr>
            <a:picLocks noChangeAspect="1"/>
          </p:cNvPicPr>
          <p:nvPr/>
        </p:nvPicPr>
        <p:blipFill>
          <a:blip r:embed="rId2"/>
          <a:stretch>
            <a:fillRect/>
          </a:stretch>
        </p:blipFill>
        <p:spPr>
          <a:xfrm>
            <a:off x="457200" y="1219200"/>
            <a:ext cx="5257800" cy="3943350"/>
          </a:xfrm>
          <a:prstGeom prst="rect">
            <a:avLst/>
          </a:prstGeom>
        </p:spPr>
      </p:pic>
      <p:sp>
        <p:nvSpPr>
          <p:cNvPr id="5" name="Rectangle 4"/>
          <p:cNvSpPr>
            <a:spLocks noChangeArrowheads="1"/>
          </p:cNvSpPr>
          <p:nvPr/>
        </p:nvSpPr>
        <p:spPr bwMode="auto">
          <a:xfrm>
            <a:off x="0" y="5181600"/>
            <a:ext cx="9144000" cy="1676400"/>
          </a:xfrm>
          <a:prstGeom prst="rect">
            <a:avLst/>
          </a:prstGeom>
          <a:noFill/>
          <a:ln w="9525">
            <a:noFill/>
            <a:miter lim="800000"/>
            <a:headEnd/>
            <a:tailEnd/>
          </a:ln>
        </p:spPr>
        <p:txBody>
          <a:bodyPr anchorCtr="1"/>
          <a:lstStyle/>
          <a:p>
            <a:pPr eaLnBrk="1" hangingPunct="1">
              <a:spcBef>
                <a:spcPts val="600"/>
              </a:spcBef>
            </a:pPr>
            <a:r>
              <a:rPr lang="en-US" b="1" dirty="0">
                <a:latin typeface="Tahoma" pitchFamily="34" charset="0"/>
                <a:cs typeface="Tahoma" pitchFamily="34" charset="0"/>
              </a:rPr>
              <a:t>Inspired by Saundra Y. McGuire, Ph.D.</a:t>
            </a:r>
          </a:p>
          <a:p>
            <a:pPr eaLnBrk="1" hangingPunct="1">
              <a:spcBef>
                <a:spcPts val="600"/>
              </a:spcBef>
            </a:pPr>
            <a:r>
              <a:rPr lang="en-US" b="1" dirty="0">
                <a:latin typeface="Tahoma" pitchFamily="34" charset="0"/>
                <a:cs typeface="Tahoma" pitchFamily="34" charset="0"/>
              </a:rPr>
              <a:t>Retired </a:t>
            </a:r>
            <a:r>
              <a:rPr lang="en-US" b="1" dirty="0" err="1">
                <a:latin typeface="Tahoma" pitchFamily="34" charset="0"/>
                <a:cs typeface="Tahoma" pitchFamily="34" charset="0"/>
              </a:rPr>
              <a:t>Asst</a:t>
            </a:r>
            <a:r>
              <a:rPr lang="en-US" b="1" dirty="0">
                <a:latin typeface="Tahoma" pitchFamily="34" charset="0"/>
                <a:cs typeface="Tahoma" pitchFamily="34" charset="0"/>
              </a:rPr>
              <a:t> Vice Chancellor &amp; Professor of Chemistry</a:t>
            </a:r>
          </a:p>
          <a:p>
            <a:pPr eaLnBrk="1" hangingPunct="1">
              <a:spcBef>
                <a:spcPts val="600"/>
              </a:spcBef>
            </a:pPr>
            <a:r>
              <a:rPr lang="en-US" b="1" dirty="0">
                <a:latin typeface="Tahoma" pitchFamily="34" charset="0"/>
                <a:cs typeface="Tahoma" pitchFamily="34" charset="0"/>
              </a:rPr>
              <a:t>Director Emerita, Center for Academic Success </a:t>
            </a:r>
          </a:p>
        </p:txBody>
      </p:sp>
    </p:spTree>
    <p:extLst>
      <p:ext uri="{BB962C8B-B14F-4D97-AF65-F5344CB8AC3E}">
        <p14:creationId xmlns:p14="http://schemas.microsoft.com/office/powerpoint/2010/main" val="174909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5257800"/>
            <a:ext cx="8488363" cy="1371600"/>
          </a:xfrm>
        </p:spPr>
        <p:txBody>
          <a:bodyPr>
            <a:normAutofit fontScale="90000"/>
          </a:bodyPr>
          <a:lstStyle/>
          <a:p>
            <a:pPr algn="ctr" eaLnBrk="1" hangingPunct="1"/>
            <a:r>
              <a:rPr lang="en-US" sz="4000" dirty="0"/>
              <a:t>Presidential Award </a:t>
            </a:r>
            <a:br>
              <a:rPr lang="en-US" sz="4000" dirty="0"/>
            </a:br>
            <a:r>
              <a:rPr lang="en-US" sz="2800" dirty="0"/>
              <a:t>White House Oval Office </a:t>
            </a:r>
            <a:br>
              <a:rPr lang="en-US" sz="2800" dirty="0"/>
            </a:br>
            <a:r>
              <a:rPr lang="en-US" sz="2800" dirty="0"/>
              <a:t>November 16, 2007</a:t>
            </a:r>
          </a:p>
        </p:txBody>
      </p:sp>
      <p:pic>
        <p:nvPicPr>
          <p:cNvPr id="7171" name="Picture 3" descr="White House Photo"/>
          <p:cNvPicPr>
            <a:picLocks noGrp="1" noChangeAspect="1" noChangeArrowheads="1"/>
          </p:cNvPicPr>
          <p:nvPr>
            <p:ph idx="1"/>
          </p:nvPr>
        </p:nvPicPr>
        <p:blipFill>
          <a:blip r:embed="rId2" cstate="print"/>
          <a:srcRect/>
          <a:stretch>
            <a:fillRect/>
          </a:stretch>
        </p:blipFill>
        <p:spPr>
          <a:xfrm>
            <a:off x="0" y="1447800"/>
            <a:ext cx="4419600" cy="3151188"/>
          </a:xfrm>
        </p:spPr>
      </p:pic>
      <p:sp>
        <p:nvSpPr>
          <p:cNvPr id="7172" name="Text Box 4"/>
          <p:cNvSpPr txBox="1">
            <a:spLocks noChangeArrowheads="1"/>
          </p:cNvSpPr>
          <p:nvPr/>
        </p:nvSpPr>
        <p:spPr bwMode="auto">
          <a:xfrm>
            <a:off x="7908925" y="3775075"/>
            <a:ext cx="184150" cy="457200"/>
          </a:xfrm>
          <a:prstGeom prst="rect">
            <a:avLst/>
          </a:prstGeom>
          <a:noFill/>
          <a:ln w="9525">
            <a:noFill/>
            <a:miter lim="800000"/>
            <a:headEnd/>
            <a:tailEnd/>
          </a:ln>
        </p:spPr>
        <p:txBody>
          <a:bodyPr wrap="none">
            <a:spAutoFit/>
          </a:bodyPr>
          <a:lstStyle/>
          <a:p>
            <a:endParaRPr lang="en-US"/>
          </a:p>
        </p:txBody>
      </p:sp>
      <p:pic>
        <p:nvPicPr>
          <p:cNvPr id="7173" name="Picture 5" descr="2007-12-30-0404-53"/>
          <p:cNvPicPr>
            <a:picLocks noChangeAspect="1" noChangeArrowheads="1"/>
          </p:cNvPicPr>
          <p:nvPr/>
        </p:nvPicPr>
        <p:blipFill>
          <a:blip r:embed="rId3" cstate="print"/>
          <a:srcRect l="4353" t="10919" r="20271" b="19614"/>
          <a:stretch>
            <a:fillRect/>
          </a:stretch>
        </p:blipFill>
        <p:spPr bwMode="auto">
          <a:xfrm>
            <a:off x="4589463" y="1447800"/>
            <a:ext cx="4554537" cy="3059113"/>
          </a:xfrm>
          <a:prstGeom prst="rect">
            <a:avLst/>
          </a:prstGeom>
          <a:noFill/>
          <a:ln w="9525">
            <a:noFill/>
            <a:miter lim="800000"/>
            <a:headEnd/>
            <a:tailEnd/>
          </a:ln>
        </p:spPr>
      </p:pic>
    </p:spTree>
    <p:extLst>
      <p:ext uri="{BB962C8B-B14F-4D97-AF65-F5344CB8AC3E}">
        <p14:creationId xmlns:p14="http://schemas.microsoft.com/office/powerpoint/2010/main" val="319576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8610600" cy="1676400"/>
          </a:xfrm>
        </p:spPr>
        <p:txBody>
          <a:bodyPr>
            <a:normAutofit fontScale="90000"/>
          </a:bodyPr>
          <a:lstStyle/>
          <a:p>
            <a:pPr algn="ctr" eaLnBrk="1" hangingPunct="1"/>
            <a:r>
              <a:rPr lang="en-US" sz="3600" b="1" dirty="0"/>
              <a:t>The Story of Four LSU Chem 120 Students</a:t>
            </a:r>
            <a:br>
              <a:rPr lang="en-US" sz="3600" dirty="0"/>
            </a:br>
            <a:r>
              <a:rPr lang="en-US" sz="4000" dirty="0"/>
              <a:t> </a:t>
            </a:r>
          </a:p>
        </p:txBody>
      </p:sp>
      <p:sp>
        <p:nvSpPr>
          <p:cNvPr id="6147" name="Rectangle 3"/>
          <p:cNvSpPr>
            <a:spLocks noGrp="1" noChangeArrowheads="1"/>
          </p:cNvSpPr>
          <p:nvPr>
            <p:ph idx="1"/>
          </p:nvPr>
        </p:nvSpPr>
        <p:spPr>
          <a:xfrm>
            <a:off x="609600" y="2057400"/>
            <a:ext cx="8153400" cy="4191000"/>
          </a:xfrm>
        </p:spPr>
        <p:txBody>
          <a:bodyPr>
            <a:normAutofit lnSpcReduction="10000"/>
          </a:bodyPr>
          <a:lstStyle/>
          <a:p>
            <a:pPr eaLnBrk="1" hangingPunct="1">
              <a:lnSpc>
                <a:spcPct val="90000"/>
              </a:lnSpc>
            </a:pPr>
            <a:r>
              <a:rPr lang="en-US" sz="2800" dirty="0"/>
              <a:t>Robert				</a:t>
            </a:r>
            <a:r>
              <a:rPr lang="en-US" sz="2800" dirty="0">
                <a:solidFill>
                  <a:srgbClr val="FF3300"/>
                </a:solidFill>
              </a:rPr>
              <a:t> 	</a:t>
            </a:r>
            <a:r>
              <a:rPr lang="en-US" sz="2800" dirty="0"/>
              <a:t>Final Grade:</a:t>
            </a:r>
          </a:p>
          <a:p>
            <a:pPr eaLnBrk="1" hangingPunct="1">
              <a:lnSpc>
                <a:spcPct val="90000"/>
              </a:lnSpc>
              <a:buFontTx/>
              <a:buNone/>
            </a:pPr>
            <a:r>
              <a:rPr lang="en-US" sz="2800" dirty="0"/>
              <a:t>     42,  </a:t>
            </a:r>
            <a:r>
              <a:rPr lang="en-US" sz="2800" u="sng" dirty="0">
                <a:solidFill>
                  <a:srgbClr val="FF3300"/>
                </a:solidFill>
              </a:rPr>
              <a:t>100, 100, 100</a:t>
            </a:r>
            <a:r>
              <a:rPr lang="en-US" sz="2800" dirty="0">
                <a:solidFill>
                  <a:srgbClr val="FF3300"/>
                </a:solidFill>
              </a:rPr>
              <a:t>				A</a:t>
            </a:r>
            <a:endParaRPr lang="en-US" sz="2800" u="sng" dirty="0">
              <a:solidFill>
                <a:srgbClr val="FF3300"/>
              </a:solidFill>
            </a:endParaRPr>
          </a:p>
          <a:p>
            <a:pPr eaLnBrk="1" hangingPunct="1"/>
            <a:r>
              <a:rPr lang="en-US" sz="2800" dirty="0"/>
              <a:t>Kristy</a:t>
            </a:r>
          </a:p>
          <a:p>
            <a:pPr eaLnBrk="1" hangingPunct="1">
              <a:buNone/>
            </a:pPr>
            <a:r>
              <a:rPr lang="en-US" sz="2800" dirty="0">
                <a:solidFill>
                  <a:srgbClr val="FF3300"/>
                </a:solidFill>
              </a:rPr>
              <a:t>	</a:t>
            </a:r>
            <a:r>
              <a:rPr lang="en-US" sz="2800" dirty="0"/>
              <a:t>  60,  </a:t>
            </a:r>
            <a:r>
              <a:rPr lang="en-US" sz="2800" u="sng" dirty="0">
                <a:solidFill>
                  <a:srgbClr val="FF3300"/>
                </a:solidFill>
              </a:rPr>
              <a:t>100, 99, 84</a:t>
            </a:r>
            <a:r>
              <a:rPr lang="en-US" sz="2800" dirty="0">
                <a:solidFill>
                  <a:srgbClr val="FF3300"/>
                </a:solidFill>
              </a:rPr>
              <a:t>				A</a:t>
            </a:r>
            <a:endParaRPr lang="en-US" sz="2800" u="sng" dirty="0">
              <a:solidFill>
                <a:srgbClr val="FF3300"/>
              </a:solidFill>
            </a:endParaRPr>
          </a:p>
          <a:p>
            <a:pPr eaLnBrk="1" hangingPunct="1">
              <a:lnSpc>
                <a:spcPct val="90000"/>
              </a:lnSpc>
            </a:pPr>
            <a:r>
              <a:rPr lang="en-US" sz="2800" dirty="0"/>
              <a:t>Blanche</a:t>
            </a:r>
          </a:p>
          <a:p>
            <a:pPr eaLnBrk="1" hangingPunct="1">
              <a:lnSpc>
                <a:spcPct val="90000"/>
              </a:lnSpc>
              <a:buNone/>
            </a:pPr>
            <a:r>
              <a:rPr lang="en-US" sz="2800" dirty="0">
                <a:solidFill>
                  <a:srgbClr val="FF3300"/>
                </a:solidFill>
              </a:rPr>
              <a:t>	</a:t>
            </a:r>
            <a:r>
              <a:rPr lang="en-US" sz="2800" dirty="0"/>
              <a:t>  63   </a:t>
            </a:r>
            <a:r>
              <a:rPr lang="en-US" sz="2800" u="sng" dirty="0">
                <a:solidFill>
                  <a:srgbClr val="FF0000"/>
                </a:solidFill>
              </a:rPr>
              <a:t>79, 87, 100</a:t>
            </a:r>
            <a:r>
              <a:rPr lang="en-US" sz="2800" dirty="0">
                <a:solidFill>
                  <a:srgbClr val="FF0000"/>
                </a:solidFill>
              </a:rPr>
              <a:t>				A</a:t>
            </a:r>
          </a:p>
          <a:p>
            <a:pPr eaLnBrk="1" hangingPunct="1">
              <a:lnSpc>
                <a:spcPct val="90000"/>
              </a:lnSpc>
            </a:pPr>
            <a:r>
              <a:rPr lang="en-US" sz="2800" dirty="0"/>
              <a:t>Joshua</a:t>
            </a:r>
          </a:p>
          <a:p>
            <a:pPr eaLnBrk="1" hangingPunct="1">
              <a:lnSpc>
                <a:spcPct val="90000"/>
              </a:lnSpc>
              <a:buNone/>
            </a:pPr>
            <a:r>
              <a:rPr lang="en-US" sz="2800" dirty="0">
                <a:solidFill>
                  <a:srgbClr val="FF3300"/>
                </a:solidFill>
              </a:rPr>
              <a:t>	</a:t>
            </a:r>
            <a:r>
              <a:rPr lang="en-US" sz="2800" dirty="0"/>
              <a:t> 68, 50, (50), </a:t>
            </a:r>
            <a:r>
              <a:rPr lang="en-US" sz="2800" u="sng" dirty="0">
                <a:solidFill>
                  <a:srgbClr val="FF0000"/>
                </a:solidFill>
              </a:rPr>
              <a:t>87, 87, 97 </a:t>
            </a:r>
            <a:r>
              <a:rPr lang="en-US" sz="2800" dirty="0">
                <a:solidFill>
                  <a:srgbClr val="FF0000"/>
                </a:solidFill>
              </a:rPr>
              <a:t>		A</a:t>
            </a:r>
          </a:p>
          <a:p>
            <a:pPr eaLnBrk="1" hangingPunct="1">
              <a:lnSpc>
                <a:spcPct val="90000"/>
              </a:lnSpc>
              <a:buNone/>
            </a:pPr>
            <a:endParaRPr lang="en-US" sz="2800" dirty="0">
              <a:solidFill>
                <a:srgbClr val="FF0000"/>
              </a:solidFill>
            </a:endParaRPr>
          </a:p>
          <a:p>
            <a:pPr eaLnBrk="1" hangingPunct="1">
              <a:lnSpc>
                <a:spcPct val="90000"/>
              </a:lnSpc>
              <a:buNone/>
            </a:pPr>
            <a:endParaRPr lang="en-US" sz="2800" dirty="0">
              <a:solidFill>
                <a:srgbClr val="FF0000"/>
              </a:solidFill>
            </a:endParaRPr>
          </a:p>
          <a:p>
            <a:pPr marL="0" indent="0" eaLnBrk="1" hangingPunct="1">
              <a:lnSpc>
                <a:spcPct val="90000"/>
              </a:lnSpc>
              <a:buNone/>
            </a:pPr>
            <a:endParaRPr lang="en-US" sz="2800" dirty="0">
              <a:solidFill>
                <a:srgbClr val="FF0000"/>
              </a:solidFill>
            </a:endParaRPr>
          </a:p>
          <a:p>
            <a:pPr eaLnBrk="1" hangingPunct="1">
              <a:lnSpc>
                <a:spcPct val="90000"/>
              </a:lnSpc>
              <a:buFontTx/>
              <a:buNone/>
            </a:pPr>
            <a:endParaRPr lang="en-US" sz="2800" u="sng" dirty="0">
              <a:solidFill>
                <a:srgbClr val="FF3300"/>
              </a:solidFill>
            </a:endParaRPr>
          </a:p>
          <a:p>
            <a:pPr eaLnBrk="1" hangingPunct="1">
              <a:lnSpc>
                <a:spcPct val="90000"/>
              </a:lnSpc>
              <a:buFontTx/>
              <a:buNone/>
            </a:pPr>
            <a:endParaRPr lang="en-US" sz="2800" dirty="0">
              <a:solidFill>
                <a:srgbClr val="FF3300"/>
              </a:solidFill>
            </a:endParaRPr>
          </a:p>
          <a:p>
            <a:pPr eaLnBrk="1" hangingPunct="1">
              <a:lnSpc>
                <a:spcPct val="90000"/>
              </a:lnSpc>
              <a:buFontTx/>
              <a:buNone/>
            </a:pPr>
            <a:endParaRPr lang="en-US" sz="2800" dirty="0">
              <a:solidFill>
                <a:srgbClr val="FF3300"/>
              </a:solidFill>
            </a:endParaRPr>
          </a:p>
          <a:p>
            <a:pPr eaLnBrk="1" hangingPunct="1">
              <a:lnSpc>
                <a:spcPct val="90000"/>
              </a:lnSpc>
              <a:buFontTx/>
              <a:buNone/>
            </a:pPr>
            <a:endParaRPr lang="en-US" sz="2800" dirty="0">
              <a:solidFill>
                <a:srgbClr val="FF3300"/>
              </a:solidFill>
            </a:endParaRPr>
          </a:p>
          <a:p>
            <a:pPr eaLnBrk="1" hangingPunct="1">
              <a:lnSpc>
                <a:spcPct val="90000"/>
              </a:lnSpc>
              <a:buFontTx/>
              <a:buNone/>
            </a:pPr>
            <a:endParaRPr lang="en-US" dirty="0">
              <a:solidFill>
                <a:srgbClr val="FF3300"/>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152400"/>
            <a:ext cx="8915400" cy="1143000"/>
          </a:xfrm>
        </p:spPr>
        <p:txBody>
          <a:bodyPr>
            <a:normAutofit fontScale="90000"/>
          </a:bodyPr>
          <a:lstStyle/>
          <a:p>
            <a:pPr eaLnBrk="1" hangingPunct="1"/>
            <a:r>
              <a:rPr lang="en-US" dirty="0"/>
              <a:t>Get the Most Out of Homework</a:t>
            </a:r>
          </a:p>
        </p:txBody>
      </p:sp>
      <p:sp>
        <p:nvSpPr>
          <p:cNvPr id="29699" name="Rectangle 3"/>
          <p:cNvSpPr>
            <a:spLocks noGrp="1" noChangeArrowheads="1"/>
          </p:cNvSpPr>
          <p:nvPr>
            <p:ph idx="1"/>
          </p:nvPr>
        </p:nvSpPr>
        <p:spPr>
          <a:xfrm>
            <a:off x="381000" y="1600200"/>
            <a:ext cx="8458200" cy="4114800"/>
          </a:xfrm>
        </p:spPr>
        <p:txBody>
          <a:bodyPr>
            <a:noAutofit/>
          </a:bodyPr>
          <a:lstStyle/>
          <a:p>
            <a:pPr marL="571500" indent="-571500" eaLnBrk="1" hangingPunct="1">
              <a:lnSpc>
                <a:spcPct val="90000"/>
              </a:lnSpc>
              <a:buFont typeface="Arial"/>
              <a:buChar char="•"/>
            </a:pPr>
            <a:r>
              <a:rPr lang="en-US" sz="3600" dirty="0"/>
              <a:t>Start the problems early--the day they are assigned</a:t>
            </a:r>
          </a:p>
          <a:p>
            <a:pPr marL="571500" indent="-571500" eaLnBrk="1" hangingPunct="1">
              <a:lnSpc>
                <a:spcPct val="90000"/>
              </a:lnSpc>
              <a:buFont typeface="Arial"/>
              <a:buChar char="•"/>
            </a:pPr>
            <a:r>
              <a:rPr lang="en-US" sz="3600" b="1" dirty="0"/>
              <a:t>Do not flip back to see example problems; work them yourself!</a:t>
            </a:r>
          </a:p>
          <a:p>
            <a:pPr marL="571500" indent="-571500" eaLnBrk="1" hangingPunct="1">
              <a:lnSpc>
                <a:spcPct val="90000"/>
              </a:lnSpc>
              <a:buFont typeface="Arial"/>
              <a:buChar char="•"/>
            </a:pPr>
            <a:r>
              <a:rPr lang="en-US" sz="3600" dirty="0"/>
              <a:t>Don’t give up too soon (&lt;15 min.)</a:t>
            </a:r>
          </a:p>
          <a:p>
            <a:pPr marL="571500" indent="-571500" eaLnBrk="1" hangingPunct="1">
              <a:lnSpc>
                <a:spcPct val="90000"/>
              </a:lnSpc>
              <a:buFont typeface="Arial"/>
              <a:buChar char="•"/>
            </a:pPr>
            <a:r>
              <a:rPr lang="en-US" sz="3600" dirty="0"/>
              <a:t>Don’t spend too much time (&gt;30 min.)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wn Arrow Callout 5"/>
          <p:cNvSpPr/>
          <p:nvPr/>
        </p:nvSpPr>
        <p:spPr bwMode="auto">
          <a:xfrm>
            <a:off x="457200" y="1520790"/>
            <a:ext cx="7924799" cy="2990273"/>
          </a:xfrm>
          <a:prstGeom prst="downArrowCallout">
            <a:avLst>
              <a:gd name="adj1" fmla="val 4983"/>
              <a:gd name="adj2" fmla="val 19276"/>
              <a:gd name="adj3" fmla="val 25000"/>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Rectangle 2"/>
          <p:cNvSpPr txBox="1">
            <a:spLocks noChangeArrowheads="1"/>
          </p:cNvSpPr>
          <p:nvPr/>
        </p:nvSpPr>
        <p:spPr>
          <a:xfrm>
            <a:off x="457201" y="29570"/>
            <a:ext cx="8381999" cy="1143000"/>
          </a:xfrm>
          <a:prstGeom prst="rect">
            <a:avLst/>
          </a:prstGeom>
        </p:spPr>
        <p:txBody>
          <a:bodyPr anchor="ctr">
            <a:normAutofit fontScale="85000" lnSpcReduction="10000"/>
          </a:bodyPr>
          <a:lstStyle/>
          <a:p>
            <a:pPr algn="ctr" defTabSz="457200" eaLnBrk="1" hangingPunct="1"/>
            <a:r>
              <a:rPr lang="en-US" sz="4400" dirty="0"/>
              <a:t>Performance in Gen Chem I in 2011 Based on One Learning Strategies Session*</a:t>
            </a:r>
          </a:p>
        </p:txBody>
      </p:sp>
      <p:sp>
        <p:nvSpPr>
          <p:cNvPr id="21" name="TextBox 20"/>
          <p:cNvSpPr txBox="1"/>
          <p:nvPr/>
        </p:nvSpPr>
        <p:spPr>
          <a:xfrm>
            <a:off x="609600" y="838200"/>
            <a:ext cx="8557095" cy="2616101"/>
          </a:xfrm>
          <a:prstGeom prst="rect">
            <a:avLst/>
          </a:prstGeom>
          <a:noFill/>
        </p:spPr>
        <p:txBody>
          <a:bodyPr wrap="square" rtlCol="0">
            <a:spAutoFit/>
          </a:bodyPr>
          <a:lstStyle/>
          <a:p>
            <a:r>
              <a:rPr lang="en-US" dirty="0"/>
              <a:t> </a:t>
            </a:r>
          </a:p>
          <a:p>
            <a:endParaRPr lang="en-US" dirty="0"/>
          </a:p>
          <a:p>
            <a:r>
              <a:rPr lang="en-US" dirty="0"/>
              <a:t>			       </a:t>
            </a:r>
            <a:r>
              <a:rPr lang="en-US" sz="2400" dirty="0"/>
              <a:t>Attended		Absent</a:t>
            </a:r>
          </a:p>
          <a:p>
            <a:r>
              <a:rPr lang="en-US" sz="2400" dirty="0"/>
              <a:t>Exam 1 Avg.:		       71.65%		70.45%	 </a:t>
            </a:r>
          </a:p>
          <a:p>
            <a:r>
              <a:rPr lang="en-US" sz="2400" dirty="0"/>
              <a:t>Exam 2 Avg.: 		       77.18%		68.90% </a:t>
            </a:r>
          </a:p>
          <a:p>
            <a:r>
              <a:rPr lang="en-US" sz="2400" dirty="0"/>
              <a:t>Final course Avg*.: </a:t>
            </a:r>
            <a:r>
              <a:rPr lang="en-US" sz="2400" dirty="0">
                <a:solidFill>
                  <a:schemeClr val="tx1">
                    <a:lumMod val="60000"/>
                    <a:lumOff val="40000"/>
                  </a:schemeClr>
                </a:solidFill>
              </a:rPr>
              <a:t>	       </a:t>
            </a:r>
            <a:r>
              <a:rPr lang="en-US" sz="2400" dirty="0">
                <a:solidFill>
                  <a:srgbClr val="FF0000"/>
                </a:solidFill>
              </a:rPr>
              <a:t>81.60%</a:t>
            </a:r>
            <a:r>
              <a:rPr lang="en-US" sz="2400" dirty="0">
                <a:solidFill>
                  <a:schemeClr val="tx1">
                    <a:lumMod val="60000"/>
                    <a:lumOff val="40000"/>
                  </a:schemeClr>
                </a:solidFill>
              </a:rPr>
              <a:t>		</a:t>
            </a:r>
            <a:r>
              <a:rPr lang="en-US" sz="2400" dirty="0">
                <a:solidFill>
                  <a:srgbClr val="FF0000"/>
                </a:solidFill>
              </a:rPr>
              <a:t>70.43%</a:t>
            </a:r>
          </a:p>
          <a:p>
            <a:r>
              <a:rPr lang="en-US" sz="2800" b="1" dirty="0">
                <a:solidFill>
                  <a:srgbClr val="FF0000"/>
                </a:solidFill>
              </a:rPr>
              <a:t>Final Course Grade:     	B</a:t>
            </a:r>
            <a:r>
              <a:rPr lang="en-US" sz="3200" b="1" dirty="0">
                <a:solidFill>
                  <a:schemeClr val="tx1">
                    <a:lumMod val="50000"/>
                  </a:schemeClr>
                </a:solidFill>
              </a:rPr>
              <a:t>		    </a:t>
            </a:r>
            <a:r>
              <a:rPr lang="en-US" sz="2800" b="1" dirty="0">
                <a:solidFill>
                  <a:srgbClr val="FF0000"/>
                </a:solidFill>
              </a:rPr>
              <a:t>C</a:t>
            </a:r>
          </a:p>
        </p:txBody>
      </p:sp>
      <p:sp>
        <p:nvSpPr>
          <p:cNvPr id="5" name="TextBox 4"/>
          <p:cNvSpPr txBox="1"/>
          <p:nvPr/>
        </p:nvSpPr>
        <p:spPr>
          <a:xfrm>
            <a:off x="304800" y="4512590"/>
            <a:ext cx="8305800" cy="830997"/>
          </a:xfrm>
          <a:prstGeom prst="rect">
            <a:avLst/>
          </a:prstGeom>
          <a:noFill/>
        </p:spPr>
        <p:txBody>
          <a:bodyPr wrap="square" rtlCol="0">
            <a:spAutoFit/>
          </a:bodyPr>
          <a:lstStyle/>
          <a:p>
            <a:pPr algn="ctr"/>
            <a:r>
              <a:rPr lang="en-US" sz="2400" b="1" dirty="0"/>
              <a:t>The one 50-min presentation on study and learning strategies resulted in an improvement of one full letter grade!</a:t>
            </a:r>
          </a:p>
        </p:txBody>
      </p:sp>
      <p:sp>
        <p:nvSpPr>
          <p:cNvPr id="2" name="Rectangle 1"/>
          <p:cNvSpPr/>
          <p:nvPr/>
        </p:nvSpPr>
        <p:spPr>
          <a:xfrm>
            <a:off x="193158" y="6248371"/>
            <a:ext cx="8724900" cy="400110"/>
          </a:xfrm>
          <a:prstGeom prst="rect">
            <a:avLst/>
          </a:prstGeom>
        </p:spPr>
        <p:txBody>
          <a:bodyPr wrap="square">
            <a:spAutoFit/>
          </a:bodyPr>
          <a:lstStyle/>
          <a:p>
            <a:r>
              <a:rPr lang="en-US" sz="2000" b="1" dirty="0"/>
              <a:t>*Cook, E.; Kennedy, E.; McGuire, S. Y</a:t>
            </a:r>
            <a:r>
              <a:rPr lang="en-US" sz="2000" b="1" i="1" dirty="0"/>
              <a:t>.  J. Chem. Educ</a:t>
            </a:r>
            <a:r>
              <a:rPr lang="en-US" sz="2000" b="1" dirty="0"/>
              <a:t>., 2013, 90 (8), 961–967</a:t>
            </a:r>
          </a:p>
        </p:txBody>
      </p:sp>
    </p:spTree>
    <p:extLst>
      <p:ext uri="{BB962C8B-B14F-4D97-AF65-F5344CB8AC3E}">
        <p14:creationId xmlns:p14="http://schemas.microsoft.com/office/powerpoint/2010/main" val="1009022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94463c7c-bec4-417c-9a90-96dae36e0816"/>
  <p:tag name="TPFULLVERSION" val="4.5.1.2243"/>
  <p:tag name="LUIDIAENABLED" val="False"/>
  <p:tag name="EXPANDSHOWBAR" val="True"/>
</p:tagLst>
</file>

<file path=ppt/tags/tag10.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level of Bloom’s did you have to operate to make A’s or B’s in high school?"/>
  <p:tag name="ANSWERSALIAS" val="Knowledge|smicln|Comprehension|smicln|Application|smicln|Analysis|smicln|Synthesis|smicln|Evaluation"/>
  <p:tag name="SLIDEORDER" val="2"/>
  <p:tag name="SLIDEGUID" val="4E721A1B4F8D4CE89C7B7D50F17DE4FA"/>
  <p:tag name="VALUES" val="No Value|smicln|No Value|smicln|No Value|smicln|No Value|smicln|No Value|smicln|No Value"/>
  <p:tag name="COUNTDOWNSECONDS" val="10"/>
  <p:tag name="COUNTDOWNHEIGHT" val="80"/>
  <p:tag name="COUNTDOWNWIDTH" val="100"/>
  <p:tag name="TOTALRESPONSES" val="85"/>
  <p:tag name="RESPONSECOUNT" val="85"/>
  <p:tag name="SLICED" val="False"/>
  <p:tag name="RESPONSES" val="3;4;-;4;3;5;6;2;4;4;4;4;4;3;4;6;3;2;4;3;5;3;4;3;4;3;4;3;4;3;4;4;4;4;6;5;3;4;3;3;4;4;4;5;5;4;4;6;4;3;2;4;6;2;6;6;4;4;5;4;4;4;4;4;6;4;3;6;4;3;3;3;5;4;6;5;2;4;5;3;4;4;4;4;2;5;-;"/>
  <p:tag name="CHARTSTRINGSTD" val="0 6 19 40 10 10"/>
  <p:tag name="CHARTSTRINGREV" val="10 10 40 19 6 0"/>
  <p:tag name="CHARTSTRINGSTDPER" val="0 0.0705882352941176 0.223529411764706 0.470588235294118 0.117647058823529 0.117647058823529"/>
  <p:tag name="CHARTSTRINGREVPER" val="0.117647058823529 0.117647058823529 0.470588235294118 0.223529411764706 0.0705882352941176 0"/>
  <p:tag name="RESTORECOUNTDOWNTIMER" val="False"/>
  <p:tag name="RESPONSESGATHERED" val="False"/>
  <p:tag name="ANONYMOUSTEMP" val="False"/>
</p:tagLst>
</file>

<file path=ppt/tags/tag11.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5"/>
  <p:tag name="FONTSIZE" val="32"/>
  <p:tag name="BULLETTYPE" val="ppBulletArabicPeriod"/>
  <p:tag name="ANSWERTEXT" val="Knowledge&#10;Comprehension&#10;Application&#10;Analysis&#10;Synthesis&#10;Evaluation"/>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SLIDEID" val="79BAA06B41DA425A94E039ABBA51C2D7"/>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3"/>
  <p:tag name="SLIDEGUID" val="B4FB4927FC8744428261B4A78988D69C"/>
  <p:tag name="QUESTIONALIAS" val="Which group did you most resemble?"/>
  <p:tag name="ANSWERSALIAS" val="Group that did not do well|smicln|2. Group that made an A"/>
  <p:tag name="COUNTDOWNSECONDS" val="10"/>
  <p:tag name="VALUES" val="No Value|smicln|No Value"/>
  <p:tag name="COUNTDOWNHEIGHT" val="80"/>
  <p:tag name="COUNTDOWNWIDTH" val="100"/>
  <p:tag name="TOTALRESPONSES" val="79"/>
  <p:tag name="RESPONSECOUNT" val="79"/>
  <p:tag name="SLICED" val="False"/>
  <p:tag name="RESPONSES" val="1;1;2;2;1;1;2;2;1;1;1;1;-;2;1;2;2;1;1;2;1;2;2;1;1;2;2;2;2;1;2;1;1;2;1;1;2;1;1;1;1;1;1;1;1;2;1;1;2;1;1;2;1;1;-;1;2;1;1;2;1;1;1;1;1;1;1;-;-;1;1;-;-;1;1;2;1;1;1;1;2;1;1;1;1;-;-;"/>
  <p:tag name="CHARTSTRINGSTD" val="55 24"/>
  <p:tag name="CHARTSTRINGREV" val="24 55"/>
  <p:tag name="CHARTSTRINGSTDPER" val="0.69620253164557 0.30379746835443"/>
  <p:tag name="CHARTSTRINGREVPER" val="0.30379746835443 0.69620253164557"/>
  <p:tag name="RESTORECOUNTDOWNTIMER" val="False"/>
  <p:tag name="RESPONSESGATHERED" val="False"/>
  <p:tag name="ANONYMOUSTEMP" val="False"/>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50"/>
  <p:tag name="FONTSIZE" val="32"/>
  <p:tag name="BULLETTYPE" val="ppBulletArabicPeriod"/>
  <p:tag name="ANSWERTEXT" val="Group that did not do well&#10;2. Group that made an A"/>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SLIDEID" val="79BAA06B41DA425A94E039ABBA51C2D7"/>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3"/>
  <p:tag name="SLIDEGUID" val="654BB05B856B423D933DE92A90C424AF"/>
  <p:tag name="QUESTIONALIAS" val="Which one strategy are you most likely to implement for the next test?"/>
  <p:tag name="COUNTDOWNSECONDS" val="10"/>
  <p:tag name="ANSWERSALIAS" val="Do preview review|smicln|2. Do homework differently|smicln|3. Use the textbook more|smicln|4. Do more problems|smicln|5. Practice teaching the  material|smicln|6. None of the above"/>
  <p:tag name="COUNTDOWNHEIGHT" val="80"/>
  <p:tag name="COUNTDOWNWIDTH" val="100"/>
  <p:tag name="TOTALRESPONSES" val="79"/>
  <p:tag name="RESPONSECOUNT" val="79"/>
  <p:tag name="SLICED" val="False"/>
  <p:tag name="RESPONSES" val="3;5;5;5;1;2;1;3;4;2;5;5;-;1;3;5;5;3;4;3;4;1;-;5;5;5;4;5;5;1;2;-;4;5;2;1;2;2;5;3;1;3;2;4;1;2;4;2;5;1;5;1;5;1;-;5;1;1;2;5;5;5;3;5;1;1;1;-;4;3;2;5;-;5;1;2;3;5;2;4;1;4;2;2;1;-;-;"/>
  <p:tag name="CHARTSTRINGSTD" val="19 15 10 10 25 0"/>
  <p:tag name="CHARTSTRINGREV" val="0 25 10 10 15 19"/>
  <p:tag name="CHARTSTRINGSTDPER" val="0.240506329113924 0.189873417721519 0.126582278481013 0.126582278481013 0.316455696202532 0"/>
  <p:tag name="CHARTSTRINGREVPER" val="0 0.316455696202532 0.126582278481013 0.126582278481013 0.189873417721519 0.240506329113924"/>
  <p:tag name="VALUES" val="No Value|smicln|No Value|smicln|No Value|smicln|No Value|smicln|No Value|smicln|No Value"/>
  <p:tag name="RESTORECOUNTDOWNTIMER" val="False"/>
  <p:tag name="RESPONSESGATHERED" val="False"/>
  <p:tag name="ANONYMOUSTEMP" val="False"/>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145"/>
  <p:tag name="FONTSIZE" val="32"/>
  <p:tag name="BULLETTYPE" val="ppBulletArabicPeriod"/>
  <p:tag name="ANSWERTEXT" val="Do preview review&#10;2. Do homework differently&#10;3. Use the textbook more&#10;4. Do more problems&#10;5. Practice teaching the  material&#10;6. None of the abov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SLIDEID" val="79BAA06B41DA425A94E039ABBA51C2D7"/>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8FE34BD211054B94914844F13255FCCD"/>
  <p:tag name="QUESTIONALIAS" val="Which mode have you been in?"/>
  <p:tag name="ANSWERSALIAS" val="Study mode|smicln|2. Learn mode"/>
  <p:tag name="VALUES" val="No Value|smicln|No Value"/>
  <p:tag name="COUNTDOWNSECONDS" val="10"/>
  <p:tag name="COUNTDOWNHEIGHT" val="80"/>
  <p:tag name="COUNTDOWNWIDTH" val="100"/>
  <p:tag name="TOTALRESPONSES" val="83"/>
  <p:tag name="RESPONSECOUNT" val="83"/>
  <p:tag name="SLICED" val="False"/>
  <p:tag name="RESPONSES" val="2;2;1;2;1;2;1;2;1;1;1;1;1;2;1;2;2;1;1;2;1;1;1;2;1;2;2;2;2;1;1;1;1;1;1;2;1;1;1;1;1;1;1;2;1;2;1;1;1;2;2;2;1;2;1;1;2;2;1;1;1;-;1;1;1;1;-;1;2;2;1;1;2;1;2;2;1;1;1;2;2;1;1;1;1;"/>
  <p:tag name="CHARTSTRINGSTD" val="53 30"/>
  <p:tag name="CHARTSTRINGREV" val="30 53"/>
  <p:tag name="CHARTSTRINGSTDPER" val="0.63855421686747 0.36144578313253"/>
  <p:tag name="CHARTSTRINGREVPER" val="0.36144578313253 0.63855421686747"/>
  <p:tag name="RESTORECOUNTDOWNTIMER" val="False"/>
  <p:tag name="RESPONSESGATHERED" val="False"/>
  <p:tag name="ANONYMOUSTEMP" val="False"/>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24"/>
  <p:tag name="FONTSIZE" val="32"/>
  <p:tag name="BULLETTYPE" val="ppBulletArabicPeriod"/>
  <p:tag name="ANSWERTEXT" val="Study mode&#10;2. Learn mode"/>
</p:tagLst>
</file>

<file path=ppt/tags/tag5.xml><?xml version="1.0" encoding="utf-8"?>
<p:tagLst xmlns:a="http://schemas.openxmlformats.org/drawingml/2006/main" xmlns:r="http://schemas.openxmlformats.org/officeDocument/2006/relationships" xmlns:p="http://schemas.openxmlformats.org/presentationml/2006/main">
  <p:tag name="SLIDEGUID" val="79BAA06B41DA425A94E039ABBA51C2D7"/>
  <p:tag name="SLIDEID" val="79BAA06B41DA425A94E039ABBA51C2D7"/>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For which task would you work harder?"/>
  <p:tag name="ANSWERSALIAS" val="Make an A on the test|smicln|2. Teach the material"/>
  <p:tag name="VALUES" val="No Value|smicln|No Value"/>
  <p:tag name="COUNTDOWNSECONDS" val="10"/>
  <p:tag name="COUNTDOWNHEIGHT" val="80"/>
  <p:tag name="COUNTDOWNWIDTH" val="100"/>
  <p:tag name="TOTALRESPONSES" val="84"/>
  <p:tag name="RESPONSECOUNT" val="84"/>
  <p:tag name="SLICED" val="False"/>
  <p:tag name="RESPONSES" val="2;2;2;2;2;2;2;1;2;2;2;2;2;2;2;2;2;1;2;1;2;1;2;2;2;1;2;2;2;1;1;1;2;-;2;2;1;2;1;2;2;2;2;2;2;1;2;2;2;2;2;2;2;2;2;2;1;2;2;2;2;2;1;2;2;2;2;2;2;-;2;1;2;2;2;2;2;1;2;1;2;2;2;2;2;1;"/>
  <p:tag name="CHARTSTRINGSTD" val="17 67"/>
  <p:tag name="CHARTSTRINGREV" val="67 17"/>
  <p:tag name="CHARTSTRINGSTDPER" val="0.202380952380952 0.797619047619048"/>
  <p:tag name="CHARTSTRINGREVPER" val="0.797619047619048 0.202380952380952"/>
  <p:tag name="RESTORECOUNTDOWNTIMER" val="False"/>
  <p:tag name="RESPONSESGATHERED" val="False"/>
  <p:tag name="ANONYMOUSTEMP" val="False"/>
</p:tagLst>
</file>

<file path=ppt/tags/tag6.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43"/>
  <p:tag name="FONTSIZE" val="32"/>
  <p:tag name="BULLETTYPE" val="ppBulletArabicPeriod"/>
  <p:tag name="ANSWERTEXT" val="Make an A on the test&#10;2. Teach the material"/>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SLIDEGUID" val="7C641BE840AE4C59A0645CC1625BEAA9"/>
  <p:tag name="SLIDEID" val="7C641BE840AE4C59A0645CC1625BEAA9"/>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level of Bloom’s did you have to operate to make A’s or B’s in high school?"/>
  <p:tag name="ANSWERSALIAS" val="Knowledge|smicln|Comprehension|smicln|Application|smicln|Analysis|smicln|Synthesis|smicln|Evaluation"/>
  <p:tag name="VALUES" val="No Value|smicln|No Value|smicln|No Value|smicln|No Value|smicln|No Value|smicln|No Value"/>
  <p:tag name="COUNTDOWNSECONDS" val="10"/>
  <p:tag name="COUNTDOWNHEIGHT" val="80"/>
  <p:tag name="COUNTDOWNWIDTH" val="100"/>
  <p:tag name="TOTALRESPONSES" val="85"/>
  <p:tag name="RESPONSECOUNT" val="85"/>
  <p:tag name="SLICED" val="False"/>
  <p:tag name="RESPONSES" val="4;3;2;3;1;4;3;5;2;4;2;3;1;2;2;3;2;6;3;3;2;2;2;1;3;1;3;2;1;2;1;2;3;3;3;3;1;2;1;4;1;4;3;3;3;4;4;3;2;3;2;2;3;1;-;3;1;2;3;1;4;-;2;1;3;3;3;5;5;4;2;3;4;2;3;3;3;2;1;4;1;3;2;2;3;3;3;"/>
  <p:tag name="CHARTSTRINGSTD" val="15 23 32 11 3 1"/>
  <p:tag name="CHARTSTRINGREV" val="1 3 11 32 23 15"/>
  <p:tag name="CHARTSTRINGSTDPER" val="0.176470588235294 0.270588235294118 0.376470588235294 0.129411764705882 0.0352941176470588 0.0117647058823529"/>
  <p:tag name="CHARTSTRINGREVPER" val="0.0117647058823529 0.0352941176470588 0.129411764705882 0.376470588235294 0.270588235294118 0.176470588235294"/>
  <p:tag name="RESTORECOUNTDOWNTIMER" val="False"/>
  <p:tag name="RESPONSESGATHERED" val="False"/>
  <p:tag name="ANONYMOUSTEMP" val="False"/>
</p:tagLst>
</file>

<file path=ppt/tags/tag9.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5"/>
  <p:tag name="FONTSIZE" val="32"/>
  <p:tag name="BULLETTYPE" val="ppBulletArabicPeriod"/>
  <p:tag name="ANSWERTEXT" val="Knowledge&#10;Comprehension&#10;Application&#10;Analysis&#10;Synthesis&#10;Evaluation"/>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9402</TotalTime>
  <Words>2351</Words>
  <Application>Microsoft Macintosh PowerPoint</Application>
  <PresentationFormat>On-screen Show (4:3)</PresentationFormat>
  <Paragraphs>320</Paragraphs>
  <Slides>47</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Arial</vt:lpstr>
      <vt:lpstr>Arial Black</vt:lpstr>
      <vt:lpstr>Goudy Old Style</vt:lpstr>
      <vt:lpstr>Helv</vt:lpstr>
      <vt:lpstr>Kabel Bk BT</vt:lpstr>
      <vt:lpstr>Kabel Ult BT</vt:lpstr>
      <vt:lpstr>Rockwell</vt:lpstr>
      <vt:lpstr>Tahoma</vt:lpstr>
      <vt:lpstr>Technical</vt:lpstr>
      <vt:lpstr>Times New Roman</vt:lpstr>
      <vt:lpstr>Wingdings</vt:lpstr>
      <vt:lpstr>Essential</vt:lpstr>
      <vt:lpstr>Supporting Students' Metacognition</vt:lpstr>
      <vt:lpstr>New strategy to improve student learning</vt:lpstr>
      <vt:lpstr>Set-up</vt:lpstr>
      <vt:lpstr>Ace Dr. Beck’s CHEM 103: Metacognition is the Key!</vt:lpstr>
      <vt:lpstr>PowerPoint Presentation</vt:lpstr>
      <vt:lpstr>Presidential Award  White House Oval Office  November 16, 2007</vt:lpstr>
      <vt:lpstr>The Story of Four LSU Chem 120 Students  </vt:lpstr>
      <vt:lpstr>Get the Most Out of Homework</vt:lpstr>
      <vt:lpstr>PowerPoint Presentation</vt:lpstr>
      <vt:lpstr>PowerPoint Presentation</vt:lpstr>
      <vt:lpstr>Desired outcomes</vt:lpstr>
      <vt:lpstr>Reflection Questions</vt:lpstr>
      <vt:lpstr>Which mode have you been in?</vt:lpstr>
      <vt:lpstr>For which task would you work harder?</vt:lpstr>
      <vt:lpstr>To Ace Chem 103  (and everything else!)</vt:lpstr>
      <vt:lpstr>Why is this so important?   Because 103 is Harder Than High School Chem</vt:lpstr>
      <vt:lpstr>Using Metacognition to Become an Expert Learner in Chemistry</vt:lpstr>
      <vt:lpstr>Metacognition</vt:lpstr>
      <vt:lpstr>PowerPoint Presentation</vt:lpstr>
      <vt:lpstr>At what level of Bloom’s did you have to operate to make A’s or B’s in high school?</vt:lpstr>
      <vt:lpstr>At what level of Bloom’s do you think you’ll need to be to make an A in Chem 103?</vt:lpstr>
      <vt:lpstr>How do you move yourself higher  on Bloom’s Taxonomy?  Use the Study Cycle!   </vt:lpstr>
      <vt:lpstr>PowerPoint Presentation</vt:lpstr>
      <vt:lpstr>Intense Study Sessions   </vt:lpstr>
      <vt:lpstr> Effective Metacognitive Strategies</vt:lpstr>
      <vt:lpstr>Metacognition activity</vt:lpstr>
      <vt:lpstr>Which One of the Next Two Slides More Accurately Describes YOUR Actions Before Test 1?</vt:lpstr>
      <vt:lpstr>Top 5 Reasons Folks Did Not Do Well on Test 1 in Gen Chemistry  in Fall 2009:</vt:lpstr>
      <vt:lpstr>Top 5 Reasons Folks Made an A on Test 1:</vt:lpstr>
      <vt:lpstr>Which group did you most resemble?</vt:lpstr>
      <vt:lpstr>Mindset</vt:lpstr>
      <vt:lpstr>Responses to many situations are based on mindset</vt:lpstr>
      <vt:lpstr>PowerPoint Presentation</vt:lpstr>
      <vt:lpstr>Get the Most Out of Homework Reprise</vt:lpstr>
      <vt:lpstr>Get the Most from SI Sessions, Tutorial Centers, Office Hours,   and  Study Groups </vt:lpstr>
      <vt:lpstr> </vt:lpstr>
      <vt:lpstr> </vt:lpstr>
      <vt:lpstr>Writing Exercise</vt:lpstr>
      <vt:lpstr>Which one strategy are you most likely to implement for the next test?</vt:lpstr>
      <vt:lpstr>If you don’t try it within the next 48 hours...</vt:lpstr>
      <vt:lpstr>Final Note</vt:lpstr>
      <vt:lpstr>Exam 2 Bonus Questions</vt:lpstr>
      <vt:lpstr>My results…</vt:lpstr>
      <vt:lpstr>Ambrose’s  Levers affecting student motivation</vt:lpstr>
      <vt:lpstr>Student obstacles to motivation</vt:lpstr>
      <vt:lpstr>Faculty-related obstacles to student motivation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CONCENTRATION &amp; MEMORY</dc:title>
  <dc:creator>Preferred Customer</dc:creator>
  <cp:lastModifiedBy>Beck, Moriah</cp:lastModifiedBy>
  <cp:revision>160</cp:revision>
  <cp:lastPrinted>2013-09-23T03:32:26Z</cp:lastPrinted>
  <dcterms:created xsi:type="dcterms:W3CDTF">1997-01-31T17:52:00Z</dcterms:created>
  <dcterms:modified xsi:type="dcterms:W3CDTF">2021-01-13T19:51:38Z</dcterms:modified>
</cp:coreProperties>
</file>