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60" r:id="rId5"/>
    <p:sldId id="3798" r:id="rId6"/>
    <p:sldId id="261" r:id="rId7"/>
    <p:sldId id="262" r:id="rId8"/>
    <p:sldId id="3465" r:id="rId9"/>
    <p:sldId id="3735" r:id="rId10"/>
    <p:sldId id="3795" r:id="rId11"/>
    <p:sldId id="3796" r:id="rId12"/>
    <p:sldId id="3797" r:id="rId13"/>
    <p:sldId id="258" r:id="rId14"/>
    <p:sldId id="259" r:id="rId15"/>
    <p:sldId id="263" r:id="rId16"/>
    <p:sldId id="3799" r:id="rId17"/>
    <p:sldId id="3800" r:id="rId18"/>
    <p:sldId id="3801" r:id="rId19"/>
    <p:sldId id="3802" r:id="rId20"/>
    <p:sldId id="3803" r:id="rId21"/>
    <p:sldId id="3804" r:id="rId22"/>
    <p:sldId id="264"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B2B9B-261B-46FA-A572-638E14EE20B0}" v="2" dt="2023-04-03T16:28:48.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p:restoredTop sz="86418"/>
  </p:normalViewPr>
  <p:slideViewPr>
    <p:cSldViewPr snapToGrid="0">
      <p:cViewPr varScale="1">
        <p:scale>
          <a:sx n="80" d="100"/>
          <a:sy n="80" d="100"/>
        </p:scale>
        <p:origin x="224" y="880"/>
      </p:cViewPr>
      <p:guideLst/>
    </p:cSldViewPr>
  </p:slideViewPr>
  <p:outlineViewPr>
    <p:cViewPr>
      <p:scale>
        <a:sx n="33" d="100"/>
        <a:sy n="33" d="100"/>
      </p:scale>
      <p:origin x="0" y="-161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ll, Erik" userId="S::k554e929@wichita.edu::359dd0f1-15df-428e-b1aa-be357a54f000" providerId="AD" clId="Web-{FD9B2B9B-261B-46FA-A572-638E14EE20B0}"/>
    <pc:docChg chg="modSld">
      <pc:chgData name="McCall, Erik" userId="S::k554e929@wichita.edu::359dd0f1-15df-428e-b1aa-be357a54f000" providerId="AD" clId="Web-{FD9B2B9B-261B-46FA-A572-638E14EE20B0}" dt="2023-04-03T16:28:48.565" v="1"/>
      <pc:docMkLst>
        <pc:docMk/>
      </pc:docMkLst>
      <pc:sldChg chg="modSp">
        <pc:chgData name="McCall, Erik" userId="S::k554e929@wichita.edu::359dd0f1-15df-428e-b1aa-be357a54f000" providerId="AD" clId="Web-{FD9B2B9B-261B-46FA-A572-638E14EE20B0}" dt="2023-04-03T16:28:48.565" v="1"/>
        <pc:sldMkLst>
          <pc:docMk/>
          <pc:sldMk cId="137777159" sldId="260"/>
        </pc:sldMkLst>
        <pc:spChg chg="mod">
          <ac:chgData name="McCall, Erik" userId="S::k554e929@wichita.edu::359dd0f1-15df-428e-b1aa-be357a54f000" providerId="AD" clId="Web-{FD9B2B9B-261B-46FA-A572-638E14EE20B0}" dt="2023-04-03T16:28:48.565" v="1"/>
          <ac:spMkLst>
            <pc:docMk/>
            <pc:sldMk cId="137777159" sldId="260"/>
            <ac:spMk id="7" creationId="{BE1EFFCD-10C9-78DC-2F39-E47C26E18FFD}"/>
          </ac:spMkLst>
        </pc:spChg>
      </pc:sldChg>
      <pc:sldChg chg="modSp">
        <pc:chgData name="McCall, Erik" userId="S::k554e929@wichita.edu::359dd0f1-15df-428e-b1aa-be357a54f000" providerId="AD" clId="Web-{FD9B2B9B-261B-46FA-A572-638E14EE20B0}" dt="2023-04-03T16:27:51.970" v="0"/>
        <pc:sldMkLst>
          <pc:docMk/>
          <pc:sldMk cId="2804619887" sldId="262"/>
        </pc:sldMkLst>
        <pc:picChg chg="mod">
          <ac:chgData name="McCall, Erik" userId="S::k554e929@wichita.edu::359dd0f1-15df-428e-b1aa-be357a54f000" providerId="AD" clId="Web-{FD9B2B9B-261B-46FA-A572-638E14EE20B0}" dt="2023-04-03T16:27:51.970" v="0"/>
          <ac:picMkLst>
            <pc:docMk/>
            <pc:sldMk cId="2804619887" sldId="262"/>
            <ac:picMk id="5" creationId="{FF14F899-49AF-99FD-74C9-283B244961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B0388-5808-AD47-BB03-04DFD82F7A44}"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50B81-B791-EA4E-9C1D-F1888D740DB5}" type="slidenum">
              <a:rPr lang="en-US" smtClean="0"/>
              <a:t>‹#›</a:t>
            </a:fld>
            <a:endParaRPr lang="en-US"/>
          </a:p>
        </p:txBody>
      </p:sp>
    </p:spTree>
    <p:extLst>
      <p:ext uri="{BB962C8B-B14F-4D97-AF65-F5344CB8AC3E}">
        <p14:creationId xmlns:p14="http://schemas.microsoft.com/office/powerpoint/2010/main" val="3491513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81178" marR="0" lvl="0" indent="-181178" algn="r" defTabSz="724713" rtl="0" eaLnBrk="1" fontAlgn="auto" latinLnBrk="0" hangingPunct="1">
              <a:lnSpc>
                <a:spcPct val="100000"/>
              </a:lnSpc>
              <a:spcBef>
                <a:spcPts val="1223"/>
              </a:spcBef>
              <a:spcAft>
                <a:spcPts val="0"/>
              </a:spcAft>
              <a:buClrTx/>
              <a:buSzTx/>
              <a:buFontTx/>
              <a:buChar char="•"/>
              <a:tabLst/>
              <a:defRPr/>
            </a:pPr>
            <a:fld id="{5C0A0285-12F7-4CB7-BCD6-1608371FFC3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rPr>
              <a:pPr marL="181178" marR="0" lvl="0" indent="-181178" algn="r" defTabSz="724713" rtl="0" eaLnBrk="1" fontAlgn="auto" latinLnBrk="0" hangingPunct="1">
                <a:lnSpc>
                  <a:spcPct val="100000"/>
                </a:lnSpc>
                <a:spcBef>
                  <a:spcPts val="1223"/>
                </a:spcBef>
                <a:spcAft>
                  <a:spcPts val="0"/>
                </a:spcAft>
                <a:buClrTx/>
                <a:buSzTx/>
                <a:buFontTx/>
                <a:buChar char="•"/>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50945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81178" indent="-181178" defTabSz="724713">
              <a:spcBef>
                <a:spcPts val="1223"/>
              </a:spcBef>
              <a:buFontTx/>
              <a:buChar char="•"/>
              <a:defRPr/>
            </a:pPr>
            <a:fld id="{61D85A83-BCD3-4ACE-9ABF-A66299DA4AF4}" type="slidenum">
              <a:rPr lang="en-US">
                <a:solidFill>
                  <a:prstClr val="black"/>
                </a:solidFill>
                <a:latin typeface="Calibri" panose="020F0502020204030204"/>
                <a:cs typeface="Arial"/>
              </a:rPr>
              <a:pPr marL="181178" indent="-181178" defTabSz="724713">
                <a:spcBef>
                  <a:spcPts val="1223"/>
                </a:spcBef>
                <a:buFontTx/>
                <a:buChar char="•"/>
                <a:defRPr/>
              </a:pPr>
              <a:t>6</a:t>
            </a:fld>
            <a:endParaRPr lang="en-US">
              <a:solidFill>
                <a:prstClr val="black"/>
              </a:solidFill>
              <a:latin typeface="Calibri" panose="020F0502020204030204"/>
              <a:cs typeface="Arial"/>
            </a:endParaRPr>
          </a:p>
        </p:txBody>
      </p:sp>
    </p:spTree>
    <p:extLst>
      <p:ext uri="{BB962C8B-B14F-4D97-AF65-F5344CB8AC3E}">
        <p14:creationId xmlns:p14="http://schemas.microsoft.com/office/powerpoint/2010/main" val="280428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85A83-BCD3-4ACE-9ABF-A66299DA4A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610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615CC5-0BC6-0A45-88A9-A935DB66CD1A}"/>
              </a:ext>
            </a:extLst>
          </p:cNvPr>
          <p:cNvSpPr>
            <a:spLocks noGrp="1"/>
          </p:cNvSpPr>
          <p:nvPr>
            <p:ph type="subTitle" idx="1" hasCustomPrompt="1"/>
          </p:nvPr>
        </p:nvSpPr>
        <p:spPr>
          <a:xfrm>
            <a:off x="380665" y="5565312"/>
            <a:ext cx="7974441" cy="933214"/>
          </a:xfrm>
        </p:spPr>
        <p:txBody>
          <a:bodyPr/>
          <a:lstStyle>
            <a:lvl1pPr marL="0" indent="0" algn="ctr">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Names</a:t>
            </a:r>
          </a:p>
        </p:txBody>
      </p:sp>
      <p:sp>
        <p:nvSpPr>
          <p:cNvPr id="11" name="Rectangle 10">
            <a:extLst>
              <a:ext uri="{FF2B5EF4-FFF2-40B4-BE49-F238E27FC236}">
                <a16:creationId xmlns:a16="http://schemas.microsoft.com/office/drawing/2014/main" id="{65BF49F9-7B3C-A44B-9952-8EE65F62C4C4}"/>
              </a:ext>
            </a:extLst>
          </p:cNvPr>
          <p:cNvSpPr/>
          <p:nvPr userDrawn="1"/>
        </p:nvSpPr>
        <p:spPr>
          <a:xfrm>
            <a:off x="7924800" y="0"/>
            <a:ext cx="3048000" cy="9144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87C6A66-C2F5-CC41-AA8F-098FE6816501}"/>
              </a:ext>
            </a:extLst>
          </p:cNvPr>
          <p:cNvSpPr>
            <a:spLocks noGrp="1"/>
          </p:cNvSpPr>
          <p:nvPr>
            <p:ph type="body" sz="quarter" idx="10"/>
          </p:nvPr>
        </p:nvSpPr>
        <p:spPr>
          <a:xfrm>
            <a:off x="8139906" y="326136"/>
            <a:ext cx="2617787" cy="439738"/>
          </a:xfrm>
        </p:spPr>
        <p:txBody>
          <a:bodyPr>
            <a:normAutofit/>
          </a:bodyPr>
          <a:lstStyle>
            <a:lvl1pPr marL="0" indent="0" algn="ctr">
              <a:buNone/>
              <a:defRPr sz="2400"/>
            </a:lvl1pPr>
          </a:lstStyle>
          <a:p>
            <a:pPr lvl="0"/>
            <a:r>
              <a:rPr lang="en-US"/>
              <a:t>Click to edit</a:t>
            </a:r>
          </a:p>
        </p:txBody>
      </p:sp>
    </p:spTree>
    <p:extLst>
      <p:ext uri="{BB962C8B-B14F-4D97-AF65-F5344CB8AC3E}">
        <p14:creationId xmlns:p14="http://schemas.microsoft.com/office/powerpoint/2010/main" val="320230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A9F386-F861-2346-BD81-C96AC48980FD}"/>
              </a:ext>
            </a:extLst>
          </p:cNvPr>
          <p:cNvSpPr>
            <a:spLocks noGrp="1"/>
          </p:cNvSpPr>
          <p:nvPr>
            <p:ph type="sldNum" sz="quarter" idx="12"/>
          </p:nvPr>
        </p:nvSpPr>
        <p:spPr>
          <a:xfrm>
            <a:off x="11553593" y="6302375"/>
            <a:ext cx="447907" cy="365125"/>
          </a:xfrm>
        </p:spPr>
        <p:txBody>
          <a:bodyPr/>
          <a:lstStyle>
            <a:lvl1pPr>
              <a:defRPr>
                <a:solidFill>
                  <a:schemeClr val="tx1"/>
                </a:solidFill>
              </a:defRPr>
            </a:lvl1pPr>
          </a:lstStyle>
          <a:p>
            <a:fld id="{D3CA6B82-1401-C949-9597-17A76211D6CF}" type="slidenum">
              <a:rPr lang="en-US" smtClean="0"/>
              <a:pPr/>
              <a:t>‹#›</a:t>
            </a:fld>
            <a:endParaRPr lang="en-US"/>
          </a:p>
        </p:txBody>
      </p:sp>
      <p:sp>
        <p:nvSpPr>
          <p:cNvPr id="8" name="Title 1">
            <a:extLst>
              <a:ext uri="{FF2B5EF4-FFF2-40B4-BE49-F238E27FC236}">
                <a16:creationId xmlns:a16="http://schemas.microsoft.com/office/drawing/2014/main" id="{1CA9D484-77C0-CC4E-8D5F-22DB1B33C57B}"/>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A8B20B6B-4594-444B-A42E-A9714BF4CB6E}"/>
              </a:ext>
            </a:extLst>
          </p:cNvPr>
          <p:cNvSpPr>
            <a:spLocks noGrp="1"/>
          </p:cNvSpPr>
          <p:nvPr>
            <p:ph sz="half" idx="14" hasCustomPrompt="1"/>
          </p:nvPr>
        </p:nvSpPr>
        <p:spPr>
          <a:xfrm>
            <a:off x="838200" y="2088994"/>
            <a:ext cx="4675094" cy="4087968"/>
          </a:xfrm>
        </p:spPr>
        <p:txBody>
          <a:bodyPr>
            <a:noAutofit/>
          </a:bodyPr>
          <a:lstStyle/>
          <a:p>
            <a:pPr lvl="0"/>
            <a:r>
              <a:rPr lang="en-US"/>
              <a:t>Click to edit text</a:t>
            </a:r>
          </a:p>
          <a:p>
            <a:pPr lvl="0"/>
            <a:r>
              <a:rPr lang="en-US"/>
              <a:t>Item</a:t>
            </a:r>
          </a:p>
          <a:p>
            <a:pPr lvl="0"/>
            <a:endParaRPr lang="en-US"/>
          </a:p>
        </p:txBody>
      </p:sp>
      <p:sp>
        <p:nvSpPr>
          <p:cNvPr id="10" name="Content Placeholder 3">
            <a:extLst>
              <a:ext uri="{FF2B5EF4-FFF2-40B4-BE49-F238E27FC236}">
                <a16:creationId xmlns:a16="http://schemas.microsoft.com/office/drawing/2014/main" id="{B36E88D0-4AAA-6C4B-A4FC-0FBEA8CD940A}"/>
              </a:ext>
            </a:extLst>
          </p:cNvPr>
          <p:cNvSpPr>
            <a:spLocks noGrp="1"/>
          </p:cNvSpPr>
          <p:nvPr>
            <p:ph sz="half" idx="2" hasCustomPrompt="1"/>
          </p:nvPr>
        </p:nvSpPr>
        <p:spPr>
          <a:xfrm>
            <a:off x="5881762" y="2081435"/>
            <a:ext cx="5472038" cy="4087969"/>
          </a:xfrm>
        </p:spPr>
        <p:txBody>
          <a:bodyPr>
            <a:noAutofit/>
          </a:bodyPr>
          <a:lstStyle>
            <a:lvl1pPr marL="457200" indent="-457200">
              <a:buFontTx/>
              <a:buBlip>
                <a:blip r:embed="rId3"/>
              </a:buBlip>
              <a:defRPr/>
            </a:lvl1pPr>
          </a:lstStyle>
          <a:p>
            <a:pPr lvl="0"/>
            <a:r>
              <a:rPr lang="en-US"/>
              <a:t>Item</a:t>
            </a:r>
          </a:p>
        </p:txBody>
      </p:sp>
    </p:spTree>
    <p:extLst>
      <p:ext uri="{BB962C8B-B14F-4D97-AF65-F5344CB8AC3E}">
        <p14:creationId xmlns:p14="http://schemas.microsoft.com/office/powerpoint/2010/main" val="4092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605315-3C9C-AF4E-BFBD-1D83215ED2FA}"/>
              </a:ext>
            </a:extLst>
          </p:cNvPr>
          <p:cNvSpPr>
            <a:spLocks noGrp="1"/>
          </p:cNvSpPr>
          <p:nvPr>
            <p:ph type="sldNum" sz="quarter" idx="12"/>
          </p:nvPr>
        </p:nvSpPr>
        <p:spPr>
          <a:xfrm>
            <a:off x="11576669" y="6302375"/>
            <a:ext cx="424831" cy="365125"/>
          </a:xfrm>
        </p:spPr>
        <p:txBody>
          <a:bodyPr/>
          <a:lstStyle>
            <a:lvl1pPr>
              <a:defRPr>
                <a:solidFill>
                  <a:schemeClr val="tx1"/>
                </a:solidFill>
              </a:defRPr>
            </a:lvl1pPr>
          </a:lstStyle>
          <a:p>
            <a:fld id="{D3CA6B82-1401-C949-9597-17A76211D6CF}" type="slidenum">
              <a:rPr lang="en-US" smtClean="0"/>
              <a:pPr/>
              <a:t>‹#›</a:t>
            </a:fld>
            <a:endParaRPr lang="en-US"/>
          </a:p>
        </p:txBody>
      </p:sp>
      <p:sp>
        <p:nvSpPr>
          <p:cNvPr id="5" name="Title 1">
            <a:extLst>
              <a:ext uri="{FF2B5EF4-FFF2-40B4-BE49-F238E27FC236}">
                <a16:creationId xmlns:a16="http://schemas.microsoft.com/office/drawing/2014/main" id="{6BD8BED6-DDC0-954B-983D-A823C29DDBD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590B19FB-F72B-8A42-BAC6-97FA569FD140}"/>
              </a:ext>
            </a:extLst>
          </p:cNvPr>
          <p:cNvSpPr>
            <a:spLocks noGrp="1"/>
          </p:cNvSpPr>
          <p:nvPr>
            <p:ph sz="half" idx="13" hasCustomPrompt="1"/>
          </p:nvPr>
        </p:nvSpPr>
        <p:spPr>
          <a:xfrm>
            <a:off x="1136373" y="2088994"/>
            <a:ext cx="4675094" cy="4087968"/>
          </a:xfrm>
        </p:spPr>
        <p:txBody>
          <a:bodyPr>
            <a:noAutofit/>
          </a:bodyPr>
          <a:lstStyle/>
          <a:p>
            <a:pPr lvl="0"/>
            <a:r>
              <a:rPr lang="en-US"/>
              <a:t>Click to edit text</a:t>
            </a:r>
          </a:p>
          <a:p>
            <a:pPr lvl="0"/>
            <a:r>
              <a:rPr lang="en-US"/>
              <a:t>Item</a:t>
            </a:r>
          </a:p>
          <a:p>
            <a:pPr lvl="0"/>
            <a:endParaRPr lang="en-US"/>
          </a:p>
        </p:txBody>
      </p:sp>
      <p:sp>
        <p:nvSpPr>
          <p:cNvPr id="8" name="Content Placeholder 3">
            <a:extLst>
              <a:ext uri="{FF2B5EF4-FFF2-40B4-BE49-F238E27FC236}">
                <a16:creationId xmlns:a16="http://schemas.microsoft.com/office/drawing/2014/main" id="{04B35314-3691-804A-9765-545A1DD4A9D3}"/>
              </a:ext>
            </a:extLst>
          </p:cNvPr>
          <p:cNvSpPr>
            <a:spLocks noGrp="1"/>
          </p:cNvSpPr>
          <p:nvPr>
            <p:ph sz="half" idx="2" hasCustomPrompt="1"/>
          </p:nvPr>
        </p:nvSpPr>
        <p:spPr>
          <a:xfrm>
            <a:off x="6179935" y="2088992"/>
            <a:ext cx="5173865" cy="4087969"/>
          </a:xfrm>
        </p:spPr>
        <p:txBody>
          <a:bodyPr>
            <a:noAutofit/>
          </a:bodyPr>
          <a:lstStyle>
            <a:lvl1pPr marL="457200" indent="-457200">
              <a:buFontTx/>
              <a:buBlip>
                <a:blip r:embed="rId3"/>
              </a:buBlip>
              <a:defRPr/>
            </a:lvl1pPr>
          </a:lstStyle>
          <a:p>
            <a:pPr lvl="0"/>
            <a:r>
              <a:rPr lang="en-US"/>
              <a:t>Item</a:t>
            </a:r>
          </a:p>
        </p:txBody>
      </p:sp>
    </p:spTree>
    <p:extLst>
      <p:ext uri="{BB962C8B-B14F-4D97-AF65-F5344CB8AC3E}">
        <p14:creationId xmlns:p14="http://schemas.microsoft.com/office/powerpoint/2010/main" val="403766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10C4BA-5536-E945-86E9-14B5788BC184}"/>
              </a:ext>
            </a:extLst>
          </p:cNvPr>
          <p:cNvSpPr>
            <a:spLocks noGrp="1"/>
          </p:cNvSpPr>
          <p:nvPr>
            <p:ph sz="half" idx="1" hasCustomPrompt="1"/>
          </p:nvPr>
        </p:nvSpPr>
        <p:spPr>
          <a:xfrm>
            <a:off x="838200" y="2088994"/>
            <a:ext cx="4675094" cy="4087968"/>
          </a:xfrm>
        </p:spPr>
        <p:txBody>
          <a:bodyPr>
            <a:noAutofit/>
          </a:bodyPr>
          <a:lstStyle/>
          <a:p>
            <a:pPr lvl="0"/>
            <a:r>
              <a:rPr lang="en-US"/>
              <a:t>Click to edit text</a:t>
            </a:r>
          </a:p>
          <a:p>
            <a:pPr lvl="0"/>
            <a:r>
              <a:rPr lang="en-US"/>
              <a:t>Item</a:t>
            </a:r>
          </a:p>
          <a:p>
            <a:pPr lvl="0"/>
            <a:endParaRPr lang="en-US"/>
          </a:p>
        </p:txBody>
      </p:sp>
      <p:sp>
        <p:nvSpPr>
          <p:cNvPr id="4" name="Content Placeholder 3">
            <a:extLst>
              <a:ext uri="{FF2B5EF4-FFF2-40B4-BE49-F238E27FC236}">
                <a16:creationId xmlns:a16="http://schemas.microsoft.com/office/drawing/2014/main" id="{8E35C50E-AC65-FF42-AF30-915FA519627B}"/>
              </a:ext>
            </a:extLst>
          </p:cNvPr>
          <p:cNvSpPr>
            <a:spLocks noGrp="1"/>
          </p:cNvSpPr>
          <p:nvPr>
            <p:ph sz="half" idx="2" hasCustomPrompt="1"/>
          </p:nvPr>
        </p:nvSpPr>
        <p:spPr>
          <a:xfrm>
            <a:off x="5881762" y="2088992"/>
            <a:ext cx="5472038" cy="4087969"/>
          </a:xfrm>
        </p:spPr>
        <p:txBody>
          <a:bodyPr>
            <a:noAutofit/>
          </a:bodyPr>
          <a:lstStyle>
            <a:lvl1pPr marL="457200" indent="-457200">
              <a:buFontTx/>
              <a:buBlip>
                <a:blip r:embed="rId3"/>
              </a:buBlip>
              <a:defRPr/>
            </a:lvl1pPr>
          </a:lstStyle>
          <a:p>
            <a:pPr lvl="0"/>
            <a:r>
              <a:rPr lang="en-US"/>
              <a:t>Item</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a:p>
        </p:txBody>
      </p:sp>
    </p:spTree>
    <p:extLst>
      <p:ext uri="{BB962C8B-B14F-4D97-AF65-F5344CB8AC3E}">
        <p14:creationId xmlns:p14="http://schemas.microsoft.com/office/powerpoint/2010/main" val="59314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hasCustomPrompt="1"/>
          </p:nvPr>
        </p:nvSpPr>
        <p:spPr>
          <a:xfrm>
            <a:off x="838200" y="245857"/>
            <a:ext cx="10515600" cy="1325563"/>
          </a:xfrm>
        </p:spPr>
        <p:txBody>
          <a:bodyPr>
            <a:noAutofit/>
          </a:bodyPr>
          <a:lstStyle>
            <a:lvl1pPr>
              <a:defRPr>
                <a:solidFill>
                  <a:schemeClr val="bg1"/>
                </a:solidFill>
              </a:defRPr>
            </a:lvl1pPr>
          </a:lstStyle>
          <a:p>
            <a:r>
              <a:rPr lang="en-US"/>
              <a:t>Thanks For coming</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a:p>
        </p:txBody>
      </p:sp>
      <p:sp>
        <p:nvSpPr>
          <p:cNvPr id="5" name="TextBox 4">
            <a:extLst>
              <a:ext uri="{FF2B5EF4-FFF2-40B4-BE49-F238E27FC236}">
                <a16:creationId xmlns:a16="http://schemas.microsoft.com/office/drawing/2014/main" id="{16E832CE-9E28-4B49-B4EC-CA58D77CB56C}"/>
              </a:ext>
            </a:extLst>
          </p:cNvPr>
          <p:cNvSpPr txBox="1"/>
          <p:nvPr userDrawn="1"/>
        </p:nvSpPr>
        <p:spPr>
          <a:xfrm>
            <a:off x="838200" y="2859613"/>
            <a:ext cx="9534525" cy="1538883"/>
          </a:xfrm>
          <a:prstGeom prst="rect">
            <a:avLst/>
          </a:prstGeom>
          <a:noFill/>
        </p:spPr>
        <p:txBody>
          <a:bodyPr wrap="square" rtlCol="0">
            <a:noAutofit/>
          </a:bodyPr>
          <a:lstStyle/>
          <a:p>
            <a:r>
              <a:rPr lang="en-US" sz="3600" b="0"/>
              <a:t>MATERIAL COVERED TODAY CAN BE FOUND AT: </a:t>
            </a:r>
          </a:p>
          <a:p>
            <a:r>
              <a:rPr lang="en-US" sz="5800" b="1"/>
              <a:t>WICHITA.EDU/SCMATERIALS</a:t>
            </a:r>
          </a:p>
        </p:txBody>
      </p:sp>
    </p:spTree>
    <p:extLst>
      <p:ext uri="{BB962C8B-B14F-4D97-AF65-F5344CB8AC3E}">
        <p14:creationId xmlns:p14="http://schemas.microsoft.com/office/powerpoint/2010/main" val="304040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DC751-2C45-4C0C-8E9A-C4924A6B8C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F8CB6-4C32-4DBD-B12E-1A98EABD0400}"/>
              </a:ext>
            </a:extLst>
          </p:cNvPr>
          <p:cNvSpPr>
            <a:spLocks noGrp="1"/>
          </p:cNvSpPr>
          <p:nvPr>
            <p:ph type="dt" sz="half" idx="10"/>
          </p:nvPr>
        </p:nvSpPr>
        <p:spPr/>
        <p:txBody>
          <a:bodyPr/>
          <a:lstStyle/>
          <a:p>
            <a:fld id="{56350544-9EB9-4C92-81E0-DF981E298FC3}" type="datetime1">
              <a:rPr lang="en-US" smtClean="0"/>
              <a:t>4/3/2023</a:t>
            </a:fld>
            <a:endParaRPr lang="en-US"/>
          </a:p>
        </p:txBody>
      </p:sp>
      <p:sp>
        <p:nvSpPr>
          <p:cNvPr id="4" name="Footer Placeholder 3">
            <a:extLst>
              <a:ext uri="{FF2B5EF4-FFF2-40B4-BE49-F238E27FC236}">
                <a16:creationId xmlns:a16="http://schemas.microsoft.com/office/drawing/2014/main" id="{9B264FB2-D6A6-4476-8B6D-AAA13029A5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C9021F-3720-49B3-9F0D-5316F35A767E}"/>
              </a:ext>
            </a:extLst>
          </p:cNvPr>
          <p:cNvSpPr>
            <a:spLocks noGrp="1"/>
          </p:cNvSpPr>
          <p:nvPr>
            <p:ph type="sldNum" sz="quarter" idx="12"/>
          </p:nvPr>
        </p:nvSpPr>
        <p:spPr/>
        <p:txBody>
          <a:bodyPr/>
          <a:lstStyle/>
          <a:p>
            <a:fld id="{40168AE7-CD3D-4396-A15F-BC197BCAA265}" type="slidenum">
              <a:rPr lang="en-US" smtClean="0"/>
              <a:t>‹#›</a:t>
            </a:fld>
            <a:endParaRPr lang="en-US"/>
          </a:p>
        </p:txBody>
      </p:sp>
    </p:spTree>
    <p:extLst>
      <p:ext uri="{BB962C8B-B14F-4D97-AF65-F5344CB8AC3E}">
        <p14:creationId xmlns:p14="http://schemas.microsoft.com/office/powerpoint/2010/main" val="248188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3BDFF-8497-4C4E-BB47-DF9A10B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B06173-2B2F-2142-B94B-54F7A5CF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a:t>
            </a:r>
          </a:p>
          <a:p>
            <a:pPr lvl="1"/>
            <a:endParaRPr lang="en-US"/>
          </a:p>
        </p:txBody>
      </p:sp>
      <p:sp>
        <p:nvSpPr>
          <p:cNvPr id="4" name="Date Placeholder 3">
            <a:extLst>
              <a:ext uri="{FF2B5EF4-FFF2-40B4-BE49-F238E27FC236}">
                <a16:creationId xmlns:a16="http://schemas.microsoft.com/office/drawing/2014/main" id="{3160D2CD-EB5A-0A41-BC59-F789EC070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33BF-8FC4-0045-A43B-C694747E3EDA}" type="datetimeFigureOut">
              <a:rPr lang="en-US" smtClean="0"/>
              <a:t>4/3/2023</a:t>
            </a:fld>
            <a:endParaRPr lang="en-US"/>
          </a:p>
        </p:txBody>
      </p:sp>
      <p:sp>
        <p:nvSpPr>
          <p:cNvPr id="5" name="Footer Placeholder 4">
            <a:extLst>
              <a:ext uri="{FF2B5EF4-FFF2-40B4-BE49-F238E27FC236}">
                <a16:creationId xmlns:a16="http://schemas.microsoft.com/office/drawing/2014/main" id="{8A9F79CD-26F0-704B-9534-F7E37B833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892C1B-320B-A848-BC99-1A0EA36C7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A6B82-1401-C949-9597-17A76211D6CF}" type="slidenum">
              <a:rPr lang="en-US" smtClean="0"/>
              <a:t>‹#›</a:t>
            </a:fld>
            <a:endParaRPr lang="en-US"/>
          </a:p>
        </p:txBody>
      </p:sp>
    </p:spTree>
    <p:extLst>
      <p:ext uri="{BB962C8B-B14F-4D97-AF65-F5344CB8AC3E}">
        <p14:creationId xmlns:p14="http://schemas.microsoft.com/office/powerpoint/2010/main" val="167869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b="1" i="0" kern="1200" cap="all"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Tx/>
        <a:buBlip>
          <a:blip r:embed="rId8"/>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8"/>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8"/>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9.emf"/><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17.em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8.emf"/><Relationship Id="rId33" Type="http://schemas.openxmlformats.org/officeDocument/2006/relationships/image" Target="../media/image16.emf"/><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12.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7.emf"/><Relationship Id="rId32" Type="http://schemas.openxmlformats.org/officeDocument/2006/relationships/image" Target="../media/image15.wm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1.xml"/><Relationship Id="rId28" Type="http://schemas.openxmlformats.org/officeDocument/2006/relationships/image" Target="../media/image11.em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14.e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6.xml"/><Relationship Id="rId27" Type="http://schemas.openxmlformats.org/officeDocument/2006/relationships/image" Target="../media/image10.emf"/><Relationship Id="rId30" Type="http://schemas.openxmlformats.org/officeDocument/2006/relationships/image" Target="../media/image13.emf"/><Relationship Id="rId8" Type="http://schemas.openxmlformats.org/officeDocument/2006/relationships/tags" Target="../tags/tag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9.emf"/><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18.emf"/><Relationship Id="rId5" Type="http://schemas.openxmlformats.org/officeDocument/2006/relationships/tags" Target="../tags/tag26.xml"/><Relationship Id="rId10" Type="http://schemas.openxmlformats.org/officeDocument/2006/relationships/image" Target="../media/image17.emf"/><Relationship Id="rId4" Type="http://schemas.openxmlformats.org/officeDocument/2006/relationships/tags" Target="../tags/tag25.xml"/><Relationship Id="rId9"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7.emf"/><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m1KJBlA3u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F7B0F7E-51DE-DB67-B4D4-39E71EF51F02}"/>
              </a:ext>
            </a:extLst>
          </p:cNvPr>
          <p:cNvSpPr>
            <a:spLocks noGrp="1"/>
          </p:cNvSpPr>
          <p:nvPr>
            <p:ph type="subTitle" idx="1"/>
          </p:nvPr>
        </p:nvSpPr>
        <p:spPr/>
        <p:txBody>
          <a:bodyPr/>
          <a:lstStyle/>
          <a:p>
            <a:r>
              <a:rPr lang="en-US"/>
              <a:t>Presented by the Retention Fellows</a:t>
            </a:r>
          </a:p>
          <a:p>
            <a:r>
              <a:rPr lang="en-US"/>
              <a:t>September 9, 2022</a:t>
            </a:r>
          </a:p>
        </p:txBody>
      </p:sp>
      <p:sp>
        <p:nvSpPr>
          <p:cNvPr id="6" name="Text Placeholder 5">
            <a:extLst>
              <a:ext uri="{FF2B5EF4-FFF2-40B4-BE49-F238E27FC236}">
                <a16:creationId xmlns:a16="http://schemas.microsoft.com/office/drawing/2014/main" id="{86666C0C-EDA4-BC9B-BC0A-91E0CBBAD91B}"/>
              </a:ext>
            </a:extLst>
          </p:cNvPr>
          <p:cNvSpPr>
            <a:spLocks noGrp="1"/>
          </p:cNvSpPr>
          <p:nvPr>
            <p:ph type="body" sz="quarter" idx="10"/>
          </p:nvPr>
        </p:nvSpPr>
        <p:spPr/>
        <p:txBody>
          <a:bodyPr/>
          <a:lstStyle/>
          <a:p>
            <a:r>
              <a:rPr lang="en-US"/>
              <a:t>Off to a good start!</a:t>
            </a:r>
          </a:p>
        </p:txBody>
      </p:sp>
      <p:sp>
        <p:nvSpPr>
          <p:cNvPr id="7" name="Title 6">
            <a:extLst>
              <a:ext uri="{FF2B5EF4-FFF2-40B4-BE49-F238E27FC236}">
                <a16:creationId xmlns:a16="http://schemas.microsoft.com/office/drawing/2014/main" id="{BE1EFFCD-10C9-78DC-2F39-E47C26E18FFD}"/>
              </a:ext>
            </a:extLst>
          </p:cNvPr>
          <p:cNvSpPr txBox="1">
            <a:spLocks noGrp="1"/>
          </p:cNvSpPr>
          <p:nvPr>
            <p:ph type="title" idx="4294967295"/>
          </p:nvPr>
        </p:nvSpPr>
        <p:spPr>
          <a:xfrm>
            <a:off x="1376087" y="765874"/>
            <a:ext cx="617476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chemeClr val="bg1"/>
                </a:solidFill>
                <a:effectLst/>
                <a:uLnTx/>
                <a:uFillTx/>
                <a:latin typeface="+mn-lt"/>
                <a:ea typeface="+mn-ea"/>
                <a:cs typeface="+mn-cs"/>
              </a:rPr>
              <a:t>Teaching Matters</a:t>
            </a:r>
          </a:p>
        </p:txBody>
      </p:sp>
    </p:spTree>
    <p:extLst>
      <p:ext uri="{BB962C8B-B14F-4D97-AF65-F5344CB8AC3E}">
        <p14:creationId xmlns:p14="http://schemas.microsoft.com/office/powerpoint/2010/main" val="13777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7A3318-F54D-C748-90AF-FE20F9654EC6}"/>
              </a:ext>
            </a:extLst>
          </p:cNvPr>
          <p:cNvSpPr>
            <a:spLocks noGrp="1"/>
          </p:cNvSpPr>
          <p:nvPr>
            <p:ph type="title"/>
          </p:nvPr>
        </p:nvSpPr>
        <p:spPr/>
        <p:txBody>
          <a:bodyPr/>
          <a:lstStyle/>
          <a:p>
            <a:r>
              <a:rPr lang="en-US"/>
              <a:t>Setting Expectations in your course</a:t>
            </a:r>
          </a:p>
        </p:txBody>
      </p:sp>
      <p:sp>
        <p:nvSpPr>
          <p:cNvPr id="9" name="Content Placeholder 8">
            <a:extLst>
              <a:ext uri="{FF2B5EF4-FFF2-40B4-BE49-F238E27FC236}">
                <a16:creationId xmlns:a16="http://schemas.microsoft.com/office/drawing/2014/main" id="{81E07C34-F4EE-7842-A80B-383915AE3F27}"/>
              </a:ext>
            </a:extLst>
          </p:cNvPr>
          <p:cNvSpPr>
            <a:spLocks noGrp="1"/>
          </p:cNvSpPr>
          <p:nvPr>
            <p:ph sz="half" idx="1"/>
          </p:nvPr>
        </p:nvSpPr>
        <p:spPr/>
        <p:txBody>
          <a:bodyPr/>
          <a:lstStyle/>
          <a:p>
            <a:pPr marL="0" indent="0">
              <a:buNone/>
            </a:pPr>
            <a:r>
              <a:rPr lang="en-US" u="sng"/>
              <a:t>“Product-based” approach</a:t>
            </a:r>
          </a:p>
          <a:p>
            <a:r>
              <a:rPr lang="en-US"/>
              <a:t>Learning outcomes</a:t>
            </a:r>
          </a:p>
          <a:p>
            <a:r>
              <a:rPr lang="en-US"/>
              <a:t>Assignments &amp; exams</a:t>
            </a:r>
          </a:p>
          <a:p>
            <a:r>
              <a:rPr lang="en-US"/>
              <a:t>Due dates</a:t>
            </a:r>
          </a:p>
          <a:p>
            <a:r>
              <a:rPr lang="en-US"/>
              <a:t>In-class work</a:t>
            </a:r>
          </a:p>
          <a:p>
            <a:r>
              <a:rPr lang="en-US"/>
              <a:t>Grades</a:t>
            </a:r>
          </a:p>
          <a:p>
            <a:endParaRPr lang="en-US"/>
          </a:p>
        </p:txBody>
      </p:sp>
      <p:sp>
        <p:nvSpPr>
          <p:cNvPr id="10" name="Content Placeholder 9">
            <a:extLst>
              <a:ext uri="{FF2B5EF4-FFF2-40B4-BE49-F238E27FC236}">
                <a16:creationId xmlns:a16="http://schemas.microsoft.com/office/drawing/2014/main" id="{13C373B6-2DD0-D04A-B0A4-CBD3A10576E3}"/>
              </a:ext>
            </a:extLst>
          </p:cNvPr>
          <p:cNvSpPr>
            <a:spLocks noGrp="1"/>
          </p:cNvSpPr>
          <p:nvPr>
            <p:ph sz="half" idx="2"/>
          </p:nvPr>
        </p:nvSpPr>
        <p:spPr/>
        <p:txBody>
          <a:bodyPr/>
          <a:lstStyle/>
          <a:p>
            <a:pPr marL="0" indent="0">
              <a:buNone/>
            </a:pPr>
            <a:r>
              <a:rPr lang="en-US" u="sng"/>
              <a:t>“Process-based” approach</a:t>
            </a:r>
          </a:p>
          <a:p>
            <a:r>
              <a:rPr lang="en-US"/>
              <a:t>Weekly routine</a:t>
            </a:r>
          </a:p>
          <a:p>
            <a:r>
              <a:rPr lang="en-US"/>
              <a:t>Scaffolding/relationship between assignments</a:t>
            </a:r>
          </a:p>
          <a:p>
            <a:r>
              <a:rPr lang="en-US"/>
              <a:t>Value of discussion, group work, etc.</a:t>
            </a:r>
          </a:p>
          <a:p>
            <a:r>
              <a:rPr lang="en-US"/>
              <a:t>What work </a:t>
            </a:r>
            <a:r>
              <a:rPr lang="en-US" i="1"/>
              <a:t>really </a:t>
            </a:r>
            <a:r>
              <a:rPr lang="en-US"/>
              <a:t>looks like (revision, trial and error, etc.)</a:t>
            </a:r>
          </a:p>
          <a:p>
            <a:endParaRPr lang="en-US"/>
          </a:p>
        </p:txBody>
      </p:sp>
    </p:spTree>
    <p:extLst>
      <p:ext uri="{BB962C8B-B14F-4D97-AF65-F5344CB8AC3E}">
        <p14:creationId xmlns:p14="http://schemas.microsoft.com/office/powerpoint/2010/main" val="12047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a:t>Setting expectations in your course</a:t>
            </a:r>
          </a:p>
        </p:txBody>
      </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1136372" y="1841024"/>
            <a:ext cx="10487357" cy="4087968"/>
          </a:xfrm>
        </p:spPr>
        <p:txBody>
          <a:bodyPr/>
          <a:lstStyle/>
          <a:p>
            <a:pPr marL="0" indent="0">
              <a:buNone/>
            </a:pPr>
            <a:r>
              <a:rPr lang="en-US" b="1"/>
              <a:t>Pre-Course Survey</a:t>
            </a:r>
          </a:p>
          <a:p>
            <a:r>
              <a:rPr lang="en-US"/>
              <a:t>Why are you taking this course?</a:t>
            </a:r>
          </a:p>
          <a:p>
            <a:r>
              <a:rPr lang="en-US"/>
              <a:t>What are your academic and/or professional goals?</a:t>
            </a:r>
          </a:p>
          <a:p>
            <a:r>
              <a:rPr lang="en-US"/>
              <a:t>What do you consider an academic strength of yours?</a:t>
            </a:r>
          </a:p>
          <a:p>
            <a:r>
              <a:rPr lang="en-US"/>
              <a:t>What is something you hope to do or learn in this course?</a:t>
            </a:r>
          </a:p>
          <a:p>
            <a:r>
              <a:rPr lang="en-US"/>
              <a:t>What previous experience do you have in this subject?</a:t>
            </a:r>
          </a:p>
          <a:p>
            <a:r>
              <a:rPr lang="en-US"/>
              <a:t>What challenges do you anticipate in this course?</a:t>
            </a:r>
          </a:p>
          <a:p>
            <a:r>
              <a:rPr lang="en-US"/>
              <a:t>What else should I know in order to best support you in this course?</a:t>
            </a:r>
          </a:p>
          <a:p>
            <a:pPr marL="0" indent="0">
              <a:buNone/>
            </a:pPr>
            <a:endParaRPr lang="en-US"/>
          </a:p>
        </p:txBody>
      </p:sp>
    </p:spTree>
    <p:extLst>
      <p:ext uri="{BB962C8B-B14F-4D97-AF65-F5344CB8AC3E}">
        <p14:creationId xmlns:p14="http://schemas.microsoft.com/office/powerpoint/2010/main" val="347697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a:t>Reflection questions</a:t>
            </a:r>
          </a:p>
        </p:txBody>
      </p:sp>
      <p:sp>
        <p:nvSpPr>
          <p:cNvPr id="3" name="Content Placeholder 2">
            <a:extLst>
              <a:ext uri="{FF2B5EF4-FFF2-40B4-BE49-F238E27FC236}">
                <a16:creationId xmlns:a16="http://schemas.microsoft.com/office/drawing/2014/main" id="{4F881CA8-0B2F-7839-C4EB-4B4F6697640F}"/>
              </a:ext>
            </a:extLst>
          </p:cNvPr>
          <p:cNvSpPr>
            <a:spLocks noGrp="1"/>
          </p:cNvSpPr>
          <p:nvPr>
            <p:ph sz="half" idx="13"/>
          </p:nvPr>
        </p:nvSpPr>
        <p:spPr>
          <a:xfrm>
            <a:off x="1136373" y="1736333"/>
            <a:ext cx="9928894" cy="4440629"/>
          </a:xfrm>
        </p:spPr>
        <p:txBody>
          <a:bodyPr/>
          <a:lstStyle/>
          <a:p>
            <a:pPr fontAlgn="base"/>
            <a:r>
              <a:rPr lang="en-US" b="1"/>
              <a:t> What types of activities do you use on the first day?</a:t>
            </a:r>
          </a:p>
          <a:p>
            <a:pPr lvl="1" fontAlgn="base"/>
            <a:r>
              <a:rPr lang="en-US" b="1"/>
              <a:t>What works and what hasn’t worked so well?</a:t>
            </a:r>
          </a:p>
          <a:p>
            <a:pPr fontAlgn="base"/>
            <a:r>
              <a:rPr lang="en-US" b="1"/>
              <a:t>How do you ensure that students read the syllabus?</a:t>
            </a:r>
          </a:p>
          <a:p>
            <a:pPr fontAlgn="base"/>
            <a:r>
              <a:rPr lang="en-US" b="1"/>
              <a:t>How do you connect personally to your students?</a:t>
            </a:r>
          </a:p>
          <a:p>
            <a:pPr fontAlgn="base"/>
            <a:r>
              <a:rPr lang="en-US" b="1"/>
              <a:t>Things went wrong! Here’s what I did to fix it (recover, etc.)</a:t>
            </a:r>
          </a:p>
          <a:p>
            <a:pPr fontAlgn="base"/>
            <a:r>
              <a:rPr lang="en-US" b="1"/>
              <a:t>How do you communicate the work of your course to students? </a:t>
            </a:r>
          </a:p>
          <a:p>
            <a:endParaRPr lang="en-US"/>
          </a:p>
        </p:txBody>
      </p:sp>
    </p:spTree>
    <p:extLst>
      <p:ext uri="{BB962C8B-B14F-4D97-AF65-F5344CB8AC3E}">
        <p14:creationId xmlns:p14="http://schemas.microsoft.com/office/powerpoint/2010/main" val="63687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7A3318-F54D-C748-90AF-FE20F9654EC6}"/>
              </a:ext>
            </a:extLst>
          </p:cNvPr>
          <p:cNvSpPr>
            <a:spLocks noGrp="1"/>
          </p:cNvSpPr>
          <p:nvPr>
            <p:ph type="title"/>
          </p:nvPr>
        </p:nvSpPr>
        <p:spPr>
          <a:xfrm>
            <a:off x="823911" y="261355"/>
            <a:ext cx="11082337" cy="1325563"/>
          </a:xfrm>
        </p:spPr>
        <p:txBody>
          <a:bodyPr/>
          <a:lstStyle/>
          <a:p>
            <a:r>
              <a:rPr lang="en-US" sz="3900" dirty="0"/>
              <a:t>Steps to student Project Engagement</a:t>
            </a:r>
          </a:p>
        </p:txBody>
      </p:sp>
      <p:sp>
        <p:nvSpPr>
          <p:cNvPr id="9" name="Content Placeholder 8">
            <a:extLst>
              <a:ext uri="{FF2B5EF4-FFF2-40B4-BE49-F238E27FC236}">
                <a16:creationId xmlns:a16="http://schemas.microsoft.com/office/drawing/2014/main" id="{81E07C34-F4EE-7842-A80B-383915AE3F27}"/>
              </a:ext>
            </a:extLst>
          </p:cNvPr>
          <p:cNvSpPr>
            <a:spLocks noGrp="1"/>
          </p:cNvSpPr>
          <p:nvPr>
            <p:ph sz="half" idx="1"/>
          </p:nvPr>
        </p:nvSpPr>
        <p:spPr>
          <a:xfrm>
            <a:off x="823911" y="1960407"/>
            <a:ext cx="10306051" cy="4087968"/>
          </a:xfrm>
        </p:spPr>
        <p:txBody>
          <a:bodyPr/>
          <a:lstStyle/>
          <a:p>
            <a:pPr marL="0" indent="0">
              <a:buNone/>
            </a:pPr>
            <a:r>
              <a:rPr lang="en-US" sz="3000" dirty="0"/>
              <a:t>1. </a:t>
            </a:r>
            <a:r>
              <a:rPr lang="en-US" sz="3000" cap="small" dirty="0"/>
              <a:t>Discovery</a:t>
            </a:r>
          </a:p>
          <a:p>
            <a:r>
              <a:rPr lang="en-US" sz="3000" dirty="0"/>
              <a:t> student finds source on own</a:t>
            </a:r>
          </a:p>
          <a:p>
            <a:pPr marL="0" indent="0">
              <a:buNone/>
            </a:pPr>
            <a:endParaRPr lang="en-US" sz="800" dirty="0"/>
          </a:p>
          <a:p>
            <a:pPr marL="0" indent="0">
              <a:buNone/>
            </a:pPr>
            <a:r>
              <a:rPr lang="en-US" sz="3000" dirty="0"/>
              <a:t>2. </a:t>
            </a:r>
            <a:r>
              <a:rPr lang="en-US" sz="3000" cap="small" dirty="0"/>
              <a:t>Ownership</a:t>
            </a:r>
          </a:p>
          <a:p>
            <a:r>
              <a:rPr lang="en-US" sz="3000" dirty="0"/>
              <a:t> student presents own research on source</a:t>
            </a:r>
          </a:p>
          <a:p>
            <a:pPr marL="0" indent="0">
              <a:buNone/>
            </a:pPr>
            <a:endParaRPr lang="en-US" sz="800" dirty="0"/>
          </a:p>
          <a:p>
            <a:pPr marL="0" indent="0">
              <a:buNone/>
            </a:pPr>
            <a:r>
              <a:rPr lang="en-US" sz="3000" dirty="0"/>
              <a:t>3. </a:t>
            </a:r>
            <a:r>
              <a:rPr lang="en-US" sz="3000" cap="small" dirty="0"/>
              <a:t>Outreach</a:t>
            </a:r>
          </a:p>
          <a:p>
            <a:r>
              <a:rPr lang="en-US" sz="3000" dirty="0"/>
              <a:t> student reaches out to organization that they believe needs to know about source</a:t>
            </a:r>
          </a:p>
          <a:p>
            <a:pPr marL="0" indent="0">
              <a:buNone/>
            </a:pPr>
            <a:endParaRPr lang="en-US" sz="3000" dirty="0"/>
          </a:p>
          <a:p>
            <a:pPr marL="0" indent="0">
              <a:buNone/>
            </a:pPr>
            <a:endParaRPr lang="en-US" sz="3000" dirty="0"/>
          </a:p>
        </p:txBody>
      </p:sp>
    </p:spTree>
    <p:extLst>
      <p:ext uri="{BB962C8B-B14F-4D97-AF65-F5344CB8AC3E}">
        <p14:creationId xmlns:p14="http://schemas.microsoft.com/office/powerpoint/2010/main" val="10994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dirty="0"/>
              <a:t>Student Discovery Example</a:t>
            </a:r>
          </a:p>
        </p:txBody>
      </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1136372" y="1726720"/>
            <a:ext cx="10487357" cy="4087968"/>
          </a:xfrm>
        </p:spPr>
        <p:txBody>
          <a:bodyPr/>
          <a:lstStyle/>
          <a:p>
            <a:pPr marL="0" indent="0">
              <a:buNone/>
            </a:pPr>
            <a:r>
              <a:rPr lang="en-US" b="1" dirty="0"/>
              <a:t>English 360: Major British Writers I</a:t>
            </a:r>
          </a:p>
          <a:p>
            <a:r>
              <a:rPr lang="en-US" dirty="0"/>
              <a:t>Large survey course with broad timespan and big textbook</a:t>
            </a:r>
          </a:p>
          <a:p>
            <a:r>
              <a:rPr lang="en-US" dirty="0"/>
              <a:t>Built into the course title are assumptions about “major” writers and “important” or canonical literature</a:t>
            </a:r>
          </a:p>
          <a:p>
            <a:r>
              <a:rPr lang="en-US" dirty="0"/>
              <a:t>I invite students to ask what seems to be the criteria for a text to be included in our textbook?</a:t>
            </a:r>
          </a:p>
          <a:p>
            <a:r>
              <a:rPr lang="en-US" dirty="0"/>
              <a:t>I introduce them to digital archives and databases of thousands of examples of British literature across the centuries</a:t>
            </a:r>
          </a:p>
          <a:p>
            <a:r>
              <a:rPr lang="en-US" dirty="0"/>
              <a:t>Students “play” in the archive and find a text that they like that has not been included in our textbook </a:t>
            </a:r>
          </a:p>
          <a:p>
            <a:pPr marL="0" indent="0">
              <a:buNone/>
            </a:pPr>
            <a:endParaRPr lang="en-US" dirty="0"/>
          </a:p>
        </p:txBody>
      </p:sp>
    </p:spTree>
    <p:extLst>
      <p:ext uri="{BB962C8B-B14F-4D97-AF65-F5344CB8AC3E}">
        <p14:creationId xmlns:p14="http://schemas.microsoft.com/office/powerpoint/2010/main" val="163035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dirty="0"/>
              <a:t>Student Ownership Example</a:t>
            </a:r>
          </a:p>
        </p:txBody>
      </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1136372" y="1841024"/>
            <a:ext cx="10487357" cy="4087968"/>
          </a:xfrm>
        </p:spPr>
        <p:txBody>
          <a:bodyPr/>
          <a:lstStyle/>
          <a:p>
            <a:pPr marL="0" indent="0">
              <a:buNone/>
            </a:pPr>
            <a:r>
              <a:rPr lang="en-US" b="1" dirty="0"/>
              <a:t>Research and Presentations</a:t>
            </a:r>
          </a:p>
          <a:p>
            <a:r>
              <a:rPr lang="en-US" dirty="0"/>
              <a:t>Students read and research these discovered texts</a:t>
            </a:r>
          </a:p>
          <a:p>
            <a:r>
              <a:rPr lang="en-US" dirty="0"/>
              <a:t>They try to answer questions like: who wrote this text? what is it about? What devices, styles, or genres does it use that compare to what we expect from the time period? What is it doing that is different from what we expect? </a:t>
            </a:r>
          </a:p>
          <a:p>
            <a:r>
              <a:rPr lang="en-US" dirty="0"/>
              <a:t>Students then build an argument: Why do they think the text has been excluded from the anthology or broader canon of literature? Is this exclusion fair? </a:t>
            </a:r>
          </a:p>
          <a:p>
            <a:r>
              <a:rPr lang="en-US" dirty="0"/>
              <a:t>Students present this work to their peers</a:t>
            </a:r>
          </a:p>
          <a:p>
            <a:pPr marL="0" indent="0">
              <a:buNone/>
            </a:pPr>
            <a:endParaRPr lang="en-US" dirty="0"/>
          </a:p>
        </p:txBody>
      </p:sp>
    </p:spTree>
    <p:extLst>
      <p:ext uri="{BB962C8B-B14F-4D97-AF65-F5344CB8AC3E}">
        <p14:creationId xmlns:p14="http://schemas.microsoft.com/office/powerpoint/2010/main" val="12994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dirty="0"/>
              <a:t>Student Outreach Example</a:t>
            </a:r>
          </a:p>
        </p:txBody>
      </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1136372" y="1841024"/>
            <a:ext cx="10487357" cy="4087968"/>
          </a:xfrm>
        </p:spPr>
        <p:txBody>
          <a:bodyPr/>
          <a:lstStyle/>
          <a:p>
            <a:pPr marL="0" indent="0">
              <a:buNone/>
            </a:pPr>
            <a:r>
              <a:rPr lang="en-US" b="1" dirty="0"/>
              <a:t>Raising the Stakes by Moving Outside the Classroom</a:t>
            </a:r>
          </a:p>
          <a:p>
            <a:r>
              <a:rPr lang="en-US" dirty="0"/>
              <a:t>These presentations are a way to “test the waters” of their argument and get some feedback from peers and professor</a:t>
            </a:r>
          </a:p>
          <a:p>
            <a:r>
              <a:rPr lang="en-US" dirty="0"/>
              <a:t>Students then write a letter to the editor of our anthology</a:t>
            </a:r>
          </a:p>
          <a:p>
            <a:r>
              <a:rPr lang="en-US" dirty="0"/>
              <a:t>This letter proposes changes to the anthology (most often: a recommendation to include the text the student has discovered and taken ownership of in presentations)</a:t>
            </a:r>
          </a:p>
          <a:p>
            <a:r>
              <a:rPr lang="en-US" dirty="0"/>
              <a:t>When I am not the only audience, and when there are stakes beyond a grade, students often get more engaged</a:t>
            </a:r>
          </a:p>
          <a:p>
            <a:r>
              <a:rPr lang="en-US" dirty="0"/>
              <a:t>Our editors often respond! </a:t>
            </a:r>
          </a:p>
        </p:txBody>
      </p:sp>
    </p:spTree>
    <p:extLst>
      <p:ext uri="{BB962C8B-B14F-4D97-AF65-F5344CB8AC3E}">
        <p14:creationId xmlns:p14="http://schemas.microsoft.com/office/powerpoint/2010/main" val="395150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D24C-E27B-A100-86A8-A2F6FC414CD1}"/>
              </a:ext>
            </a:extLst>
          </p:cNvPr>
          <p:cNvSpPr>
            <a:spLocks noGrp="1"/>
          </p:cNvSpPr>
          <p:nvPr>
            <p:ph type="title"/>
          </p:nvPr>
        </p:nvSpPr>
        <p:spPr/>
        <p:txBody>
          <a:bodyPr/>
          <a:lstStyle/>
          <a:p>
            <a:r>
              <a:rPr lang="en-US" dirty="0"/>
              <a:t>Active learning</a:t>
            </a:r>
          </a:p>
        </p:txBody>
      </p:sp>
      <p:pic>
        <p:nvPicPr>
          <p:cNvPr id="6" name="Content Placeholder 5" descr="Quote &quot;Learning is not a spectator sport.  Students do not learn much just by sitting in class listening to teachers, memorizing, prepackages assignments, and spitting out answers.  They must talk about what they are learning, write about ti, relate it to past experiences, apply it to their daily lives.  They must make what they learn part of themselves.&quot;  By Arthur W. Chickering and Zelda F. Samson">
            <a:extLst>
              <a:ext uri="{FF2B5EF4-FFF2-40B4-BE49-F238E27FC236}">
                <a16:creationId xmlns:a16="http://schemas.microsoft.com/office/drawing/2014/main" id="{63C15259-414C-2F85-2CA9-C8E3209128A4}"/>
              </a:ext>
            </a:extLst>
          </p:cNvPr>
          <p:cNvPicPr>
            <a:picLocks noGrp="1" noChangeAspect="1"/>
          </p:cNvPicPr>
          <p:nvPr>
            <p:ph sz="half" idx="2"/>
          </p:nvPr>
        </p:nvPicPr>
        <p:blipFill>
          <a:blip r:embed="rId2"/>
          <a:stretch>
            <a:fillRect/>
          </a:stretch>
        </p:blipFill>
        <p:spPr>
          <a:xfrm>
            <a:off x="1143943" y="1925602"/>
            <a:ext cx="5173662" cy="4056151"/>
          </a:xfrm>
        </p:spPr>
      </p:pic>
      <p:pic>
        <p:nvPicPr>
          <p:cNvPr id="1026" name="Picture 2" descr="124 Bored High School Students During A Lecture In The Classroom Stock  Photos, Pictures &amp; Royalty-Free Images - iStock">
            <a:extLst>
              <a:ext uri="{FF2B5EF4-FFF2-40B4-BE49-F238E27FC236}">
                <a16:creationId xmlns:a16="http://schemas.microsoft.com/office/drawing/2014/main" id="{FDD201D7-DE5A-920A-9ED3-8F8A35E1CF23}"/>
              </a:ext>
            </a:extLst>
          </p:cNvPr>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6534364" y="2386987"/>
            <a:ext cx="4664467" cy="309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83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846E-5279-B5C9-8D52-A171816936E2}"/>
              </a:ext>
            </a:extLst>
          </p:cNvPr>
          <p:cNvSpPr>
            <a:spLocks noGrp="1"/>
          </p:cNvSpPr>
          <p:nvPr>
            <p:ph type="title"/>
          </p:nvPr>
        </p:nvSpPr>
        <p:spPr/>
        <p:txBody>
          <a:bodyPr/>
          <a:lstStyle/>
          <a:p>
            <a:r>
              <a:rPr lang="en-US" dirty="0"/>
              <a:t>Active and passive: We Need both</a:t>
            </a:r>
          </a:p>
        </p:txBody>
      </p:sp>
      <p:sp>
        <p:nvSpPr>
          <p:cNvPr id="3" name="Content Placeholder 2">
            <a:extLst>
              <a:ext uri="{FF2B5EF4-FFF2-40B4-BE49-F238E27FC236}">
                <a16:creationId xmlns:a16="http://schemas.microsoft.com/office/drawing/2014/main" id="{6F7ED47F-506E-257C-AC7D-2BC4F98E1D9D}"/>
              </a:ext>
            </a:extLst>
          </p:cNvPr>
          <p:cNvSpPr>
            <a:spLocks noGrp="1"/>
          </p:cNvSpPr>
          <p:nvPr>
            <p:ph sz="half" idx="13"/>
          </p:nvPr>
        </p:nvSpPr>
        <p:spPr>
          <a:xfrm>
            <a:off x="983973" y="1701066"/>
            <a:ext cx="4944966" cy="5156933"/>
          </a:xfrm>
        </p:spPr>
        <p:txBody>
          <a:bodyPr/>
          <a:lstStyle/>
          <a:p>
            <a:pPr marL="0" indent="0">
              <a:buNone/>
            </a:pPr>
            <a:r>
              <a:rPr lang="en-US" sz="2600" u="sng" dirty="0"/>
              <a:t>Active Learning (learner-centered)</a:t>
            </a:r>
          </a:p>
          <a:p>
            <a:pPr>
              <a:buFont typeface="Arial" panose="020B0604020202020204" pitchFamily="34" charset="0"/>
              <a:buChar char="•"/>
            </a:pPr>
            <a:r>
              <a:rPr lang="en-US" sz="2600" dirty="0"/>
              <a:t>Skills can be practiced and translated to real world</a:t>
            </a:r>
          </a:p>
          <a:p>
            <a:pPr>
              <a:buFont typeface="Arial" panose="020B0604020202020204" pitchFamily="34" charset="0"/>
              <a:buChar char="•"/>
            </a:pPr>
            <a:r>
              <a:rPr lang="en-US" sz="2600" dirty="0"/>
              <a:t>Interactive, 2-way learning</a:t>
            </a:r>
          </a:p>
          <a:p>
            <a:pPr>
              <a:buFont typeface="Arial" panose="020B0604020202020204" pitchFamily="34" charset="0"/>
              <a:buChar char="•"/>
            </a:pPr>
            <a:r>
              <a:rPr lang="en-US" sz="2600" dirty="0"/>
              <a:t>Reinforces important material</a:t>
            </a:r>
          </a:p>
          <a:p>
            <a:pPr>
              <a:buFont typeface="Arial" panose="020B0604020202020204" pitchFamily="34" charset="0"/>
              <a:buChar char="•"/>
            </a:pPr>
            <a:r>
              <a:rPr lang="en-US" sz="2600" dirty="0"/>
              <a:t>Students receive more frequent and immediate feedback</a:t>
            </a:r>
          </a:p>
          <a:p>
            <a:pPr>
              <a:buFont typeface="Arial" panose="020B0604020202020204" pitchFamily="34" charset="0"/>
              <a:buChar char="•"/>
            </a:pPr>
            <a:r>
              <a:rPr lang="en-US" sz="2600" dirty="0"/>
              <a:t>Creates sense of community, social belonging and enhances social skills</a:t>
            </a:r>
          </a:p>
        </p:txBody>
      </p:sp>
      <p:sp>
        <p:nvSpPr>
          <p:cNvPr id="5" name="Content Placeholder 2">
            <a:extLst>
              <a:ext uri="{FF2B5EF4-FFF2-40B4-BE49-F238E27FC236}">
                <a16:creationId xmlns:a16="http://schemas.microsoft.com/office/drawing/2014/main" id="{CC12F16E-5322-2A0A-B968-332389413D34}"/>
              </a:ext>
            </a:extLst>
          </p:cNvPr>
          <p:cNvSpPr txBox="1">
            <a:spLocks/>
          </p:cNvSpPr>
          <p:nvPr/>
        </p:nvSpPr>
        <p:spPr>
          <a:xfrm>
            <a:off x="5928939" y="1631790"/>
            <a:ext cx="5257800" cy="5156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FontTx/>
              <a:buNone/>
            </a:pPr>
            <a:r>
              <a:rPr lang="en-US" sz="2600" u="sng" dirty="0"/>
              <a:t>Passive Learning (teacher-centered)</a:t>
            </a:r>
          </a:p>
          <a:p>
            <a:pPr>
              <a:buFont typeface="Arial" panose="020B0604020202020204" pitchFamily="34" charset="0"/>
              <a:buChar char="•"/>
            </a:pPr>
            <a:r>
              <a:rPr lang="en-US" sz="2600" dirty="0"/>
              <a:t>Exposure to new material</a:t>
            </a:r>
          </a:p>
          <a:p>
            <a:pPr>
              <a:buFont typeface="Arial" panose="020B0604020202020204" pitchFamily="34" charset="0"/>
              <a:buChar char="•"/>
            </a:pPr>
            <a:r>
              <a:rPr lang="en-US" sz="2600" dirty="0"/>
              <a:t>Greater control over classroom</a:t>
            </a:r>
          </a:p>
          <a:p>
            <a:pPr>
              <a:buFont typeface="Arial" panose="020B0604020202020204" pitchFamily="34" charset="0"/>
              <a:buChar char="•"/>
            </a:pPr>
            <a:r>
              <a:rPr lang="en-US" sz="2600" dirty="0"/>
              <a:t>Ability to clarify material</a:t>
            </a:r>
          </a:p>
          <a:p>
            <a:pPr>
              <a:buFont typeface="Arial" panose="020B0604020202020204" pitchFamily="34" charset="0"/>
              <a:buChar char="•"/>
            </a:pPr>
            <a:r>
              <a:rPr lang="en-US" sz="2600" dirty="0"/>
              <a:t>Presentation of large amount of material in short time</a:t>
            </a:r>
          </a:p>
          <a:p>
            <a:pPr>
              <a:buFont typeface="Arial" panose="020B0604020202020204" pitchFamily="34" charset="0"/>
              <a:buChar char="•"/>
            </a:pPr>
            <a:r>
              <a:rPr lang="en-US" sz="2600" dirty="0"/>
              <a:t>Instructional materials can be prepared in advance</a:t>
            </a:r>
          </a:p>
          <a:p>
            <a:pPr>
              <a:buFont typeface="Arial" panose="020B0604020202020204" pitchFamily="34" charset="0"/>
              <a:buChar char="•"/>
            </a:pPr>
            <a:r>
              <a:rPr lang="en-US" sz="2600" dirty="0"/>
              <a:t>Content can be presented in an organized, structured, and meaningful way</a:t>
            </a:r>
          </a:p>
        </p:txBody>
      </p:sp>
    </p:spTree>
    <p:extLst>
      <p:ext uri="{BB962C8B-B14F-4D97-AF65-F5344CB8AC3E}">
        <p14:creationId xmlns:p14="http://schemas.microsoft.com/office/powerpoint/2010/main" val="2350850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16E4-0363-2B25-892D-224D26D4E929}"/>
              </a:ext>
            </a:extLst>
          </p:cNvPr>
          <p:cNvSpPr>
            <a:spLocks noGrp="1"/>
          </p:cNvSpPr>
          <p:nvPr>
            <p:ph type="title"/>
          </p:nvPr>
        </p:nvSpPr>
        <p:spPr/>
        <p:txBody>
          <a:bodyPr/>
          <a:lstStyle/>
          <a:p>
            <a:r>
              <a:rPr lang="en-US" dirty="0"/>
              <a:t>Considerations </a:t>
            </a:r>
          </a:p>
        </p:txBody>
      </p:sp>
      <p:sp>
        <p:nvSpPr>
          <p:cNvPr id="3" name="Content Placeholder 2">
            <a:extLst>
              <a:ext uri="{FF2B5EF4-FFF2-40B4-BE49-F238E27FC236}">
                <a16:creationId xmlns:a16="http://schemas.microsoft.com/office/drawing/2014/main" id="{82A8FFCA-765E-A553-D976-CBD428F5800E}"/>
              </a:ext>
            </a:extLst>
          </p:cNvPr>
          <p:cNvSpPr>
            <a:spLocks noGrp="1"/>
          </p:cNvSpPr>
          <p:nvPr>
            <p:ph sz="half" idx="13"/>
          </p:nvPr>
        </p:nvSpPr>
        <p:spPr>
          <a:xfrm>
            <a:off x="1108664" y="1770340"/>
            <a:ext cx="4675094" cy="4087968"/>
          </a:xfrm>
        </p:spPr>
        <p:txBody>
          <a:bodyPr/>
          <a:lstStyle/>
          <a:p>
            <a:r>
              <a:rPr lang="en-US" b="1" dirty="0"/>
              <a:t>Learning outcomes</a:t>
            </a:r>
          </a:p>
          <a:p>
            <a:pPr>
              <a:buFont typeface="Arial" panose="020B0604020202020204" pitchFamily="34" charset="0"/>
              <a:buChar char="•"/>
            </a:pPr>
            <a:r>
              <a:rPr lang="en-US" dirty="0"/>
              <a:t>Design activities to reinforce learning outcomes</a:t>
            </a:r>
          </a:p>
          <a:p>
            <a:pPr>
              <a:buFont typeface="Arial" panose="020B0604020202020204" pitchFamily="34" charset="0"/>
              <a:buChar char="•"/>
            </a:pPr>
            <a:r>
              <a:rPr lang="en-US" dirty="0"/>
              <a:t>Choose topics that students typically find confusing</a:t>
            </a:r>
          </a:p>
          <a:p>
            <a:pPr>
              <a:buFont typeface="Arial" panose="020B0604020202020204" pitchFamily="34" charset="0"/>
              <a:buChar char="•"/>
            </a:pPr>
            <a:r>
              <a:rPr lang="en-US" dirty="0"/>
              <a:t>Use problems or questions that will challenge and interest your students</a:t>
            </a:r>
          </a:p>
          <a:p>
            <a:pPr>
              <a:buFont typeface="Arial" panose="020B0604020202020204" pitchFamily="34" charset="0"/>
              <a:buChar char="•"/>
            </a:pPr>
            <a:r>
              <a:rPr lang="en-US" dirty="0"/>
              <a:t>Relate activity back to learning outcomes</a:t>
            </a:r>
          </a:p>
        </p:txBody>
      </p:sp>
      <p:sp>
        <p:nvSpPr>
          <p:cNvPr id="4" name="Content Placeholder 3">
            <a:extLst>
              <a:ext uri="{FF2B5EF4-FFF2-40B4-BE49-F238E27FC236}">
                <a16:creationId xmlns:a16="http://schemas.microsoft.com/office/drawing/2014/main" id="{875B991B-C206-7E18-53D8-E5983634CF56}"/>
              </a:ext>
            </a:extLst>
          </p:cNvPr>
          <p:cNvSpPr>
            <a:spLocks noGrp="1"/>
          </p:cNvSpPr>
          <p:nvPr>
            <p:ph sz="half" idx="2"/>
          </p:nvPr>
        </p:nvSpPr>
        <p:spPr>
          <a:xfrm>
            <a:off x="6179935" y="1770340"/>
            <a:ext cx="5173865" cy="4087969"/>
          </a:xfrm>
        </p:spPr>
        <p:txBody>
          <a:bodyPr/>
          <a:lstStyle/>
          <a:p>
            <a:r>
              <a:rPr lang="en-US" b="1" dirty="0"/>
              <a:t>Lecture Material</a:t>
            </a:r>
          </a:p>
          <a:p>
            <a:pPr>
              <a:buFont typeface="Arial" panose="020B0604020202020204" pitchFamily="34" charset="0"/>
              <a:buChar char="•"/>
            </a:pPr>
            <a:r>
              <a:rPr lang="en-US" dirty="0"/>
              <a:t>Cut content from lectures to make room for activities</a:t>
            </a:r>
          </a:p>
          <a:p>
            <a:pPr lvl="1">
              <a:buFont typeface="Arial" panose="020B0604020202020204" pitchFamily="34" charset="0"/>
              <a:buChar char="•"/>
            </a:pPr>
            <a:r>
              <a:rPr lang="en-US" dirty="0"/>
              <a:t>Remove least important parts</a:t>
            </a:r>
          </a:p>
          <a:p>
            <a:pPr>
              <a:buFont typeface="Arial" panose="020B0604020202020204" pitchFamily="34" charset="0"/>
              <a:buChar char="•"/>
            </a:pPr>
            <a:r>
              <a:rPr lang="en-US" dirty="0"/>
              <a:t>Where does the content go?</a:t>
            </a:r>
          </a:p>
          <a:p>
            <a:pPr lvl="1">
              <a:buFont typeface="Arial" panose="020B0604020202020204" pitchFamily="34" charset="0"/>
              <a:buChar char="•"/>
            </a:pPr>
            <a:r>
              <a:rPr lang="en-US" dirty="0"/>
              <a:t>Record mini-lectures for students to watch prior to class</a:t>
            </a:r>
          </a:p>
          <a:p>
            <a:pPr lvl="1">
              <a:buFont typeface="Arial" panose="020B0604020202020204" pitchFamily="34" charset="0"/>
              <a:buChar char="•"/>
            </a:pPr>
            <a:r>
              <a:rPr lang="en-US" dirty="0"/>
              <a:t>Have students read before class and complete low-stakes quiz</a:t>
            </a:r>
          </a:p>
        </p:txBody>
      </p:sp>
    </p:spTree>
    <p:extLst>
      <p:ext uri="{BB962C8B-B14F-4D97-AF65-F5344CB8AC3E}">
        <p14:creationId xmlns:p14="http://schemas.microsoft.com/office/powerpoint/2010/main" val="318435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2EB9-9D06-4CD6-2B1D-069CA6C75474}"/>
              </a:ext>
            </a:extLst>
          </p:cNvPr>
          <p:cNvSpPr>
            <a:spLocks noGrp="1"/>
          </p:cNvSpPr>
          <p:nvPr>
            <p:ph type="title"/>
          </p:nvPr>
        </p:nvSpPr>
        <p:spPr/>
        <p:txBody>
          <a:bodyPr/>
          <a:lstStyle/>
          <a:p>
            <a:r>
              <a:rPr lang="en-US"/>
              <a:t>Agenda for today</a:t>
            </a:r>
          </a:p>
        </p:txBody>
      </p:sp>
      <p:sp>
        <p:nvSpPr>
          <p:cNvPr id="3" name="Content Placeholder 2">
            <a:extLst>
              <a:ext uri="{FF2B5EF4-FFF2-40B4-BE49-F238E27FC236}">
                <a16:creationId xmlns:a16="http://schemas.microsoft.com/office/drawing/2014/main" id="{244AE00A-6C63-B073-5605-101DD20CAF12}"/>
              </a:ext>
            </a:extLst>
          </p:cNvPr>
          <p:cNvSpPr>
            <a:spLocks noGrp="1"/>
          </p:cNvSpPr>
          <p:nvPr>
            <p:ph sz="half" idx="14"/>
          </p:nvPr>
        </p:nvSpPr>
        <p:spPr>
          <a:xfrm>
            <a:off x="838200" y="2088994"/>
            <a:ext cx="10515600" cy="4087968"/>
          </a:xfrm>
        </p:spPr>
        <p:txBody>
          <a:bodyPr/>
          <a:lstStyle/>
          <a:p>
            <a:r>
              <a:rPr lang="en-US"/>
              <a:t>Introductions and Lunch</a:t>
            </a:r>
          </a:p>
          <a:p>
            <a:r>
              <a:rPr lang="en-US"/>
              <a:t>Retention Fellows Presentations</a:t>
            </a:r>
          </a:p>
          <a:p>
            <a:r>
              <a:rPr lang="en-US"/>
              <a:t>Q&amp;A</a:t>
            </a:r>
          </a:p>
          <a:p>
            <a:r>
              <a:rPr lang="en-US"/>
              <a:t>Reflection Questions</a:t>
            </a:r>
          </a:p>
          <a:p>
            <a:pPr lvl="1"/>
            <a:r>
              <a:rPr lang="en-US"/>
              <a:t>Break-out groups discuss</a:t>
            </a:r>
          </a:p>
          <a:p>
            <a:pPr lvl="1"/>
            <a:r>
              <a:rPr lang="en-US"/>
              <a:t>Share favorites with whole group</a:t>
            </a:r>
          </a:p>
          <a:p>
            <a:r>
              <a:rPr lang="en-US"/>
              <a:t>Wrap-up and Future Plans</a:t>
            </a:r>
          </a:p>
          <a:p>
            <a:pPr lvl="1"/>
            <a:endParaRPr lang="en-US"/>
          </a:p>
        </p:txBody>
      </p:sp>
    </p:spTree>
    <p:extLst>
      <p:ext uri="{BB962C8B-B14F-4D97-AF65-F5344CB8AC3E}">
        <p14:creationId xmlns:p14="http://schemas.microsoft.com/office/powerpoint/2010/main" val="900647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C8EF-DDED-E232-6CE9-49EBB9A3B7CA}"/>
              </a:ext>
            </a:extLst>
          </p:cNvPr>
          <p:cNvSpPr>
            <a:spLocks noGrp="1"/>
          </p:cNvSpPr>
          <p:nvPr>
            <p:ph type="title"/>
          </p:nvPr>
        </p:nvSpPr>
        <p:spPr/>
        <p:txBody>
          <a:bodyPr/>
          <a:lstStyle/>
          <a:p>
            <a:r>
              <a:rPr lang="en-US" dirty="0"/>
              <a:t>Active learning techniques</a:t>
            </a:r>
          </a:p>
        </p:txBody>
      </p:sp>
      <p:sp>
        <p:nvSpPr>
          <p:cNvPr id="3" name="Content Placeholder 2">
            <a:extLst>
              <a:ext uri="{FF2B5EF4-FFF2-40B4-BE49-F238E27FC236}">
                <a16:creationId xmlns:a16="http://schemas.microsoft.com/office/drawing/2014/main" id="{98C8B4C1-218C-9B63-1EEC-DCC98E981EDD}"/>
              </a:ext>
            </a:extLst>
          </p:cNvPr>
          <p:cNvSpPr>
            <a:spLocks noGrp="1"/>
          </p:cNvSpPr>
          <p:nvPr>
            <p:ph sz="half" idx="13"/>
          </p:nvPr>
        </p:nvSpPr>
        <p:spPr/>
        <p:txBody>
          <a:bodyPr/>
          <a:lstStyle/>
          <a:p>
            <a:r>
              <a:rPr lang="en-US" dirty="0"/>
              <a:t>Think-pair-share</a:t>
            </a:r>
          </a:p>
          <a:p>
            <a:r>
              <a:rPr lang="en-US" dirty="0"/>
              <a:t>Case studies</a:t>
            </a:r>
          </a:p>
          <a:p>
            <a:r>
              <a:rPr lang="en-US" dirty="0"/>
              <a:t>Role-playing</a:t>
            </a:r>
          </a:p>
          <a:p>
            <a:r>
              <a:rPr lang="en-US" dirty="0"/>
              <a:t>Ethical dilemmas</a:t>
            </a:r>
          </a:p>
          <a:p>
            <a:r>
              <a:rPr lang="en-US" dirty="0"/>
              <a:t>Debate</a:t>
            </a:r>
          </a:p>
          <a:p>
            <a:r>
              <a:rPr lang="en-US" dirty="0"/>
              <a:t>Peer review of writing</a:t>
            </a:r>
          </a:p>
          <a:p>
            <a:r>
              <a:rPr lang="en-US" dirty="0"/>
              <a:t>Polling</a:t>
            </a:r>
          </a:p>
          <a:p>
            <a:r>
              <a:rPr lang="en-US" dirty="0"/>
              <a:t>White-boarding</a:t>
            </a:r>
          </a:p>
        </p:txBody>
      </p:sp>
      <p:sp>
        <p:nvSpPr>
          <p:cNvPr id="4" name="Content Placeholder 3">
            <a:extLst>
              <a:ext uri="{FF2B5EF4-FFF2-40B4-BE49-F238E27FC236}">
                <a16:creationId xmlns:a16="http://schemas.microsoft.com/office/drawing/2014/main" id="{59315EEF-A82A-EA80-6065-120C84A98519}"/>
              </a:ext>
            </a:extLst>
          </p:cNvPr>
          <p:cNvSpPr>
            <a:spLocks noGrp="1"/>
          </p:cNvSpPr>
          <p:nvPr>
            <p:ph sz="half" idx="2"/>
          </p:nvPr>
        </p:nvSpPr>
        <p:spPr/>
        <p:txBody>
          <a:bodyPr/>
          <a:lstStyle/>
          <a:p>
            <a:r>
              <a:rPr lang="en-US" dirty="0"/>
              <a:t>Peer teaching</a:t>
            </a:r>
          </a:p>
          <a:p>
            <a:r>
              <a:rPr lang="en-US" dirty="0"/>
              <a:t>Online ”scavenger hunt”</a:t>
            </a:r>
          </a:p>
          <a:p>
            <a:r>
              <a:rPr lang="en-US" dirty="0"/>
              <a:t>Game-based learning</a:t>
            </a:r>
          </a:p>
          <a:p>
            <a:r>
              <a:rPr lang="en-US" dirty="0"/>
              <a:t>Problem solving using real data</a:t>
            </a:r>
          </a:p>
          <a:p>
            <a:r>
              <a:rPr lang="en-US" dirty="0"/>
              <a:t>Project based learning</a:t>
            </a:r>
          </a:p>
          <a:p>
            <a:r>
              <a:rPr lang="en-US" dirty="0"/>
              <a:t>Socratic questioning</a:t>
            </a:r>
          </a:p>
        </p:txBody>
      </p:sp>
    </p:spTree>
    <p:extLst>
      <p:ext uri="{BB962C8B-B14F-4D97-AF65-F5344CB8AC3E}">
        <p14:creationId xmlns:p14="http://schemas.microsoft.com/office/powerpoint/2010/main" val="77208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14A0-56C0-8AEE-6C98-34CA235FE879}"/>
              </a:ext>
            </a:extLst>
          </p:cNvPr>
          <p:cNvSpPr>
            <a:spLocks noGrp="1"/>
          </p:cNvSpPr>
          <p:nvPr>
            <p:ph type="title"/>
          </p:nvPr>
        </p:nvSpPr>
        <p:spPr/>
        <p:txBody>
          <a:bodyPr/>
          <a:lstStyle/>
          <a:p>
            <a:r>
              <a:rPr lang="en-US"/>
              <a:t>Introductions</a:t>
            </a:r>
          </a:p>
        </p:txBody>
      </p:sp>
      <p:sp>
        <p:nvSpPr>
          <p:cNvPr id="3" name="Content Placeholder 2">
            <a:extLst>
              <a:ext uri="{FF2B5EF4-FFF2-40B4-BE49-F238E27FC236}">
                <a16:creationId xmlns:a16="http://schemas.microsoft.com/office/drawing/2014/main" id="{43C030A3-D926-4942-0A21-8552B78409E7}"/>
              </a:ext>
            </a:extLst>
          </p:cNvPr>
          <p:cNvSpPr>
            <a:spLocks noGrp="1"/>
          </p:cNvSpPr>
          <p:nvPr>
            <p:ph sz="half" idx="14"/>
          </p:nvPr>
        </p:nvSpPr>
        <p:spPr>
          <a:xfrm>
            <a:off x="838199" y="2088994"/>
            <a:ext cx="10155149" cy="4087968"/>
          </a:xfrm>
        </p:spPr>
        <p:txBody>
          <a:bodyPr/>
          <a:lstStyle/>
          <a:p>
            <a:r>
              <a:rPr lang="en-US"/>
              <a:t>Moriah Beck, Chemistry &amp; Biochemistry</a:t>
            </a:r>
          </a:p>
          <a:p>
            <a:r>
              <a:rPr lang="en-US"/>
              <a:t>Katie Lanning, English</a:t>
            </a:r>
          </a:p>
          <a:p>
            <a:r>
              <a:rPr lang="en-US" err="1"/>
              <a:t>Gery</a:t>
            </a:r>
            <a:r>
              <a:rPr lang="en-US"/>
              <a:t> Markova, Management</a:t>
            </a:r>
          </a:p>
          <a:p>
            <a:r>
              <a:rPr lang="en-US"/>
              <a:t>Cindi Mason, Industrial, Systems and Manufacturing Engineering</a:t>
            </a:r>
          </a:p>
          <a:p>
            <a:r>
              <a:rPr lang="en-US"/>
              <a:t>Sarah Taylor, Public Health</a:t>
            </a:r>
          </a:p>
          <a:p>
            <a:endParaRPr lang="en-US"/>
          </a:p>
          <a:p>
            <a:r>
              <a:rPr lang="en-US"/>
              <a:t>Carolyn Shaw, Political Science</a:t>
            </a:r>
          </a:p>
          <a:p>
            <a:r>
              <a:rPr lang="en-US"/>
              <a:t>Carolyn Speer, OIR</a:t>
            </a:r>
          </a:p>
        </p:txBody>
      </p:sp>
    </p:spTree>
    <p:extLst>
      <p:ext uri="{BB962C8B-B14F-4D97-AF65-F5344CB8AC3E}">
        <p14:creationId xmlns:p14="http://schemas.microsoft.com/office/powerpoint/2010/main" val="379081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08CE-E538-8DF7-2CA0-67E318A980FD}"/>
              </a:ext>
            </a:extLst>
          </p:cNvPr>
          <p:cNvSpPr>
            <a:spLocks noGrp="1"/>
          </p:cNvSpPr>
          <p:nvPr>
            <p:ph type="title"/>
          </p:nvPr>
        </p:nvSpPr>
        <p:spPr/>
        <p:txBody>
          <a:bodyPr/>
          <a:lstStyle/>
          <a:p>
            <a:r>
              <a:rPr lang="en-US"/>
              <a:t>Retention priority for </a:t>
            </a:r>
            <a:r>
              <a:rPr lang="en-US" err="1"/>
              <a:t>wsu</a:t>
            </a:r>
            <a:endParaRPr lang="en-US"/>
          </a:p>
        </p:txBody>
      </p:sp>
      <p:sp>
        <p:nvSpPr>
          <p:cNvPr id="4" name="Content Placeholder 3">
            <a:extLst>
              <a:ext uri="{FF2B5EF4-FFF2-40B4-BE49-F238E27FC236}">
                <a16:creationId xmlns:a16="http://schemas.microsoft.com/office/drawing/2014/main" id="{62F3CD7A-AFE5-03FA-2A41-3BFB3B1BEA64}"/>
              </a:ext>
            </a:extLst>
          </p:cNvPr>
          <p:cNvSpPr>
            <a:spLocks noGrp="1"/>
          </p:cNvSpPr>
          <p:nvPr>
            <p:ph sz="half" idx="2"/>
          </p:nvPr>
        </p:nvSpPr>
        <p:spPr>
          <a:xfrm>
            <a:off x="300519" y="1719283"/>
            <a:ext cx="7216293" cy="5138717"/>
          </a:xfrm>
        </p:spPr>
        <p:txBody>
          <a:bodyPr/>
          <a:lstStyle/>
          <a:p>
            <a:r>
              <a:rPr lang="en-US" sz="2400" b="1"/>
              <a:t>Systematize the use of academic data to identify courses with high non-pass rates and to assess the effectiveness of course and program re-design, tutoring and other efforts to improve outcomes in these courses</a:t>
            </a:r>
            <a:endParaRPr lang="en-US" sz="2400"/>
          </a:p>
          <a:p>
            <a:r>
              <a:rPr lang="en-US" sz="2400" b="1"/>
              <a:t>Standardize academic advising to ensure students receive consistent support across all majors</a:t>
            </a:r>
            <a:endParaRPr lang="en-US" sz="2400"/>
          </a:p>
          <a:p>
            <a:r>
              <a:rPr lang="en-US" sz="2400" b="1"/>
              <a:t>Develop intentional pathways to help students learn about, select, and transition between academic majors</a:t>
            </a:r>
            <a:endParaRPr lang="en-US" sz="2400"/>
          </a:p>
          <a:p>
            <a:r>
              <a:rPr lang="en-US" sz="2400" b="1"/>
              <a:t>Strengthen financial aid through collaboration with other units and coordinated, proactive outreach to students </a:t>
            </a:r>
            <a:endParaRPr lang="en-US" sz="2400"/>
          </a:p>
          <a:p>
            <a:endParaRPr lang="en-US" sz="2400"/>
          </a:p>
        </p:txBody>
      </p:sp>
      <p:pic>
        <p:nvPicPr>
          <p:cNvPr id="5" name="Content Placeholder 4" descr="Logo for the national istitute for student success">
            <a:extLst>
              <a:ext uri="{FF2B5EF4-FFF2-40B4-BE49-F238E27FC236}">
                <a16:creationId xmlns:a16="http://schemas.microsoft.com/office/drawing/2014/main" id="{FF14F899-49AF-99FD-74C9-283B24496119}"/>
              </a:ext>
            </a:extLst>
          </p:cNvPr>
          <p:cNvPicPr>
            <a:picLocks noGrp="1" noChangeAspect="1"/>
          </p:cNvPicPr>
          <p:nvPr>
            <p:ph sz="half" idx="14"/>
          </p:nvPr>
        </p:nvPicPr>
        <p:blipFill rotWithShape="1">
          <a:blip r:embed="rId2">
            <a:extLst>
              <a:ext uri="{28A0092B-C50C-407E-A947-70E740481C1C}">
                <a14:useLocalDpi xmlns:a14="http://schemas.microsoft.com/office/drawing/2010/main" val="0"/>
              </a:ext>
            </a:extLst>
          </a:blip>
          <a:srcRect l="16633" t="31944" r="16633" b="32639"/>
          <a:stretch/>
        </p:blipFill>
        <p:spPr>
          <a:xfrm>
            <a:off x="7516812" y="1719283"/>
            <a:ext cx="4675188" cy="1395680"/>
          </a:xfrm>
          <a:prstGeom prst="rect">
            <a:avLst/>
          </a:prstGeom>
        </p:spPr>
      </p:pic>
      <p:sp>
        <p:nvSpPr>
          <p:cNvPr id="7" name="TextBox 6">
            <a:extLst>
              <a:ext uri="{FF2B5EF4-FFF2-40B4-BE49-F238E27FC236}">
                <a16:creationId xmlns:a16="http://schemas.microsoft.com/office/drawing/2014/main" id="{5934CB8A-D24C-9319-3154-E3811EA2D044}"/>
              </a:ext>
            </a:extLst>
          </p:cNvPr>
          <p:cNvSpPr txBox="1"/>
          <p:nvPr/>
        </p:nvSpPr>
        <p:spPr>
          <a:xfrm>
            <a:off x="7423935" y="3244334"/>
            <a:ext cx="5100264" cy="646331"/>
          </a:xfrm>
          <a:prstGeom prst="rect">
            <a:avLst/>
          </a:prstGeom>
          <a:noFill/>
        </p:spPr>
        <p:txBody>
          <a:bodyPr wrap="square">
            <a:spAutoFit/>
          </a:bodyPr>
          <a:lstStyle/>
          <a:p>
            <a:pPr algn="ctr"/>
            <a:r>
              <a:rPr lang="en-US" sz="1800" b="1">
                <a:latin typeface="Daytona"/>
              </a:rPr>
              <a:t>Diagnostic Analysis and Playbook</a:t>
            </a:r>
          </a:p>
          <a:p>
            <a:pPr algn="ctr"/>
            <a:r>
              <a:rPr lang="en-US" b="1">
                <a:latin typeface="Daytona"/>
              </a:rPr>
              <a:t>Presented in March 2022</a:t>
            </a:r>
            <a:endParaRPr lang="en-US" sz="1800" b="1">
              <a:latin typeface="Daytona"/>
            </a:endParaRPr>
          </a:p>
        </p:txBody>
      </p:sp>
    </p:spTree>
    <p:extLst>
      <p:ext uri="{BB962C8B-B14F-4D97-AF65-F5344CB8AC3E}">
        <p14:creationId xmlns:p14="http://schemas.microsoft.com/office/powerpoint/2010/main" val="280461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a:extLst>
              <a:ext uri="{FF2B5EF4-FFF2-40B4-BE49-F238E27FC236}">
                <a16:creationId xmlns:a16="http://schemas.microsoft.com/office/drawing/2014/main" id="{D09DFEAE-F423-4D9F-98AC-90B44CBDFB96}"/>
              </a:ext>
            </a:extLst>
          </p:cNvPr>
          <p:cNvSpPr txBox="1"/>
          <p:nvPr/>
        </p:nvSpPr>
        <p:spPr bwMode="gray">
          <a:xfrm>
            <a:off x="9670967" y="2466877"/>
            <a:ext cx="1840515" cy="288147"/>
          </a:xfrm>
          <a:prstGeom prst="rect">
            <a:avLst/>
          </a:prstGeom>
          <a:solidFill>
            <a:srgbClr val="FFFFFF"/>
          </a:solidFill>
        </p:spPr>
        <p:txBody>
          <a:bodyPr vert="horz" wrap="square" lIns="36000" tIns="36000" rIns="36000" bIns="36000" rtlCol="0">
            <a:spAutoFit/>
          </a:bodyPr>
          <a:lstStyle>
            <a:defPPr>
              <a:defRPr lang="en-US"/>
            </a:defPPr>
            <a:lvl1pPr marL="0" indent="0">
              <a:spcBef>
                <a:spcPts val="3600"/>
              </a:spcBef>
              <a:buNone/>
              <a:defRPr sz="1400">
                <a:solidFill>
                  <a:srgbClr val="000000"/>
                </a:solidFill>
              </a:defRPr>
            </a:lvl1pPr>
          </a:lstStyle>
          <a:p>
            <a:pPr marL="0" marR="0" lvl="0" indent="0" algn="l" defTabSz="711200" rtl="0" eaLnBrk="1" fontAlgn="auto" latinLnBrk="0" hangingPunct="1">
              <a:lnSpc>
                <a:spcPct val="100000"/>
              </a:lnSpc>
              <a:spcBef>
                <a:spcPts val="3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entury Gothic"/>
                <a:ea typeface="+mn-ea"/>
                <a:cs typeface="Arial"/>
              </a:rPr>
              <a:t>Playbook Purpose</a:t>
            </a:r>
          </a:p>
        </p:txBody>
      </p:sp>
      <p:sp>
        <p:nvSpPr>
          <p:cNvPr id="2" name="Title 1">
            <a:extLst>
              <a:ext uri="{FF2B5EF4-FFF2-40B4-BE49-F238E27FC236}">
                <a16:creationId xmlns:a16="http://schemas.microsoft.com/office/drawing/2014/main" id="{F62C30A4-BC59-49C7-BA5C-5DE898E321C3}"/>
              </a:ext>
            </a:extLst>
          </p:cNvPr>
          <p:cNvSpPr>
            <a:spLocks noGrp="1"/>
          </p:cNvSpPr>
          <p:nvPr>
            <p:ph type="title"/>
          </p:nvPr>
        </p:nvSpPr>
        <p:spPr>
          <a:xfrm>
            <a:off x="170077" y="238224"/>
            <a:ext cx="11851846" cy="613956"/>
          </a:xfrm>
        </p:spPr>
        <p:txBody>
          <a:bodyPr>
            <a:noAutofit/>
          </a:bodyPr>
          <a:lstStyle/>
          <a:p>
            <a:r>
              <a:rPr lang="en-US" sz="2000">
                <a:latin typeface="Daytona" panose="020B0604030500040204" pitchFamily="34" charset="0"/>
              </a:rPr>
              <a:t>The Diagnostic Analysis is the first of two deliverables in the Diagnostic Process</a:t>
            </a:r>
          </a:p>
        </p:txBody>
      </p:sp>
      <p:cxnSp>
        <p:nvCxnSpPr>
          <p:cNvPr id="4" name="Straight Connector 3" descr="Flow chart showing diagnostic inputs (IPEDS data, surveys, institutional data and other materials), current diagnostic analysis with data-driven insights and the playbook that provides clear path forward to improve.">
            <a:extLst>
              <a:ext uri="{FF2B5EF4-FFF2-40B4-BE49-F238E27FC236}">
                <a16:creationId xmlns:a16="http://schemas.microsoft.com/office/drawing/2014/main" id="{D9F8F165-C6A8-4532-BC6C-A304D979DA68}"/>
              </a:ext>
            </a:extLst>
          </p:cNvPr>
          <p:cNvCxnSpPr/>
          <p:nvPr/>
        </p:nvCxnSpPr>
        <p:spPr>
          <a:xfrm flipH="1">
            <a:off x="295118" y="859864"/>
            <a:ext cx="11617482" cy="0"/>
          </a:xfrm>
          <a:prstGeom prst="line">
            <a:avLst/>
          </a:prstGeom>
          <a:ln w="31750" cap="sq">
            <a:solidFill>
              <a:srgbClr val="5B6772"/>
            </a:solidFill>
            <a:prstDash val="solid"/>
          </a:ln>
          <a:effectLst>
            <a:outerShdw blurRad="25400" dist="25400" dir="5400000" algn="t"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grpSp>
        <p:nvGrpSpPr>
          <p:cNvPr id="11" name="btfpColumnHeaderBox591553" descr="Diagnostic analysis">
            <a:extLst>
              <a:ext uri="{FF2B5EF4-FFF2-40B4-BE49-F238E27FC236}">
                <a16:creationId xmlns:a16="http://schemas.microsoft.com/office/drawing/2014/main" id="{936F3E53-7694-400F-B431-5B51A9C655A1}"/>
              </a:ext>
            </a:extLst>
          </p:cNvPr>
          <p:cNvGrpSpPr/>
          <p:nvPr>
            <p:custDataLst>
              <p:tags r:id="rId2"/>
            </p:custDataLst>
          </p:nvPr>
        </p:nvGrpSpPr>
        <p:grpSpPr>
          <a:xfrm>
            <a:off x="3901631" y="1954480"/>
            <a:ext cx="2499168" cy="315913"/>
            <a:chOff x="4342342" y="1257300"/>
            <a:chExt cx="3497792" cy="315913"/>
          </a:xfrm>
        </p:grpSpPr>
        <p:sp>
          <p:nvSpPr>
            <p:cNvPr id="9" name="btfpColumnHeaderBoxText591553">
              <a:extLst>
                <a:ext uri="{FF2B5EF4-FFF2-40B4-BE49-F238E27FC236}">
                  <a16:creationId xmlns:a16="http://schemas.microsoft.com/office/drawing/2014/main" id="{8C95ED98-9310-44BE-9D39-1979EF7DBE05}"/>
                </a:ext>
              </a:extLst>
            </p:cNvPr>
            <p:cNvSpPr txBox="1"/>
            <p:nvPr/>
          </p:nvSpPr>
          <p:spPr bwMode="gray">
            <a:xfrm>
              <a:off x="4342342" y="1257300"/>
              <a:ext cx="3488266" cy="315913"/>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rgbClr val="0539A6"/>
                  </a:solidFill>
                  <a:effectLst/>
                  <a:uLnTx/>
                  <a:uFillTx/>
                  <a:latin typeface="Century Gothic"/>
                  <a:ea typeface="+mn-ea"/>
                  <a:cs typeface="Arial"/>
                </a:rPr>
                <a:t>     </a:t>
              </a:r>
              <a:r>
                <a:rPr kumimoji="0" lang="en-US" sz="1600" b="1" i="0" u="none" strike="noStrike" kern="1200" cap="none" spc="0" normalizeH="0" baseline="0" noProof="0">
                  <a:ln>
                    <a:noFill/>
                  </a:ln>
                  <a:solidFill>
                    <a:srgbClr val="000099"/>
                  </a:solidFill>
                  <a:effectLst/>
                  <a:uLnTx/>
                  <a:uFillTx/>
                  <a:latin typeface="Century Gothic"/>
                  <a:ea typeface="+mn-ea"/>
                  <a:cs typeface="Arial"/>
                </a:rPr>
                <a:t>Diagnostic Analysis</a:t>
              </a:r>
            </a:p>
          </p:txBody>
        </p:sp>
        <p:cxnSp>
          <p:nvCxnSpPr>
            <p:cNvPr id="10" name="btfpColumnHeaderBoxLine591553">
              <a:extLst>
                <a:ext uri="{FF2B5EF4-FFF2-40B4-BE49-F238E27FC236}">
                  <a16:creationId xmlns:a16="http://schemas.microsoft.com/office/drawing/2014/main" id="{8B91622F-17BB-4632-97E8-08109619B314}"/>
                </a:ext>
              </a:extLst>
            </p:cNvPr>
            <p:cNvCxnSpPr/>
            <p:nvPr/>
          </p:nvCxnSpPr>
          <p:spPr bwMode="gray">
            <a:xfrm>
              <a:off x="4351868" y="1573213"/>
              <a:ext cx="3488266" cy="0"/>
            </a:xfrm>
            <a:prstGeom prst="line">
              <a:avLst/>
            </a:prstGeom>
            <a:ln w="9525" cap="flat">
              <a:solidFill>
                <a:srgbClr val="0539A6"/>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4" name="btfpColumnHeaderBox980286" descr="Diagnostic inputs">
            <a:extLst>
              <a:ext uri="{FF2B5EF4-FFF2-40B4-BE49-F238E27FC236}">
                <a16:creationId xmlns:a16="http://schemas.microsoft.com/office/drawing/2014/main" id="{B4A1F89F-4F0A-473A-AF08-1EAFE63B5419}"/>
              </a:ext>
            </a:extLst>
          </p:cNvPr>
          <p:cNvGrpSpPr/>
          <p:nvPr>
            <p:custDataLst>
              <p:tags r:id="rId3"/>
            </p:custDataLst>
          </p:nvPr>
        </p:nvGrpSpPr>
        <p:grpSpPr>
          <a:xfrm>
            <a:off x="330201" y="1954480"/>
            <a:ext cx="2913062" cy="318997"/>
            <a:chOff x="330200" y="1257300"/>
            <a:chExt cx="3488267" cy="318997"/>
          </a:xfrm>
        </p:grpSpPr>
        <p:sp>
          <p:nvSpPr>
            <p:cNvPr id="12" name="btfpColumnHeaderBoxText980286">
              <a:extLst>
                <a:ext uri="{FF2B5EF4-FFF2-40B4-BE49-F238E27FC236}">
                  <a16:creationId xmlns:a16="http://schemas.microsoft.com/office/drawing/2014/main" id="{00723FF9-1C08-4031-850B-76093479B34F}"/>
                </a:ext>
              </a:extLst>
            </p:cNvPr>
            <p:cNvSpPr txBox="1"/>
            <p:nvPr/>
          </p:nvSpPr>
          <p:spPr bwMode="gray">
            <a:xfrm>
              <a:off x="330200" y="1257300"/>
              <a:ext cx="3488267" cy="315913"/>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rgbClr val="009DD9"/>
                  </a:solidFill>
                  <a:effectLst/>
                  <a:uLnTx/>
                  <a:uFillTx/>
                  <a:latin typeface="Century Gothic"/>
                  <a:ea typeface="+mn-ea"/>
                  <a:cs typeface="Arial"/>
                </a:rPr>
                <a:t>Diagnostic Inputs</a:t>
              </a:r>
            </a:p>
          </p:txBody>
        </p:sp>
        <p:cxnSp>
          <p:nvCxnSpPr>
            <p:cNvPr id="13" name="btfpColumnHeaderBoxLine980286">
              <a:extLst>
                <a:ext uri="{FF2B5EF4-FFF2-40B4-BE49-F238E27FC236}">
                  <a16:creationId xmlns:a16="http://schemas.microsoft.com/office/drawing/2014/main" id="{483ED5BC-5C5B-4831-AEE5-87AAD4743038}"/>
                </a:ext>
              </a:extLst>
            </p:cNvPr>
            <p:cNvCxnSpPr/>
            <p:nvPr/>
          </p:nvCxnSpPr>
          <p:spPr bwMode="gray">
            <a:xfrm>
              <a:off x="330200" y="1576297"/>
              <a:ext cx="3488267" cy="0"/>
            </a:xfrm>
            <a:prstGeom prst="line">
              <a:avLst/>
            </a:prstGeom>
            <a:ln w="9525" cap="flat">
              <a:solidFill>
                <a:srgbClr val="009DD9"/>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15" name="btfpConclusionArrow903338" descr="Provides data-driven insights relating to key challenges">
            <a:extLst>
              <a:ext uri="{FF2B5EF4-FFF2-40B4-BE49-F238E27FC236}">
                <a16:creationId xmlns:a16="http://schemas.microsoft.com/office/drawing/2014/main" id="{145D83C8-F2FD-49A7-9A2E-0543AF2D74C7}"/>
              </a:ext>
            </a:extLst>
          </p:cNvPr>
          <p:cNvGrpSpPr/>
          <p:nvPr>
            <p:custDataLst>
              <p:tags r:id="rId4"/>
            </p:custDataLst>
          </p:nvPr>
        </p:nvGrpSpPr>
        <p:grpSpPr>
          <a:xfrm>
            <a:off x="3901631" y="5546832"/>
            <a:ext cx="2762781" cy="978800"/>
            <a:chOff x="-714161" y="896941"/>
            <a:chExt cx="11734011" cy="1358293"/>
          </a:xfrm>
        </p:grpSpPr>
        <p:sp>
          <p:nvSpPr>
            <p:cNvPr id="111" name="btfpConclusionArrowText903338">
              <a:extLst>
                <a:ext uri="{FF2B5EF4-FFF2-40B4-BE49-F238E27FC236}">
                  <a16:creationId xmlns:a16="http://schemas.microsoft.com/office/drawing/2014/main" id="{9F094AA5-812F-450F-A247-829EB9FCEAB8}"/>
                </a:ext>
              </a:extLst>
            </p:cNvPr>
            <p:cNvSpPr txBox="1"/>
            <p:nvPr/>
          </p:nvSpPr>
          <p:spPr bwMode="gray">
            <a:xfrm>
              <a:off x="-714157" y="1354309"/>
              <a:ext cx="11702739" cy="900925"/>
            </a:xfrm>
            <a:prstGeom prst="rect">
              <a:avLst/>
            </a:prstGeom>
            <a:noFill/>
          </p:spPr>
          <p:txBody>
            <a:bodyPr vert="horz" wrap="square" lIns="36036" tIns="36036" rIns="36036" bIns="180181" rtlCol="0" anchor="ctr">
              <a:sp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000099"/>
                  </a:solidFill>
                  <a:effectLst/>
                  <a:uLnTx/>
                  <a:uFillTx/>
                  <a:latin typeface="Century Gothic"/>
                  <a:ea typeface="+mn-ea"/>
                  <a:cs typeface="Arial"/>
                </a:rPr>
                <a:t>Provides data-driven insights relating to key challenges</a:t>
              </a:r>
            </a:p>
          </p:txBody>
        </p:sp>
        <p:sp>
          <p:nvSpPr>
            <p:cNvPr id="112" name="btfpConclusionArrowPointer903338">
              <a:extLst>
                <a:ext uri="{FF2B5EF4-FFF2-40B4-BE49-F238E27FC236}">
                  <a16:creationId xmlns:a16="http://schemas.microsoft.com/office/drawing/2014/main" id="{BE0C4A37-037F-4AEC-BA39-47A3A03980BC}"/>
                </a:ext>
              </a:extLst>
            </p:cNvPr>
            <p:cNvSpPr/>
            <p:nvPr/>
          </p:nvSpPr>
          <p:spPr bwMode="gray">
            <a:xfrm>
              <a:off x="3316220" y="896941"/>
              <a:ext cx="3673254" cy="500082"/>
            </a:xfrm>
            <a:prstGeom prst="downArrow">
              <a:avLst>
                <a:gd name="adj1" fmla="val 50000"/>
                <a:gd name="adj2" fmla="val 70000"/>
              </a:avLst>
            </a:prstGeom>
            <a:noFill/>
            <a:ln w="9525" cap="flat" cmpd="sng" algn="ctr">
              <a:solidFill>
                <a:srgbClr val="0539A6"/>
              </a:solidFill>
              <a:prstDash val="solid"/>
              <a:miter lim="800000"/>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entury Gothic"/>
                <a:ea typeface="+mn-ea"/>
                <a:cs typeface="Arial"/>
              </a:endParaRPr>
            </a:p>
          </p:txBody>
        </p:sp>
        <p:cxnSp>
          <p:nvCxnSpPr>
            <p:cNvPr id="113" name="btfpConclusionArrowLineLeft903338">
              <a:extLst>
                <a:ext uri="{FF2B5EF4-FFF2-40B4-BE49-F238E27FC236}">
                  <a16:creationId xmlns:a16="http://schemas.microsoft.com/office/drawing/2014/main" id="{A7C44FD4-38B2-43BF-83EC-17542E885BBB}"/>
                </a:ext>
              </a:extLst>
            </p:cNvPr>
            <p:cNvCxnSpPr/>
            <p:nvPr/>
          </p:nvCxnSpPr>
          <p:spPr bwMode="gray">
            <a:xfrm>
              <a:off x="-714161" y="1236316"/>
              <a:ext cx="4397703" cy="0"/>
            </a:xfrm>
            <a:prstGeom prst="line">
              <a:avLst/>
            </a:prstGeom>
            <a:ln w="9525" cap="flat" cmpd="sng">
              <a:solidFill>
                <a:srgbClr val="0539A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14" name="btfpConclusionArrowLineRight903338">
              <a:extLst>
                <a:ext uri="{FF2B5EF4-FFF2-40B4-BE49-F238E27FC236}">
                  <a16:creationId xmlns:a16="http://schemas.microsoft.com/office/drawing/2014/main" id="{6550D922-4A71-4870-8426-6DCACBACF800}"/>
                </a:ext>
              </a:extLst>
            </p:cNvPr>
            <p:cNvCxnSpPr/>
            <p:nvPr/>
          </p:nvCxnSpPr>
          <p:spPr bwMode="gray">
            <a:xfrm>
              <a:off x="6622148" y="1236316"/>
              <a:ext cx="4397702" cy="0"/>
            </a:xfrm>
            <a:prstGeom prst="line">
              <a:avLst/>
            </a:prstGeom>
            <a:ln w="9525" cap="flat" cmpd="sng">
              <a:solidFill>
                <a:srgbClr val="0539A6"/>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17" name="btfpConclusionArrow903338" descr="Provides clear path forward to improve">
            <a:extLst>
              <a:ext uri="{FF2B5EF4-FFF2-40B4-BE49-F238E27FC236}">
                <a16:creationId xmlns:a16="http://schemas.microsoft.com/office/drawing/2014/main" id="{4134856D-86F1-441B-A1B7-07C0A9CE2D28}"/>
              </a:ext>
            </a:extLst>
          </p:cNvPr>
          <p:cNvGrpSpPr/>
          <p:nvPr>
            <p:custDataLst>
              <p:tags r:id="rId5"/>
            </p:custDataLst>
          </p:nvPr>
        </p:nvGrpSpPr>
        <p:grpSpPr>
          <a:xfrm>
            <a:off x="8992519" y="5542276"/>
            <a:ext cx="2855218" cy="983356"/>
            <a:chOff x="4713775" y="-2364632"/>
            <a:chExt cx="11741675" cy="2144699"/>
          </a:xfrm>
        </p:grpSpPr>
        <p:sp>
          <p:nvSpPr>
            <p:cNvPr id="118" name="btfpConclusionArrowText903338">
              <a:extLst>
                <a:ext uri="{FF2B5EF4-FFF2-40B4-BE49-F238E27FC236}">
                  <a16:creationId xmlns:a16="http://schemas.microsoft.com/office/drawing/2014/main" id="{03AB0F35-4E70-4C4E-825B-06C025EB45E0}"/>
                </a:ext>
              </a:extLst>
            </p:cNvPr>
            <p:cNvSpPr txBox="1"/>
            <p:nvPr/>
          </p:nvSpPr>
          <p:spPr bwMode="gray">
            <a:xfrm>
              <a:off x="4713775" y="-1635873"/>
              <a:ext cx="11697829" cy="1415940"/>
            </a:xfrm>
            <a:prstGeom prst="rect">
              <a:avLst/>
            </a:prstGeom>
            <a:noFill/>
          </p:spPr>
          <p:txBody>
            <a:bodyPr vert="horz" wrap="square" lIns="36036" tIns="36036" rIns="36036" bIns="180181" rtlCol="0" anchor="ctr">
              <a:sp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17406D"/>
                  </a:solidFill>
                  <a:effectLst/>
                  <a:uLnTx/>
                  <a:uFillTx/>
                  <a:latin typeface="Century Gothic"/>
                  <a:ea typeface="+mn-ea"/>
                  <a:cs typeface="Arial"/>
                </a:rPr>
                <a:t>Provides clear path forward to improve</a:t>
              </a:r>
            </a:p>
          </p:txBody>
        </p:sp>
        <p:sp>
          <p:nvSpPr>
            <p:cNvPr id="119" name="btfpConclusionArrowPointer903338">
              <a:extLst>
                <a:ext uri="{FF2B5EF4-FFF2-40B4-BE49-F238E27FC236}">
                  <a16:creationId xmlns:a16="http://schemas.microsoft.com/office/drawing/2014/main" id="{0F74F78A-1782-46E2-B218-2919C3E149B3}"/>
                </a:ext>
              </a:extLst>
            </p:cNvPr>
            <p:cNvSpPr/>
            <p:nvPr/>
          </p:nvSpPr>
          <p:spPr bwMode="gray">
            <a:xfrm>
              <a:off x="8806286" y="-2364632"/>
              <a:ext cx="3556654" cy="785951"/>
            </a:xfrm>
            <a:prstGeom prst="downArrow">
              <a:avLst>
                <a:gd name="adj1" fmla="val 50000"/>
                <a:gd name="adj2" fmla="val 70000"/>
              </a:avLst>
            </a:prstGeom>
            <a:noFill/>
            <a:ln w="9525"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Arial"/>
              </a:endParaRPr>
            </a:p>
          </p:txBody>
        </p:sp>
        <p:cxnSp>
          <p:nvCxnSpPr>
            <p:cNvPr id="120" name="btfpConclusionArrowLineLeft903338">
              <a:extLst>
                <a:ext uri="{FF2B5EF4-FFF2-40B4-BE49-F238E27FC236}">
                  <a16:creationId xmlns:a16="http://schemas.microsoft.com/office/drawing/2014/main" id="{C05027FE-6F35-4AF3-91F5-D9591733A17F}"/>
                </a:ext>
              </a:extLst>
            </p:cNvPr>
            <p:cNvCxnSpPr/>
            <p:nvPr/>
          </p:nvCxnSpPr>
          <p:spPr bwMode="gray">
            <a:xfrm>
              <a:off x="4713779" y="-1840403"/>
              <a:ext cx="4448176" cy="0"/>
            </a:xfrm>
            <a:prstGeom prst="line">
              <a:avLst/>
            </a:prstGeom>
            <a:ln w="9525" cap="flat" cmpd="sng">
              <a:solidFill>
                <a:schemeClr val="tx2"/>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21" name="btfpConclusionArrowLineRight903338">
              <a:extLst>
                <a:ext uri="{FF2B5EF4-FFF2-40B4-BE49-F238E27FC236}">
                  <a16:creationId xmlns:a16="http://schemas.microsoft.com/office/drawing/2014/main" id="{B179A58D-40FD-4A1E-884F-BF7FAD9B44BF}"/>
                </a:ext>
              </a:extLst>
            </p:cNvPr>
            <p:cNvCxnSpPr/>
            <p:nvPr/>
          </p:nvCxnSpPr>
          <p:spPr bwMode="gray">
            <a:xfrm>
              <a:off x="12007274" y="-1840403"/>
              <a:ext cx="4448176" cy="0"/>
            </a:xfrm>
            <a:prstGeom prst="line">
              <a:avLst/>
            </a:prstGeom>
            <a:ln w="9525" cap="flat" cmpd="sng">
              <a:solidFill>
                <a:schemeClr val="tx2"/>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191" name="Straight Connector 190" descr="Rectangle">
            <a:extLst>
              <a:ext uri="{FF2B5EF4-FFF2-40B4-BE49-F238E27FC236}">
                <a16:creationId xmlns:a16="http://schemas.microsoft.com/office/drawing/2014/main" id="{C45718EA-112E-410C-99ED-22D0F20C2AB1}"/>
              </a:ext>
            </a:extLst>
          </p:cNvPr>
          <p:cNvCxnSpPr>
            <a:stCxn id="20" idx="2"/>
            <a:endCxn id="21" idx="0"/>
          </p:cNvCxnSpPr>
          <p:nvPr/>
        </p:nvCxnSpPr>
        <p:spPr bwMode="gray">
          <a:xfrm flipH="1">
            <a:off x="1812572" y="3351862"/>
            <a:ext cx="0" cy="195939"/>
          </a:xfrm>
          <a:prstGeom prst="line">
            <a:avLst/>
          </a:prstGeom>
          <a:ln w="9525" cap="flat" cmpd="sng" algn="ctr">
            <a:solidFill>
              <a:srgbClr val="17406D"/>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1" name="Straight Connector 200" descr="Connector">
            <a:extLst>
              <a:ext uri="{FF2B5EF4-FFF2-40B4-BE49-F238E27FC236}">
                <a16:creationId xmlns:a16="http://schemas.microsoft.com/office/drawing/2014/main" id="{CFC2E355-5294-4C26-BCC1-C058FFDCC53A}"/>
              </a:ext>
            </a:extLst>
          </p:cNvPr>
          <p:cNvCxnSpPr>
            <a:stCxn id="21" idx="2"/>
            <a:endCxn id="22" idx="0"/>
          </p:cNvCxnSpPr>
          <p:nvPr/>
        </p:nvCxnSpPr>
        <p:spPr bwMode="gray">
          <a:xfrm flipH="1">
            <a:off x="1812572" y="4370761"/>
            <a:ext cx="0" cy="195939"/>
          </a:xfrm>
          <a:prstGeom prst="line">
            <a:avLst/>
          </a:prstGeom>
          <a:ln w="9525" cap="flat" cmpd="sng" algn="ctr">
            <a:solidFill>
              <a:srgbClr val="17406D"/>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2" name="Straight Connector 201" descr="Connector">
            <a:extLst>
              <a:ext uri="{FF2B5EF4-FFF2-40B4-BE49-F238E27FC236}">
                <a16:creationId xmlns:a16="http://schemas.microsoft.com/office/drawing/2014/main" id="{74F3DD86-4D77-4E50-8D46-240ACF0A20F7}"/>
              </a:ext>
            </a:extLst>
          </p:cNvPr>
          <p:cNvCxnSpPr>
            <a:stCxn id="22" idx="2"/>
            <a:endCxn id="23" idx="0"/>
          </p:cNvCxnSpPr>
          <p:nvPr/>
        </p:nvCxnSpPr>
        <p:spPr bwMode="gray">
          <a:xfrm flipH="1">
            <a:off x="1812572" y="5389660"/>
            <a:ext cx="0" cy="195938"/>
          </a:xfrm>
          <a:prstGeom prst="line">
            <a:avLst/>
          </a:prstGeom>
          <a:ln w="9525" cap="flat" cmpd="sng" algn="ctr">
            <a:solidFill>
              <a:srgbClr val="17406D"/>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9" name="Rectangle 518">
            <a:extLst>
              <a:ext uri="{FF2B5EF4-FFF2-40B4-BE49-F238E27FC236}">
                <a16:creationId xmlns:a16="http://schemas.microsoft.com/office/drawing/2014/main" id="{B0D6D65F-0D3B-4D06-B6AE-A7B04B96407F}"/>
              </a:ext>
              <a:ext uri="{C183D7F6-B498-43B3-948B-1728B52AA6E4}">
                <adec:decorative xmlns:adec="http://schemas.microsoft.com/office/drawing/2017/decorative" val="1"/>
              </a:ext>
            </a:extLst>
          </p:cNvPr>
          <p:cNvSpPr/>
          <p:nvPr/>
        </p:nvSpPr>
        <p:spPr bwMode="gray">
          <a:xfrm>
            <a:off x="3802826" y="1886073"/>
            <a:ext cx="2963915" cy="4667128"/>
          </a:xfrm>
          <a:prstGeom prst="rect">
            <a:avLst/>
          </a:prstGeom>
          <a:noFill/>
          <a:ln w="38100" cap="flat" cmpd="sng" algn="ctr">
            <a:solidFill>
              <a:srgbClr val="C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grpSp>
        <p:nvGrpSpPr>
          <p:cNvPr id="680" name="btfpIcon187380" descr="Xray image">
            <a:extLst>
              <a:ext uri="{FF2B5EF4-FFF2-40B4-BE49-F238E27FC236}">
                <a16:creationId xmlns:a16="http://schemas.microsoft.com/office/drawing/2014/main" id="{BD7F8C17-0B58-497D-9FF6-86A2943CDF72}"/>
              </a:ext>
            </a:extLst>
          </p:cNvPr>
          <p:cNvGrpSpPr/>
          <p:nvPr>
            <p:custDataLst>
              <p:tags r:id="rId6"/>
            </p:custDataLst>
          </p:nvPr>
        </p:nvGrpSpPr>
        <p:grpSpPr>
          <a:xfrm>
            <a:off x="4037543" y="2340678"/>
            <a:ext cx="540544" cy="540544"/>
            <a:chOff x="4443575" y="1869597"/>
            <a:chExt cx="540544" cy="540544"/>
          </a:xfrm>
        </p:grpSpPr>
        <p:sp>
          <p:nvSpPr>
            <p:cNvPr id="679" name="btfpIconCircle187380">
              <a:extLst>
                <a:ext uri="{FF2B5EF4-FFF2-40B4-BE49-F238E27FC236}">
                  <a16:creationId xmlns:a16="http://schemas.microsoft.com/office/drawing/2014/main" id="{8C32593E-37A9-4D4E-AB74-DBD0EAA2278D}"/>
                </a:ext>
              </a:extLst>
            </p:cNvPr>
            <p:cNvSpPr/>
            <p:nvPr/>
          </p:nvSpPr>
          <p:spPr bwMode="gray">
            <a:xfrm>
              <a:off x="4443575" y="1869597"/>
              <a:ext cx="540544" cy="540544"/>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pic>
          <p:nvPicPr>
            <p:cNvPr id="678" name="btfpIconLines187380">
              <a:extLst>
                <a:ext uri="{FF2B5EF4-FFF2-40B4-BE49-F238E27FC236}">
                  <a16:creationId xmlns:a16="http://schemas.microsoft.com/office/drawing/2014/main" id="{009AE593-86F7-4CC1-AA88-7CEEB44672DC}"/>
                </a:ext>
              </a:extLst>
            </p:cNvPr>
            <p:cNvPicPr/>
            <p:nvPr/>
          </p:nvPicPr>
          <p:blipFill>
            <a:blip r:embed="rId24">
              <a:extLst>
                <a:ext uri="{28A0092B-C50C-407E-A947-70E740481C1C}">
                  <a14:useLocalDpi xmlns:a14="http://schemas.microsoft.com/office/drawing/2010/main" val="0"/>
                </a:ext>
              </a:extLst>
            </a:blip>
            <a:stretch>
              <a:fillRect/>
            </a:stretch>
          </p:blipFill>
          <p:spPr>
            <a:xfrm>
              <a:off x="4443575" y="1869597"/>
              <a:ext cx="540544" cy="540544"/>
            </a:xfrm>
            <a:prstGeom prst="rect">
              <a:avLst/>
            </a:prstGeom>
          </p:spPr>
        </p:pic>
      </p:grpSp>
      <p:grpSp>
        <p:nvGrpSpPr>
          <p:cNvPr id="686" name="btfpIcon827040" descr="Person's head">
            <a:extLst>
              <a:ext uri="{FF2B5EF4-FFF2-40B4-BE49-F238E27FC236}">
                <a16:creationId xmlns:a16="http://schemas.microsoft.com/office/drawing/2014/main" id="{8E642CA6-563A-4A34-A966-E8293A2E65E5}"/>
              </a:ext>
            </a:extLst>
          </p:cNvPr>
          <p:cNvGrpSpPr/>
          <p:nvPr>
            <p:custDataLst>
              <p:tags r:id="rId7"/>
            </p:custDataLst>
          </p:nvPr>
        </p:nvGrpSpPr>
        <p:grpSpPr>
          <a:xfrm>
            <a:off x="4037543" y="3021800"/>
            <a:ext cx="540544" cy="540544"/>
            <a:chOff x="4443576" y="2669777"/>
            <a:chExt cx="540544" cy="540544"/>
          </a:xfrm>
        </p:grpSpPr>
        <p:sp>
          <p:nvSpPr>
            <p:cNvPr id="685" name="btfpIconCircle827040">
              <a:extLst>
                <a:ext uri="{FF2B5EF4-FFF2-40B4-BE49-F238E27FC236}">
                  <a16:creationId xmlns:a16="http://schemas.microsoft.com/office/drawing/2014/main" id="{9C7B7956-C5E2-4AFD-880A-E8CFDB8D5F7D}"/>
                </a:ext>
              </a:extLst>
            </p:cNvPr>
            <p:cNvSpPr/>
            <p:nvPr/>
          </p:nvSpPr>
          <p:spPr bwMode="gray">
            <a:xfrm>
              <a:off x="4443576" y="2669777"/>
              <a:ext cx="540544" cy="540544"/>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pic>
          <p:nvPicPr>
            <p:cNvPr id="684" name="btfpIconLines827040">
              <a:extLst>
                <a:ext uri="{FF2B5EF4-FFF2-40B4-BE49-F238E27FC236}">
                  <a16:creationId xmlns:a16="http://schemas.microsoft.com/office/drawing/2014/main" id="{7EA39167-8A9D-4177-9B6E-794B72936D35}"/>
                </a:ext>
              </a:extLst>
            </p:cNvPr>
            <p:cNvPicPr/>
            <p:nvPr/>
          </p:nvPicPr>
          <p:blipFill>
            <a:blip r:embed="rId25">
              <a:extLst>
                <a:ext uri="{28A0092B-C50C-407E-A947-70E740481C1C}">
                  <a14:useLocalDpi xmlns:a14="http://schemas.microsoft.com/office/drawing/2010/main" val="0"/>
                </a:ext>
              </a:extLst>
            </a:blip>
            <a:stretch>
              <a:fillRect/>
            </a:stretch>
          </p:blipFill>
          <p:spPr>
            <a:xfrm>
              <a:off x="4443576" y="2669777"/>
              <a:ext cx="540544" cy="540544"/>
            </a:xfrm>
            <a:prstGeom prst="rect">
              <a:avLst/>
            </a:prstGeom>
          </p:spPr>
        </p:pic>
      </p:grpSp>
      <p:grpSp>
        <p:nvGrpSpPr>
          <p:cNvPr id="692" name="btfpIcon195969" descr="Light bulb">
            <a:extLst>
              <a:ext uri="{FF2B5EF4-FFF2-40B4-BE49-F238E27FC236}">
                <a16:creationId xmlns:a16="http://schemas.microsoft.com/office/drawing/2014/main" id="{D46A542C-1E13-400F-BFC1-757A23160E0A}"/>
              </a:ext>
            </a:extLst>
          </p:cNvPr>
          <p:cNvGrpSpPr/>
          <p:nvPr>
            <p:custDataLst>
              <p:tags r:id="rId8"/>
            </p:custDataLst>
          </p:nvPr>
        </p:nvGrpSpPr>
        <p:grpSpPr>
          <a:xfrm>
            <a:off x="4037543" y="3702922"/>
            <a:ext cx="540544" cy="540544"/>
            <a:chOff x="4443576" y="3469957"/>
            <a:chExt cx="540544" cy="540544"/>
          </a:xfrm>
        </p:grpSpPr>
        <p:sp>
          <p:nvSpPr>
            <p:cNvPr id="691" name="btfpIconCircle195969">
              <a:extLst>
                <a:ext uri="{FF2B5EF4-FFF2-40B4-BE49-F238E27FC236}">
                  <a16:creationId xmlns:a16="http://schemas.microsoft.com/office/drawing/2014/main" id="{031BEFD3-2832-49AD-AEBF-D8A628FA9D62}"/>
                </a:ext>
              </a:extLst>
            </p:cNvPr>
            <p:cNvSpPr/>
            <p:nvPr/>
          </p:nvSpPr>
          <p:spPr bwMode="gray">
            <a:xfrm>
              <a:off x="4443576" y="3469957"/>
              <a:ext cx="540544" cy="540544"/>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pic>
          <p:nvPicPr>
            <p:cNvPr id="690" name="btfpIconLines195969">
              <a:extLst>
                <a:ext uri="{FF2B5EF4-FFF2-40B4-BE49-F238E27FC236}">
                  <a16:creationId xmlns:a16="http://schemas.microsoft.com/office/drawing/2014/main" id="{8B6582DC-2843-45B7-98E0-DE361E161231}"/>
                </a:ext>
              </a:extLst>
            </p:cNvPr>
            <p:cNvPicPr/>
            <p:nvPr/>
          </p:nvPicPr>
          <p:blipFill>
            <a:blip r:embed="rId26">
              <a:extLst>
                <a:ext uri="{28A0092B-C50C-407E-A947-70E740481C1C}">
                  <a14:useLocalDpi xmlns:a14="http://schemas.microsoft.com/office/drawing/2010/main" val="0"/>
                </a:ext>
              </a:extLst>
            </a:blip>
            <a:stretch>
              <a:fillRect/>
            </a:stretch>
          </p:blipFill>
          <p:spPr>
            <a:xfrm>
              <a:off x="4443576" y="3469957"/>
              <a:ext cx="540544" cy="540544"/>
            </a:xfrm>
            <a:prstGeom prst="rect">
              <a:avLst/>
            </a:prstGeom>
          </p:spPr>
        </p:pic>
      </p:grpSp>
      <p:grpSp>
        <p:nvGrpSpPr>
          <p:cNvPr id="697" name="btfpIcon967407" descr="Stepping stones">
            <a:extLst>
              <a:ext uri="{FF2B5EF4-FFF2-40B4-BE49-F238E27FC236}">
                <a16:creationId xmlns:a16="http://schemas.microsoft.com/office/drawing/2014/main" id="{07A667CB-62B9-45AD-B57B-904ECF79B37E}"/>
              </a:ext>
            </a:extLst>
          </p:cNvPr>
          <p:cNvGrpSpPr/>
          <p:nvPr>
            <p:custDataLst>
              <p:tags r:id="rId9"/>
            </p:custDataLst>
          </p:nvPr>
        </p:nvGrpSpPr>
        <p:grpSpPr>
          <a:xfrm>
            <a:off x="4037543" y="4384044"/>
            <a:ext cx="540544" cy="540544"/>
            <a:chOff x="4443575" y="4270137"/>
            <a:chExt cx="540544" cy="540544"/>
          </a:xfrm>
        </p:grpSpPr>
        <p:sp>
          <p:nvSpPr>
            <p:cNvPr id="696" name="btfpIconCircle967407">
              <a:extLst>
                <a:ext uri="{FF2B5EF4-FFF2-40B4-BE49-F238E27FC236}">
                  <a16:creationId xmlns:a16="http://schemas.microsoft.com/office/drawing/2014/main" id="{B5A4104E-E9D6-40D0-B351-92B38D5FBF51}"/>
                </a:ext>
              </a:extLst>
            </p:cNvPr>
            <p:cNvSpPr/>
            <p:nvPr/>
          </p:nvSpPr>
          <p:spPr bwMode="gray">
            <a:xfrm>
              <a:off x="4443575" y="4270137"/>
              <a:ext cx="540544" cy="540544"/>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pic>
          <p:nvPicPr>
            <p:cNvPr id="695" name="btfpIconLines967407">
              <a:extLst>
                <a:ext uri="{FF2B5EF4-FFF2-40B4-BE49-F238E27FC236}">
                  <a16:creationId xmlns:a16="http://schemas.microsoft.com/office/drawing/2014/main" id="{84766561-2FAE-474E-BB62-787D050EC4C5}"/>
                </a:ext>
              </a:extLst>
            </p:cNvPr>
            <p:cNvPicPr/>
            <p:nvPr/>
          </p:nvPicPr>
          <p:blipFill>
            <a:blip r:embed="rId27">
              <a:extLst>
                <a:ext uri="{28A0092B-C50C-407E-A947-70E740481C1C}">
                  <a14:useLocalDpi xmlns:a14="http://schemas.microsoft.com/office/drawing/2010/main" val="0"/>
                </a:ext>
              </a:extLst>
            </a:blip>
            <a:stretch>
              <a:fillRect/>
            </a:stretch>
          </p:blipFill>
          <p:spPr>
            <a:xfrm>
              <a:off x="4443575" y="4270137"/>
              <a:ext cx="540544" cy="540544"/>
            </a:xfrm>
            <a:prstGeom prst="rect">
              <a:avLst/>
            </a:prstGeom>
          </p:spPr>
        </p:pic>
      </p:grpSp>
      <p:grpSp>
        <p:nvGrpSpPr>
          <p:cNvPr id="702" name="btfpIcon838846" descr="Book">
            <a:extLst>
              <a:ext uri="{FF2B5EF4-FFF2-40B4-BE49-F238E27FC236}">
                <a16:creationId xmlns:a16="http://schemas.microsoft.com/office/drawing/2014/main" id="{C3F1EA2E-FC75-4321-AFDA-E46C10CB20A6}"/>
              </a:ext>
            </a:extLst>
          </p:cNvPr>
          <p:cNvGrpSpPr/>
          <p:nvPr>
            <p:custDataLst>
              <p:tags r:id="rId10"/>
            </p:custDataLst>
          </p:nvPr>
        </p:nvGrpSpPr>
        <p:grpSpPr>
          <a:xfrm>
            <a:off x="4037543" y="5065167"/>
            <a:ext cx="540544" cy="540544"/>
            <a:chOff x="4443575" y="5070318"/>
            <a:chExt cx="540544" cy="540544"/>
          </a:xfrm>
        </p:grpSpPr>
        <p:sp>
          <p:nvSpPr>
            <p:cNvPr id="701" name="btfpIconCircle838846">
              <a:extLst>
                <a:ext uri="{FF2B5EF4-FFF2-40B4-BE49-F238E27FC236}">
                  <a16:creationId xmlns:a16="http://schemas.microsoft.com/office/drawing/2014/main" id="{7145F676-0567-4FE9-815A-2EAB182E150A}"/>
                </a:ext>
              </a:extLst>
            </p:cNvPr>
            <p:cNvSpPr/>
            <p:nvPr/>
          </p:nvSpPr>
          <p:spPr bwMode="gray">
            <a:xfrm>
              <a:off x="4443575" y="5070318"/>
              <a:ext cx="540544" cy="540544"/>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pic>
          <p:nvPicPr>
            <p:cNvPr id="700" name="btfpIconLines838846">
              <a:extLst>
                <a:ext uri="{FF2B5EF4-FFF2-40B4-BE49-F238E27FC236}">
                  <a16:creationId xmlns:a16="http://schemas.microsoft.com/office/drawing/2014/main" id="{12BC6233-20B0-431E-9EAB-C7143E9DC4AD}"/>
                </a:ext>
              </a:extLst>
            </p:cNvPr>
            <p:cNvPicPr/>
            <p:nvPr/>
          </p:nvPicPr>
          <p:blipFill>
            <a:blip r:embed="rId28">
              <a:extLst>
                <a:ext uri="{28A0092B-C50C-407E-A947-70E740481C1C}">
                  <a14:useLocalDpi xmlns:a14="http://schemas.microsoft.com/office/drawing/2010/main" val="0"/>
                </a:ext>
              </a:extLst>
            </a:blip>
            <a:stretch>
              <a:fillRect/>
            </a:stretch>
          </p:blipFill>
          <p:spPr>
            <a:xfrm>
              <a:off x="4443575" y="5070318"/>
              <a:ext cx="540544" cy="540544"/>
            </a:xfrm>
            <a:prstGeom prst="rect">
              <a:avLst/>
            </a:prstGeom>
          </p:spPr>
        </p:pic>
      </p:grpSp>
      <p:sp>
        <p:nvSpPr>
          <p:cNvPr id="180" name="btfpBulletedList386851">
            <a:extLst>
              <a:ext uri="{FF2B5EF4-FFF2-40B4-BE49-F238E27FC236}">
                <a16:creationId xmlns:a16="http://schemas.microsoft.com/office/drawing/2014/main" id="{28382937-6F77-4A42-B370-E61DE48401B1}"/>
              </a:ext>
            </a:extLst>
          </p:cNvPr>
          <p:cNvSpPr txBox="1"/>
          <p:nvPr>
            <p:custDataLst>
              <p:tags r:id="rId11"/>
            </p:custDataLst>
          </p:nvPr>
        </p:nvSpPr>
        <p:spPr bwMode="gray">
          <a:xfrm>
            <a:off x="4663599" y="2466877"/>
            <a:ext cx="1808603" cy="288147"/>
          </a:xfrm>
          <a:prstGeom prst="rect">
            <a:avLst/>
          </a:prstGeom>
          <a:solidFill>
            <a:srgbClr val="FFFFFF"/>
          </a:solid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3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entury Gothic"/>
                <a:ea typeface="+mn-ea"/>
                <a:cs typeface="Arial"/>
              </a:rPr>
              <a:t>Analysis Purpose</a:t>
            </a:r>
          </a:p>
        </p:txBody>
      </p:sp>
      <p:sp>
        <p:nvSpPr>
          <p:cNvPr id="635" name="btfpBulletedList386851">
            <a:extLst>
              <a:ext uri="{FF2B5EF4-FFF2-40B4-BE49-F238E27FC236}">
                <a16:creationId xmlns:a16="http://schemas.microsoft.com/office/drawing/2014/main" id="{E7394988-3A46-4CAB-B2B2-33B5D0269452}"/>
              </a:ext>
            </a:extLst>
          </p:cNvPr>
          <p:cNvSpPr txBox="1"/>
          <p:nvPr>
            <p:custDataLst>
              <p:tags r:id="rId12"/>
            </p:custDataLst>
          </p:nvPr>
        </p:nvSpPr>
        <p:spPr bwMode="gray">
          <a:xfrm>
            <a:off x="4663600" y="3147999"/>
            <a:ext cx="1797510" cy="288147"/>
          </a:xfrm>
          <a:prstGeom prst="rect">
            <a:avLst/>
          </a:prstGeom>
          <a:solidFill>
            <a:srgbClr val="FFFFFF"/>
          </a:solid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3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entury Gothic"/>
                <a:ea typeface="+mn-ea"/>
                <a:cs typeface="Arial"/>
              </a:rPr>
              <a:t>Executive Summary</a:t>
            </a:r>
          </a:p>
        </p:txBody>
      </p:sp>
      <p:sp>
        <p:nvSpPr>
          <p:cNvPr id="637" name="Rectangle 636">
            <a:extLst>
              <a:ext uri="{FF2B5EF4-FFF2-40B4-BE49-F238E27FC236}">
                <a16:creationId xmlns:a16="http://schemas.microsoft.com/office/drawing/2014/main" id="{74DAD986-FAA1-4C13-8B9A-01F5B3EE8943}"/>
              </a:ext>
            </a:extLst>
          </p:cNvPr>
          <p:cNvSpPr/>
          <p:nvPr/>
        </p:nvSpPr>
        <p:spPr>
          <a:xfrm>
            <a:off x="4663600" y="3829121"/>
            <a:ext cx="1903029" cy="288147"/>
          </a:xfrm>
          <a:prstGeom prst="rect">
            <a:avLst/>
          </a:prstGeom>
          <a:solidFill>
            <a:srgbClr val="FFFFFF"/>
          </a:solid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3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entury Gothic"/>
                <a:ea typeface="+mn-ea"/>
                <a:cs typeface="Arial"/>
              </a:rPr>
              <a:t>Supporting Insights</a:t>
            </a:r>
          </a:p>
        </p:txBody>
      </p:sp>
      <p:sp>
        <p:nvSpPr>
          <p:cNvPr id="639" name="Rectangle 638">
            <a:extLst>
              <a:ext uri="{FF2B5EF4-FFF2-40B4-BE49-F238E27FC236}">
                <a16:creationId xmlns:a16="http://schemas.microsoft.com/office/drawing/2014/main" id="{9D0D2499-DDFE-4051-AE69-1ED063AECACA}"/>
              </a:ext>
            </a:extLst>
          </p:cNvPr>
          <p:cNvSpPr/>
          <p:nvPr/>
        </p:nvSpPr>
        <p:spPr>
          <a:xfrm>
            <a:off x="4663600" y="4510243"/>
            <a:ext cx="1903029" cy="288147"/>
          </a:xfrm>
          <a:prstGeom prst="rect">
            <a:avLst/>
          </a:prstGeom>
          <a:solidFill>
            <a:srgbClr val="FFFFFF"/>
          </a:solid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3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entury Gothic"/>
                <a:ea typeface="+mn-ea"/>
                <a:cs typeface="Arial"/>
              </a:rPr>
              <a:t>Next steps</a:t>
            </a:r>
          </a:p>
        </p:txBody>
      </p:sp>
      <p:sp>
        <p:nvSpPr>
          <p:cNvPr id="640" name="Rectangle 639">
            <a:extLst>
              <a:ext uri="{FF2B5EF4-FFF2-40B4-BE49-F238E27FC236}">
                <a16:creationId xmlns:a16="http://schemas.microsoft.com/office/drawing/2014/main" id="{B12A94B2-0105-4E3D-ABD9-020C2311466E}"/>
              </a:ext>
            </a:extLst>
          </p:cNvPr>
          <p:cNvSpPr/>
          <p:nvPr/>
        </p:nvSpPr>
        <p:spPr>
          <a:xfrm>
            <a:off x="4663600" y="5191366"/>
            <a:ext cx="1903029" cy="288147"/>
          </a:xfrm>
          <a:prstGeom prst="rect">
            <a:avLst/>
          </a:prstGeom>
          <a:solidFill>
            <a:srgbClr val="FFFFFF"/>
          </a:solid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3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entury Gothic"/>
                <a:ea typeface="+mn-ea"/>
                <a:cs typeface="Arial"/>
              </a:rPr>
              <a:t>Appendix</a:t>
            </a:r>
          </a:p>
        </p:txBody>
      </p:sp>
      <p:sp>
        <p:nvSpPr>
          <p:cNvPr id="746" name="btfpIconCircle760323">
            <a:extLst>
              <a:ext uri="{FF2B5EF4-FFF2-40B4-BE49-F238E27FC236}">
                <a16:creationId xmlns:a16="http://schemas.microsoft.com/office/drawing/2014/main" id="{A64BAB77-DD08-4D91-AC79-8C2645E1EDA7}"/>
              </a:ext>
              <a:ext uri="{C183D7F6-B498-43B3-948B-1728B52AA6E4}">
                <adec:decorative xmlns:adec="http://schemas.microsoft.com/office/drawing/2017/decorative" val="1"/>
              </a:ext>
            </a:extLst>
          </p:cNvPr>
          <p:cNvSpPr/>
          <p:nvPr/>
        </p:nvSpPr>
        <p:spPr bwMode="gray">
          <a:xfrm>
            <a:off x="8451975" y="3398448"/>
            <a:ext cx="540544" cy="540544"/>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sp>
        <p:nvSpPr>
          <p:cNvPr id="668" name="btfpNumberBubble247862">
            <a:extLst>
              <a:ext uri="{FF2B5EF4-FFF2-40B4-BE49-F238E27FC236}">
                <a16:creationId xmlns:a16="http://schemas.microsoft.com/office/drawing/2014/main" id="{20F1DC4B-C867-4A04-86D0-E357F20028AD}"/>
              </a:ext>
            </a:extLst>
          </p:cNvPr>
          <p:cNvSpPr/>
          <p:nvPr/>
        </p:nvSpPr>
        <p:spPr bwMode="gray">
          <a:xfrm>
            <a:off x="3908425" y="1989569"/>
            <a:ext cx="239213" cy="239213"/>
          </a:xfrm>
          <a:prstGeom prst="ellipse">
            <a:avLst/>
          </a:prstGeom>
          <a:solidFill>
            <a:srgbClr val="FFFFFF"/>
          </a:solidFill>
          <a:ln w="19050" cap="flat" cmpd="sng" algn="ctr">
            <a:solidFill>
              <a:srgbClr val="0539A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rgbClr val="0539A6"/>
                </a:solidFill>
                <a:effectLst/>
                <a:uLnTx/>
                <a:uFillTx/>
                <a:latin typeface="Century Gothic"/>
                <a:ea typeface="+mn-ea"/>
                <a:cs typeface="Arial"/>
              </a:rPr>
              <a:t>1</a:t>
            </a:r>
          </a:p>
        </p:txBody>
      </p:sp>
      <p:sp>
        <p:nvSpPr>
          <p:cNvPr id="751" name="btfpIconCircle631762">
            <a:extLst>
              <a:ext uri="{FF2B5EF4-FFF2-40B4-BE49-F238E27FC236}">
                <a16:creationId xmlns:a16="http://schemas.microsoft.com/office/drawing/2014/main" id="{05666D41-E7DC-4F65-9855-3D03288DB2ED}"/>
              </a:ext>
              <a:ext uri="{C183D7F6-B498-43B3-948B-1728B52AA6E4}">
                <adec:decorative xmlns:adec="http://schemas.microsoft.com/office/drawing/2017/decorative" val="1"/>
              </a:ext>
            </a:extLst>
          </p:cNvPr>
          <p:cNvSpPr/>
          <p:nvPr/>
        </p:nvSpPr>
        <p:spPr bwMode="gray">
          <a:xfrm>
            <a:off x="8451976" y="4583418"/>
            <a:ext cx="540544" cy="540544"/>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grpSp>
        <p:nvGrpSpPr>
          <p:cNvPr id="742" name="btfpIcon634734" descr="Person's head">
            <a:extLst>
              <a:ext uri="{FF2B5EF4-FFF2-40B4-BE49-F238E27FC236}">
                <a16:creationId xmlns:a16="http://schemas.microsoft.com/office/drawing/2014/main" id="{572B69F1-EB88-45DD-B4BE-7A21D9860798}"/>
              </a:ext>
            </a:extLst>
          </p:cNvPr>
          <p:cNvGrpSpPr/>
          <p:nvPr>
            <p:custDataLst>
              <p:tags r:id="rId13"/>
            </p:custDataLst>
          </p:nvPr>
        </p:nvGrpSpPr>
        <p:grpSpPr>
          <a:xfrm>
            <a:off x="9053992" y="3022062"/>
            <a:ext cx="539497" cy="539496"/>
            <a:chOff x="8451974" y="2532125"/>
            <a:chExt cx="540551" cy="540544"/>
          </a:xfrm>
        </p:grpSpPr>
        <p:sp>
          <p:nvSpPr>
            <p:cNvPr id="741" name="btfpIconCircle634734">
              <a:extLst>
                <a:ext uri="{FF2B5EF4-FFF2-40B4-BE49-F238E27FC236}">
                  <a16:creationId xmlns:a16="http://schemas.microsoft.com/office/drawing/2014/main" id="{0F54F18F-5626-4CFC-ADD5-8CE1975DC7AA}"/>
                </a:ext>
              </a:extLst>
            </p:cNvPr>
            <p:cNvSpPr/>
            <p:nvPr/>
          </p:nvSpPr>
          <p:spPr bwMode="gray">
            <a:xfrm>
              <a:off x="8451981" y="2532125"/>
              <a:ext cx="540544" cy="540544"/>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pic>
          <p:nvPicPr>
            <p:cNvPr id="740" name="btfpIconLines634734">
              <a:extLst>
                <a:ext uri="{FF2B5EF4-FFF2-40B4-BE49-F238E27FC236}">
                  <a16:creationId xmlns:a16="http://schemas.microsoft.com/office/drawing/2014/main" id="{CBB89578-0C6E-4638-A3AC-E8090B5E701A}"/>
                </a:ext>
              </a:extLst>
            </p:cNvPr>
            <p:cNvPicPr/>
            <p:nvPr/>
          </p:nvPicPr>
          <p:blipFill>
            <a:blip r:embed="rId29">
              <a:extLst>
                <a:ext uri="{28A0092B-C50C-407E-A947-70E740481C1C}">
                  <a14:useLocalDpi xmlns:a14="http://schemas.microsoft.com/office/drawing/2010/main" val="0"/>
                </a:ext>
              </a:extLst>
            </a:blip>
            <a:stretch>
              <a:fillRect/>
            </a:stretch>
          </p:blipFill>
          <p:spPr>
            <a:xfrm>
              <a:off x="8451974" y="2532125"/>
              <a:ext cx="540544" cy="540544"/>
            </a:xfrm>
            <a:prstGeom prst="rect">
              <a:avLst/>
            </a:prstGeom>
          </p:spPr>
        </p:pic>
      </p:grpSp>
      <p:grpSp>
        <p:nvGrpSpPr>
          <p:cNvPr id="762" name="btfpIcon374640" descr="Book">
            <a:extLst>
              <a:ext uri="{FF2B5EF4-FFF2-40B4-BE49-F238E27FC236}">
                <a16:creationId xmlns:a16="http://schemas.microsoft.com/office/drawing/2014/main" id="{03F5F4C2-F1C3-40D4-B63A-35630DBD2CBF}"/>
              </a:ext>
            </a:extLst>
          </p:cNvPr>
          <p:cNvGrpSpPr/>
          <p:nvPr>
            <p:custDataLst>
              <p:tags r:id="rId14"/>
            </p:custDataLst>
          </p:nvPr>
        </p:nvGrpSpPr>
        <p:grpSpPr>
          <a:xfrm>
            <a:off x="9053992" y="5065167"/>
            <a:ext cx="540547" cy="540544"/>
            <a:chOff x="8451973" y="5182239"/>
            <a:chExt cx="547367" cy="639081"/>
          </a:xfrm>
        </p:grpSpPr>
        <p:sp>
          <p:nvSpPr>
            <p:cNvPr id="761" name="btfpIconCircle374640">
              <a:extLst>
                <a:ext uri="{FF2B5EF4-FFF2-40B4-BE49-F238E27FC236}">
                  <a16:creationId xmlns:a16="http://schemas.microsoft.com/office/drawing/2014/main" id="{809150D2-66C1-4EC3-862F-69F71DE90AE6}"/>
                </a:ext>
              </a:extLst>
            </p:cNvPr>
            <p:cNvSpPr/>
            <p:nvPr/>
          </p:nvSpPr>
          <p:spPr bwMode="gray">
            <a:xfrm>
              <a:off x="8451976" y="5182239"/>
              <a:ext cx="547364" cy="639081"/>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pic>
          <p:nvPicPr>
            <p:cNvPr id="760" name="btfpIconLines374640">
              <a:extLst>
                <a:ext uri="{FF2B5EF4-FFF2-40B4-BE49-F238E27FC236}">
                  <a16:creationId xmlns:a16="http://schemas.microsoft.com/office/drawing/2014/main" id="{76FA6D97-7738-4221-B63F-76BDA43B81AB}"/>
                </a:ext>
              </a:extLst>
            </p:cNvPr>
            <p:cNvPicPr/>
            <p:nvPr/>
          </p:nvPicPr>
          <p:blipFill>
            <a:blip r:embed="rId30">
              <a:extLst>
                <a:ext uri="{28A0092B-C50C-407E-A947-70E740481C1C}">
                  <a14:useLocalDpi xmlns:a14="http://schemas.microsoft.com/office/drawing/2010/main" val="0"/>
                </a:ext>
              </a:extLst>
            </a:blip>
            <a:stretch>
              <a:fillRect/>
            </a:stretch>
          </p:blipFill>
          <p:spPr>
            <a:xfrm>
              <a:off x="8451973" y="5182239"/>
              <a:ext cx="547364" cy="639081"/>
            </a:xfrm>
            <a:prstGeom prst="rect">
              <a:avLst/>
            </a:prstGeom>
          </p:spPr>
        </p:pic>
      </p:grpSp>
      <p:grpSp>
        <p:nvGrpSpPr>
          <p:cNvPr id="75" name="btfpIcon679701" descr="Map with route">
            <a:extLst>
              <a:ext uri="{FF2B5EF4-FFF2-40B4-BE49-F238E27FC236}">
                <a16:creationId xmlns:a16="http://schemas.microsoft.com/office/drawing/2014/main" id="{84C1B6D4-F83C-47F9-BA54-685263938323}"/>
              </a:ext>
            </a:extLst>
          </p:cNvPr>
          <p:cNvGrpSpPr/>
          <p:nvPr>
            <p:custDataLst>
              <p:tags r:id="rId15"/>
            </p:custDataLst>
          </p:nvPr>
        </p:nvGrpSpPr>
        <p:grpSpPr>
          <a:xfrm>
            <a:off x="9053992" y="4383782"/>
            <a:ext cx="540544" cy="540544"/>
            <a:chOff x="8443134" y="4492322"/>
            <a:chExt cx="547364" cy="754116"/>
          </a:xfrm>
        </p:grpSpPr>
        <p:sp>
          <p:nvSpPr>
            <p:cNvPr id="74" name="btfpIconCircle679701">
              <a:extLst>
                <a:ext uri="{FF2B5EF4-FFF2-40B4-BE49-F238E27FC236}">
                  <a16:creationId xmlns:a16="http://schemas.microsoft.com/office/drawing/2014/main" id="{74F403CB-F730-4845-B889-6EB0A121412D}"/>
                </a:ext>
              </a:extLst>
            </p:cNvPr>
            <p:cNvSpPr/>
            <p:nvPr/>
          </p:nvSpPr>
          <p:spPr bwMode="gray">
            <a:xfrm>
              <a:off x="8443134" y="4492322"/>
              <a:ext cx="547364" cy="754116"/>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pic>
          <p:nvPicPr>
            <p:cNvPr id="73" name="btfpIconLines679701">
              <a:extLst>
                <a:ext uri="{FF2B5EF4-FFF2-40B4-BE49-F238E27FC236}">
                  <a16:creationId xmlns:a16="http://schemas.microsoft.com/office/drawing/2014/main" id="{3B9B013E-BE2D-4A37-AF90-B0B6FEE55E10}"/>
                </a:ext>
              </a:extLst>
            </p:cNvPr>
            <p:cNvPicPr/>
            <p:nvPr/>
          </p:nvPicPr>
          <p:blipFill>
            <a:blip r:embed="rId31">
              <a:extLst>
                <a:ext uri="{28A0092B-C50C-407E-A947-70E740481C1C}">
                  <a14:useLocalDpi xmlns:a14="http://schemas.microsoft.com/office/drawing/2010/main" val="0"/>
                </a:ext>
              </a:extLst>
            </a:blip>
            <a:stretch>
              <a:fillRect/>
            </a:stretch>
          </p:blipFill>
          <p:spPr>
            <a:xfrm>
              <a:off x="8443134" y="4492322"/>
              <a:ext cx="547364" cy="754116"/>
            </a:xfrm>
            <a:prstGeom prst="rect">
              <a:avLst/>
            </a:prstGeom>
          </p:spPr>
        </p:pic>
      </p:grpSp>
      <p:grpSp>
        <p:nvGrpSpPr>
          <p:cNvPr id="101" name="btfpIcon788268">
            <a:extLst>
              <a:ext uri="{FF2B5EF4-FFF2-40B4-BE49-F238E27FC236}">
                <a16:creationId xmlns:a16="http://schemas.microsoft.com/office/drawing/2014/main" id="{4FAD05A7-A8D7-4AAD-82B0-D8E43F05AEBD}"/>
              </a:ext>
              <a:ext uri="{C183D7F6-B498-43B3-948B-1728B52AA6E4}">
                <adec:decorative xmlns:adec="http://schemas.microsoft.com/office/drawing/2017/decorative" val="1"/>
              </a:ext>
            </a:extLst>
          </p:cNvPr>
          <p:cNvGrpSpPr/>
          <p:nvPr>
            <p:custDataLst>
              <p:tags r:id="rId16"/>
            </p:custDataLst>
          </p:nvPr>
        </p:nvGrpSpPr>
        <p:grpSpPr>
          <a:xfrm>
            <a:off x="9053992" y="3702398"/>
            <a:ext cx="540545" cy="540544"/>
            <a:chOff x="-1046021" y="5338134"/>
            <a:chExt cx="3734782" cy="6449140"/>
          </a:xfrm>
        </p:grpSpPr>
        <p:sp>
          <p:nvSpPr>
            <p:cNvPr id="100" name="btfpIconCircle788268">
              <a:extLst>
                <a:ext uri="{FF2B5EF4-FFF2-40B4-BE49-F238E27FC236}">
                  <a16:creationId xmlns:a16="http://schemas.microsoft.com/office/drawing/2014/main" id="{21015F09-37A2-440B-BAA9-F32F4016C071}"/>
                </a:ext>
              </a:extLst>
            </p:cNvPr>
            <p:cNvSpPr/>
            <p:nvPr/>
          </p:nvSpPr>
          <p:spPr bwMode="gray">
            <a:xfrm>
              <a:off x="-1046014" y="5338134"/>
              <a:ext cx="3734775" cy="6449140"/>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pic>
          <p:nvPicPr>
            <p:cNvPr id="98" name="btfpIconLines788268">
              <a:extLst>
                <a:ext uri="{FF2B5EF4-FFF2-40B4-BE49-F238E27FC236}">
                  <a16:creationId xmlns:a16="http://schemas.microsoft.com/office/drawing/2014/main" id="{CC862B44-FF2C-42BD-BA24-1E9325271893}"/>
                </a:ext>
              </a:extLst>
            </p:cNvPr>
            <p:cNvPicPr/>
            <p:nvPr/>
          </p:nvPicPr>
          <p:blipFill>
            <a:blip r:embed="rId32">
              <a:extLst>
                <a:ext uri="{28A0092B-C50C-407E-A947-70E740481C1C}">
                  <a14:useLocalDpi xmlns:a14="http://schemas.microsoft.com/office/drawing/2010/main" val="0"/>
                </a:ext>
              </a:extLst>
            </a:blip>
            <a:stretch>
              <a:fillRect/>
            </a:stretch>
          </p:blipFill>
          <p:spPr>
            <a:xfrm>
              <a:off x="-1046021" y="5338134"/>
              <a:ext cx="3734775" cy="6449140"/>
            </a:xfrm>
            <a:prstGeom prst="rect">
              <a:avLst/>
            </a:prstGeom>
          </p:spPr>
        </p:pic>
      </p:grpSp>
      <p:grpSp>
        <p:nvGrpSpPr>
          <p:cNvPr id="224" name="btfpIcon361886" descr="Map with pin">
            <a:extLst>
              <a:ext uri="{FF2B5EF4-FFF2-40B4-BE49-F238E27FC236}">
                <a16:creationId xmlns:a16="http://schemas.microsoft.com/office/drawing/2014/main" id="{A59EA3EC-9B43-4EFA-9A48-3837436515BC}"/>
              </a:ext>
            </a:extLst>
          </p:cNvPr>
          <p:cNvGrpSpPr/>
          <p:nvPr>
            <p:custDataLst>
              <p:tags r:id="rId17"/>
            </p:custDataLst>
          </p:nvPr>
        </p:nvGrpSpPr>
        <p:grpSpPr>
          <a:xfrm>
            <a:off x="9053992" y="2340678"/>
            <a:ext cx="540545" cy="540544"/>
            <a:chOff x="8451974" y="1869597"/>
            <a:chExt cx="540545" cy="540544"/>
          </a:xfrm>
        </p:grpSpPr>
        <p:sp>
          <p:nvSpPr>
            <p:cNvPr id="225" name="btfpIconCircle361886">
              <a:extLst>
                <a:ext uri="{FF2B5EF4-FFF2-40B4-BE49-F238E27FC236}">
                  <a16:creationId xmlns:a16="http://schemas.microsoft.com/office/drawing/2014/main" id="{735AAE0D-78E6-49B6-A7CD-ADEB03F81687}"/>
                </a:ext>
              </a:extLst>
            </p:cNvPr>
            <p:cNvSpPr/>
            <p:nvPr/>
          </p:nvSpPr>
          <p:spPr bwMode="gray">
            <a:xfrm>
              <a:off x="8451975" y="1869597"/>
              <a:ext cx="540544" cy="540544"/>
            </a:xfrm>
            <a:prstGeom prst="ellipse">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pic>
          <p:nvPicPr>
            <p:cNvPr id="226" name="btfpIconLines361886">
              <a:extLst>
                <a:ext uri="{FF2B5EF4-FFF2-40B4-BE49-F238E27FC236}">
                  <a16:creationId xmlns:a16="http://schemas.microsoft.com/office/drawing/2014/main" id="{90A2662A-AC09-422C-932A-987323E68ED3}"/>
                </a:ext>
              </a:extLst>
            </p:cNvPr>
            <p:cNvPicPr/>
            <p:nvPr/>
          </p:nvPicPr>
          <p:blipFill>
            <a:blip r:embed="rId33">
              <a:extLst>
                <a:ext uri="{28A0092B-C50C-407E-A947-70E740481C1C}">
                  <a14:useLocalDpi xmlns:a14="http://schemas.microsoft.com/office/drawing/2010/main" val="0"/>
                </a:ext>
              </a:extLst>
            </a:blip>
            <a:stretch>
              <a:fillRect/>
            </a:stretch>
          </p:blipFill>
          <p:spPr>
            <a:xfrm>
              <a:off x="8451974" y="1869597"/>
              <a:ext cx="540544" cy="540544"/>
            </a:xfrm>
            <a:prstGeom prst="rect">
              <a:avLst/>
            </a:prstGeom>
          </p:spPr>
        </p:pic>
      </p:grpSp>
      <p:sp>
        <p:nvSpPr>
          <p:cNvPr id="652" name="btfpBulletedList163040">
            <a:extLst>
              <a:ext uri="{FF2B5EF4-FFF2-40B4-BE49-F238E27FC236}">
                <a16:creationId xmlns:a16="http://schemas.microsoft.com/office/drawing/2014/main" id="{1846C4D9-413B-4220-9900-694F02648EE7}"/>
              </a:ext>
            </a:extLst>
          </p:cNvPr>
          <p:cNvSpPr txBox="1"/>
          <p:nvPr>
            <p:custDataLst>
              <p:tags r:id="rId18"/>
            </p:custDataLst>
          </p:nvPr>
        </p:nvSpPr>
        <p:spPr bwMode="gray">
          <a:xfrm>
            <a:off x="9690460" y="3147737"/>
            <a:ext cx="1780816" cy="288147"/>
          </a:xfrm>
          <a:prstGeom prst="rect">
            <a:avLst/>
          </a:prstGeom>
          <a:no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3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entury Gothic"/>
                <a:ea typeface="+mn-ea"/>
                <a:cs typeface="Arial"/>
              </a:rPr>
              <a:t>Executive Summary</a:t>
            </a:r>
          </a:p>
        </p:txBody>
      </p:sp>
      <p:sp>
        <p:nvSpPr>
          <p:cNvPr id="655" name="Rectangle 654">
            <a:extLst>
              <a:ext uri="{FF2B5EF4-FFF2-40B4-BE49-F238E27FC236}">
                <a16:creationId xmlns:a16="http://schemas.microsoft.com/office/drawing/2014/main" id="{091F478F-9AF7-472E-85CA-573C3088E0E4}"/>
              </a:ext>
            </a:extLst>
          </p:cNvPr>
          <p:cNvSpPr/>
          <p:nvPr/>
        </p:nvSpPr>
        <p:spPr>
          <a:xfrm>
            <a:off x="9675672" y="5191366"/>
            <a:ext cx="1566721" cy="288147"/>
          </a:xfrm>
          <a:prstGeom prst="rect">
            <a:avLst/>
          </a:prstGeom>
          <a:solidFill>
            <a:srgbClr val="FFFFFF"/>
          </a:solid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3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entury Gothic"/>
                <a:ea typeface="+mn-ea"/>
                <a:cs typeface="Arial"/>
              </a:rPr>
              <a:t>Appendix</a:t>
            </a:r>
          </a:p>
        </p:txBody>
      </p:sp>
      <p:sp>
        <p:nvSpPr>
          <p:cNvPr id="656" name="Rectangle 655">
            <a:extLst>
              <a:ext uri="{FF2B5EF4-FFF2-40B4-BE49-F238E27FC236}">
                <a16:creationId xmlns:a16="http://schemas.microsoft.com/office/drawing/2014/main" id="{B8A391CC-B619-4657-B123-DDAC3F87DF33}"/>
              </a:ext>
            </a:extLst>
          </p:cNvPr>
          <p:cNvSpPr/>
          <p:nvPr/>
        </p:nvSpPr>
        <p:spPr>
          <a:xfrm>
            <a:off x="9690461" y="3828597"/>
            <a:ext cx="1732170" cy="288147"/>
          </a:xfrm>
          <a:prstGeom prst="rect">
            <a:avLst/>
          </a:prstGeom>
          <a:solidFill>
            <a:srgbClr val="FFFFFF"/>
          </a:solid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3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entury Gothic"/>
                <a:ea typeface="+mn-ea"/>
                <a:cs typeface="Arial"/>
              </a:rPr>
              <a:t>Prioritized Actions</a:t>
            </a:r>
          </a:p>
        </p:txBody>
      </p:sp>
      <p:sp>
        <p:nvSpPr>
          <p:cNvPr id="654" name="Rectangle 653">
            <a:extLst>
              <a:ext uri="{FF2B5EF4-FFF2-40B4-BE49-F238E27FC236}">
                <a16:creationId xmlns:a16="http://schemas.microsoft.com/office/drawing/2014/main" id="{D64A2595-9B61-4BD6-AEB1-A328ABD48110}"/>
              </a:ext>
            </a:extLst>
          </p:cNvPr>
          <p:cNvSpPr/>
          <p:nvPr/>
        </p:nvSpPr>
        <p:spPr>
          <a:xfrm>
            <a:off x="9670967" y="4509981"/>
            <a:ext cx="2142189" cy="288147"/>
          </a:xfrm>
          <a:prstGeom prst="rect">
            <a:avLst/>
          </a:prstGeom>
          <a:solidFill>
            <a:srgbClr val="FFFFFF"/>
          </a:solid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3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entury Gothic"/>
                <a:ea typeface="+mn-ea"/>
                <a:cs typeface="Arial"/>
              </a:rPr>
              <a:t>Longer-term Journey</a:t>
            </a:r>
          </a:p>
        </p:txBody>
      </p:sp>
      <p:grpSp>
        <p:nvGrpSpPr>
          <p:cNvPr id="24" name="btfpRunningAgenda1Level342860" descr="Diagnostic process">
            <a:extLst>
              <a:ext uri="{FF2B5EF4-FFF2-40B4-BE49-F238E27FC236}">
                <a16:creationId xmlns:a16="http://schemas.microsoft.com/office/drawing/2014/main" id="{8D2ACF30-3454-41E1-984B-5C3CD508CA23}"/>
              </a:ext>
            </a:extLst>
          </p:cNvPr>
          <p:cNvGrpSpPr/>
          <p:nvPr>
            <p:custDataLst>
              <p:tags r:id="rId19"/>
            </p:custDataLst>
          </p:nvPr>
        </p:nvGrpSpPr>
        <p:grpSpPr>
          <a:xfrm>
            <a:off x="0" y="938079"/>
            <a:ext cx="4555954" cy="257442"/>
            <a:chOff x="0" y="876300"/>
            <a:chExt cx="4555954" cy="257442"/>
          </a:xfrm>
        </p:grpSpPr>
        <p:sp>
          <p:nvSpPr>
            <p:cNvPr id="19" name="btfpRunningAgenda1LevelBarLeft342860">
              <a:extLst>
                <a:ext uri="{FF2B5EF4-FFF2-40B4-BE49-F238E27FC236}">
                  <a16:creationId xmlns:a16="http://schemas.microsoft.com/office/drawing/2014/main" id="{DCF5120B-DFE2-4F29-9444-CC844555C3A8}"/>
                </a:ext>
              </a:extLst>
            </p:cNvPr>
            <p:cNvSpPr/>
            <p:nvPr/>
          </p:nvSpPr>
          <p:spPr bwMode="gray">
            <a:xfrm>
              <a:off x="0" y="876300"/>
              <a:ext cx="4555954" cy="257442"/>
            </a:xfrm>
            <a:custGeom>
              <a:avLst/>
              <a:gdLst>
                <a:gd name="connsiteX0" fmla="*/ 4555954 w 4555954"/>
                <a:gd name="connsiteY0" fmla="*/ 0 h 257442"/>
                <a:gd name="connsiteX1" fmla="*/ 4501233 w 4555954"/>
                <a:gd name="connsiteY1" fmla="*/ 257442 h 257442"/>
                <a:gd name="connsiteX2" fmla="*/ 0 w 4555954"/>
                <a:gd name="connsiteY2" fmla="*/ 257442 h 257442"/>
                <a:gd name="connsiteX3" fmla="*/ 0 w 4555954"/>
                <a:gd name="connsiteY3" fmla="*/ 0 h 257442"/>
              </a:gdLst>
              <a:ahLst/>
              <a:cxnLst>
                <a:cxn ang="0">
                  <a:pos x="connsiteX0" y="connsiteY0"/>
                </a:cxn>
                <a:cxn ang="0">
                  <a:pos x="connsiteX1" y="connsiteY1"/>
                </a:cxn>
                <a:cxn ang="0">
                  <a:pos x="connsiteX2" y="connsiteY2"/>
                </a:cxn>
                <a:cxn ang="0">
                  <a:pos x="connsiteX3" y="connsiteY3"/>
                </a:cxn>
              </a:cxnLst>
              <a:rect l="l" t="t" r="r" b="b"/>
              <a:pathLst>
                <a:path w="4555954" h="257442">
                  <a:moveTo>
                    <a:pt x="4555954" y="0"/>
                  </a:moveTo>
                  <a:lnTo>
                    <a:pt x="4501233" y="257442"/>
                  </a:lnTo>
                  <a:lnTo>
                    <a:pt x="0" y="257442"/>
                  </a:lnTo>
                  <a:lnTo>
                    <a:pt x="0" y="0"/>
                  </a:lnTo>
                  <a:close/>
                </a:path>
              </a:pathLst>
            </a:custGeom>
            <a:solidFill>
              <a:srgbClr val="5C5C5C"/>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sp>
          <p:nvSpPr>
            <p:cNvPr id="18" name="btfpRunningAgenda1LevelTextLeft342860">
              <a:extLst>
                <a:ext uri="{FF2B5EF4-FFF2-40B4-BE49-F238E27FC236}">
                  <a16:creationId xmlns:a16="http://schemas.microsoft.com/office/drawing/2014/main" id="{E53D0B3C-CDC8-468A-93C6-0550D0ADEAAF}"/>
                </a:ext>
              </a:extLst>
            </p:cNvPr>
            <p:cNvSpPr txBox="1"/>
            <p:nvPr/>
          </p:nvSpPr>
          <p:spPr bwMode="gray">
            <a:xfrm>
              <a:off x="0" y="876300"/>
              <a:ext cx="3422413" cy="257442"/>
            </a:xfrm>
            <a:prstGeom prst="rect">
              <a:avLst/>
            </a:prstGeom>
            <a:noFill/>
          </p:spPr>
          <p:txBody>
            <a:bodyPr vert="horz" wrap="none" lIns="360363" tIns="36036" rIns="360363" bIns="36036" rtlCol="0" anchor="t">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1200" b="1" i="0" u="none" strike="noStrike" kern="1200" cap="all" spc="450" normalizeH="0" baseline="0" noProof="0">
                  <a:ln>
                    <a:noFill/>
                  </a:ln>
                  <a:solidFill>
                    <a:srgbClr val="FFFFFF"/>
                  </a:solidFill>
                  <a:effectLst/>
                  <a:uLnTx/>
                  <a:uFillTx/>
                  <a:latin typeface="Century Gothic"/>
                  <a:ea typeface="+mn-ea"/>
                  <a:cs typeface="Arial"/>
                </a:rPr>
                <a:t>Diagnostic process</a:t>
              </a:r>
            </a:p>
          </p:txBody>
        </p:sp>
      </p:grpSp>
      <p:sp>
        <p:nvSpPr>
          <p:cNvPr id="26" name="Rectangle 25">
            <a:extLst>
              <a:ext uri="{FF2B5EF4-FFF2-40B4-BE49-F238E27FC236}">
                <a16:creationId xmlns:a16="http://schemas.microsoft.com/office/drawing/2014/main" id="{D93F1AF3-37B3-4A3E-A387-27E37385E962}"/>
              </a:ext>
            </a:extLst>
          </p:cNvPr>
          <p:cNvSpPr/>
          <p:nvPr/>
        </p:nvSpPr>
        <p:spPr bwMode="gray">
          <a:xfrm>
            <a:off x="334962" y="1303310"/>
            <a:ext cx="11522075" cy="288245"/>
          </a:xfrm>
          <a:prstGeom prst="rect">
            <a:avLst/>
          </a:prstGeom>
          <a:solidFill>
            <a:srgbClr val="17406D"/>
          </a:solidFill>
          <a:ln w="9525" cap="flat" cmpd="sng" algn="ctr">
            <a:solidFill>
              <a:srgbClr val="17406D"/>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1" u="none" strike="noStrike" kern="1200" cap="none" spc="0" normalizeH="0" baseline="0" noProof="0">
                <a:ln>
                  <a:noFill/>
                </a:ln>
                <a:solidFill>
                  <a:srgbClr val="FFFFFF"/>
                </a:solidFill>
                <a:effectLst/>
                <a:uLnTx/>
                <a:uFillTx/>
                <a:latin typeface="Century Gothic"/>
                <a:ea typeface="+mn-ea"/>
                <a:cs typeface="Arial"/>
              </a:rPr>
              <a:t>Diagnostic objectives: </a:t>
            </a:r>
            <a:r>
              <a:rPr kumimoji="0" lang="en-US" sz="1600" b="0" i="1" u="none" strike="noStrike" kern="1200" cap="none" spc="0" normalizeH="0" baseline="0" noProof="0">
                <a:ln>
                  <a:noFill/>
                </a:ln>
                <a:solidFill>
                  <a:srgbClr val="FFFFFF"/>
                </a:solidFill>
                <a:effectLst/>
                <a:uLnTx/>
                <a:uFillTx/>
                <a:latin typeface="Century Gothic"/>
                <a:ea typeface="+mn-ea"/>
                <a:cs typeface="Arial"/>
              </a:rPr>
              <a:t>Identify challenges; Prioritize where to focus; Lay out clear next steps</a:t>
            </a:r>
          </a:p>
        </p:txBody>
      </p:sp>
      <p:sp>
        <p:nvSpPr>
          <p:cNvPr id="20" name="Rectangle 19">
            <a:extLst>
              <a:ext uri="{FF2B5EF4-FFF2-40B4-BE49-F238E27FC236}">
                <a16:creationId xmlns:a16="http://schemas.microsoft.com/office/drawing/2014/main" id="{475F79C8-58F7-4B86-B9B0-FAB1F8394158}"/>
              </a:ext>
            </a:extLst>
          </p:cNvPr>
          <p:cNvSpPr/>
          <p:nvPr/>
        </p:nvSpPr>
        <p:spPr bwMode="gray">
          <a:xfrm>
            <a:off x="806732" y="2528902"/>
            <a:ext cx="2011680" cy="822960"/>
          </a:xfrm>
          <a:prstGeom prst="rect">
            <a:avLst/>
          </a:prstGeom>
          <a:solidFill>
            <a:schemeClr val="bg1"/>
          </a:solidFill>
          <a:ln w="19050" cap="flat" cmpd="sng" algn="ctr">
            <a:solidFill>
              <a:srgbClr val="009DD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a:ln>
                  <a:noFill/>
                </a:ln>
                <a:solidFill>
                  <a:srgbClr val="009DD9"/>
                </a:solidFill>
                <a:effectLst/>
                <a:uLnTx/>
                <a:uFillTx/>
                <a:latin typeface="Century Gothic"/>
                <a:ea typeface="+mn-ea"/>
                <a:cs typeface="Arial"/>
              </a:rPr>
              <a:t>IPEDS data</a:t>
            </a:r>
          </a:p>
        </p:txBody>
      </p:sp>
      <p:sp>
        <p:nvSpPr>
          <p:cNvPr id="21" name="Rectangle 20">
            <a:extLst>
              <a:ext uri="{FF2B5EF4-FFF2-40B4-BE49-F238E27FC236}">
                <a16:creationId xmlns:a16="http://schemas.microsoft.com/office/drawing/2014/main" id="{89F80043-98CB-4F29-A09D-EB9C53125189}"/>
              </a:ext>
            </a:extLst>
          </p:cNvPr>
          <p:cNvSpPr/>
          <p:nvPr/>
        </p:nvSpPr>
        <p:spPr bwMode="gray">
          <a:xfrm>
            <a:off x="806732" y="3547801"/>
            <a:ext cx="2011680" cy="822960"/>
          </a:xfrm>
          <a:prstGeom prst="rect">
            <a:avLst/>
          </a:prstGeom>
          <a:solidFill>
            <a:schemeClr val="bg1"/>
          </a:solidFill>
          <a:ln w="19050" cap="flat" cmpd="sng" algn="ctr">
            <a:solidFill>
              <a:srgbClr val="009DD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a:ln>
                  <a:noFill/>
                </a:ln>
                <a:solidFill>
                  <a:srgbClr val="009DD9"/>
                </a:solidFill>
                <a:effectLst/>
                <a:uLnTx/>
                <a:uFillTx/>
                <a:latin typeface="Century Gothic"/>
                <a:ea typeface="+mn-ea"/>
                <a:cs typeface="Arial"/>
              </a:rPr>
              <a:t>Surveys: Campus Stakeholders, Institutional Data and Operations</a:t>
            </a:r>
          </a:p>
        </p:txBody>
      </p:sp>
      <p:sp>
        <p:nvSpPr>
          <p:cNvPr id="22" name="Rectangle 21">
            <a:extLst>
              <a:ext uri="{FF2B5EF4-FFF2-40B4-BE49-F238E27FC236}">
                <a16:creationId xmlns:a16="http://schemas.microsoft.com/office/drawing/2014/main" id="{72FFA4B6-413C-4C96-89B3-9D1DE4FFBA49}"/>
              </a:ext>
            </a:extLst>
          </p:cNvPr>
          <p:cNvSpPr/>
          <p:nvPr/>
        </p:nvSpPr>
        <p:spPr bwMode="gray">
          <a:xfrm>
            <a:off x="806732" y="4566700"/>
            <a:ext cx="2011680" cy="822960"/>
          </a:xfrm>
          <a:prstGeom prst="rect">
            <a:avLst/>
          </a:prstGeom>
          <a:solidFill>
            <a:schemeClr val="bg1"/>
          </a:solidFill>
          <a:ln w="19050" cap="flat" cmpd="sng" algn="ctr">
            <a:solidFill>
              <a:srgbClr val="009DD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a:ln>
                  <a:noFill/>
                </a:ln>
                <a:solidFill>
                  <a:srgbClr val="009DD9"/>
                </a:solidFill>
                <a:effectLst/>
                <a:uLnTx/>
                <a:uFillTx/>
                <a:latin typeface="Century Gothic"/>
                <a:ea typeface="+mn-ea"/>
                <a:cs typeface="Arial"/>
              </a:rPr>
              <a:t>Institutional Data</a:t>
            </a:r>
          </a:p>
        </p:txBody>
      </p:sp>
      <p:sp>
        <p:nvSpPr>
          <p:cNvPr id="23" name="Rectangle 22">
            <a:extLst>
              <a:ext uri="{FF2B5EF4-FFF2-40B4-BE49-F238E27FC236}">
                <a16:creationId xmlns:a16="http://schemas.microsoft.com/office/drawing/2014/main" id="{A1236236-B386-4660-A725-79B667B5A4D3}"/>
              </a:ext>
            </a:extLst>
          </p:cNvPr>
          <p:cNvSpPr/>
          <p:nvPr/>
        </p:nvSpPr>
        <p:spPr bwMode="gray">
          <a:xfrm>
            <a:off x="806732" y="5585598"/>
            <a:ext cx="2011680" cy="822960"/>
          </a:xfrm>
          <a:prstGeom prst="rect">
            <a:avLst/>
          </a:prstGeom>
          <a:solidFill>
            <a:schemeClr val="bg1"/>
          </a:solidFill>
          <a:ln w="19050" cap="flat" cmpd="sng" algn="ctr">
            <a:solidFill>
              <a:srgbClr val="009DD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a:ln>
                  <a:noFill/>
                </a:ln>
                <a:solidFill>
                  <a:srgbClr val="009DD9"/>
                </a:solidFill>
                <a:effectLst/>
                <a:uLnTx/>
                <a:uFillTx/>
                <a:latin typeface="Century Gothic"/>
                <a:ea typeface="+mn-ea"/>
                <a:cs typeface="Arial"/>
              </a:rPr>
              <a:t>Other</a:t>
            </a:r>
            <a:br>
              <a:rPr kumimoji="0" lang="en-US" sz="1400" b="0" i="0" u="none" strike="noStrike" kern="1200" cap="none" spc="0" normalizeH="0" baseline="0" noProof="0">
                <a:ln>
                  <a:noFill/>
                </a:ln>
                <a:solidFill>
                  <a:srgbClr val="009DD9"/>
                </a:solidFill>
                <a:effectLst/>
                <a:uLnTx/>
                <a:uFillTx/>
                <a:latin typeface="Century Gothic"/>
                <a:ea typeface="+mn-ea"/>
                <a:cs typeface="Arial"/>
              </a:rPr>
            </a:br>
            <a:r>
              <a:rPr kumimoji="0" lang="en-US" sz="1050" b="0" i="0" u="none" strike="noStrike" kern="1200" cap="none" spc="0" normalizeH="0" baseline="0" noProof="0">
                <a:ln>
                  <a:noFill/>
                </a:ln>
                <a:solidFill>
                  <a:srgbClr val="009DD9"/>
                </a:solidFill>
                <a:effectLst/>
                <a:uLnTx/>
                <a:uFillTx/>
                <a:latin typeface="Century Gothic"/>
                <a:ea typeface="+mn-ea"/>
                <a:cs typeface="Arial"/>
              </a:rPr>
              <a:t>(e.g., institution strategic plan, client provided materials, etc.)</a:t>
            </a:r>
          </a:p>
        </p:txBody>
      </p:sp>
      <p:grpSp>
        <p:nvGrpSpPr>
          <p:cNvPr id="108" name="btfpColumnHeaderBox875306" descr="(2) Playbook">
            <a:extLst>
              <a:ext uri="{FF2B5EF4-FFF2-40B4-BE49-F238E27FC236}">
                <a16:creationId xmlns:a16="http://schemas.microsoft.com/office/drawing/2014/main" id="{A41B029A-6F1C-4189-9C7F-3999B0C75C1F}"/>
              </a:ext>
            </a:extLst>
          </p:cNvPr>
          <p:cNvGrpSpPr/>
          <p:nvPr>
            <p:custDataLst>
              <p:tags r:id="rId20"/>
            </p:custDataLst>
          </p:nvPr>
        </p:nvGrpSpPr>
        <p:grpSpPr>
          <a:xfrm>
            <a:off x="8992520" y="1954480"/>
            <a:ext cx="2820636" cy="318997"/>
            <a:chOff x="8373533" y="1257300"/>
            <a:chExt cx="3488267" cy="318997"/>
          </a:xfrm>
        </p:grpSpPr>
        <p:sp>
          <p:nvSpPr>
            <p:cNvPr id="109" name="btfpColumnHeaderBoxText875306">
              <a:extLst>
                <a:ext uri="{FF2B5EF4-FFF2-40B4-BE49-F238E27FC236}">
                  <a16:creationId xmlns:a16="http://schemas.microsoft.com/office/drawing/2014/main" id="{F730C531-FB8E-4808-B778-A9EB8D642954}"/>
                </a:ext>
              </a:extLst>
            </p:cNvPr>
            <p:cNvSpPr txBox="1"/>
            <p:nvPr/>
          </p:nvSpPr>
          <p:spPr bwMode="gray">
            <a:xfrm>
              <a:off x="8373533" y="1257300"/>
              <a:ext cx="3488267" cy="315913"/>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rgbClr val="17406D"/>
                  </a:solidFill>
                  <a:effectLst/>
                  <a:uLnTx/>
                  <a:uFillTx/>
                  <a:latin typeface="Century Gothic"/>
                  <a:ea typeface="+mn-ea"/>
                  <a:cs typeface="Arial"/>
                </a:rPr>
                <a:t>Pl   Playbook</a:t>
              </a:r>
            </a:p>
          </p:txBody>
        </p:sp>
        <p:cxnSp>
          <p:nvCxnSpPr>
            <p:cNvPr id="110" name="btfpColumnHeaderBoxLine875306">
              <a:extLst>
                <a:ext uri="{FF2B5EF4-FFF2-40B4-BE49-F238E27FC236}">
                  <a16:creationId xmlns:a16="http://schemas.microsoft.com/office/drawing/2014/main" id="{B261FCB7-51B6-4244-AA7C-DA51FAD97A4C}"/>
                </a:ext>
              </a:extLst>
            </p:cNvPr>
            <p:cNvCxnSpPr/>
            <p:nvPr/>
          </p:nvCxnSpPr>
          <p:spPr bwMode="gray">
            <a:xfrm>
              <a:off x="8373533" y="1576297"/>
              <a:ext cx="3488267" cy="0"/>
            </a:xfrm>
            <a:prstGeom prst="line">
              <a:avLst/>
            </a:prstGeom>
            <a:ln w="9525" cap="flat">
              <a:solidFill>
                <a:srgbClr val="17406D"/>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16" name="btfpNumberBubble247862">
            <a:extLst>
              <a:ext uri="{FF2B5EF4-FFF2-40B4-BE49-F238E27FC236}">
                <a16:creationId xmlns:a16="http://schemas.microsoft.com/office/drawing/2014/main" id="{A8BE53FC-C7CD-42C9-9881-2AEEAE399C61}"/>
              </a:ext>
            </a:extLst>
          </p:cNvPr>
          <p:cNvSpPr/>
          <p:nvPr/>
        </p:nvSpPr>
        <p:spPr bwMode="gray">
          <a:xfrm>
            <a:off x="9041952" y="1990023"/>
            <a:ext cx="239213" cy="239213"/>
          </a:xfrm>
          <a:prstGeom prst="ellipse">
            <a:avLst/>
          </a:prstGeom>
          <a:solidFill>
            <a:srgbClr val="FFFFFF"/>
          </a:solidFill>
          <a:ln w="19050" cap="flat" cmpd="sng" algn="ctr">
            <a:solidFill>
              <a:srgbClr val="17406D"/>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rgbClr val="17406D"/>
                </a:solidFill>
                <a:effectLst/>
                <a:uLnTx/>
                <a:uFillTx/>
                <a:latin typeface="Century Gothic"/>
                <a:ea typeface="+mn-ea"/>
                <a:cs typeface="Arial"/>
              </a:rPr>
              <a:t>2</a:t>
            </a:r>
          </a:p>
        </p:txBody>
      </p:sp>
      <p:sp>
        <p:nvSpPr>
          <p:cNvPr id="102" name="Rectangle 101">
            <a:extLst>
              <a:ext uri="{FF2B5EF4-FFF2-40B4-BE49-F238E27FC236}">
                <a16:creationId xmlns:a16="http://schemas.microsoft.com/office/drawing/2014/main" id="{AEE857D2-8756-4941-807C-9C637C497FB1}"/>
              </a:ext>
              <a:ext uri="{C183D7F6-B498-43B3-948B-1728B52AA6E4}">
                <adec:decorative xmlns:adec="http://schemas.microsoft.com/office/drawing/2017/decorative" val="1"/>
              </a:ext>
            </a:extLst>
          </p:cNvPr>
          <p:cNvSpPr/>
          <p:nvPr/>
        </p:nvSpPr>
        <p:spPr bwMode="gray">
          <a:xfrm>
            <a:off x="8947150" y="1886072"/>
            <a:ext cx="2958810" cy="4667129"/>
          </a:xfrm>
          <a:prstGeom prst="rect">
            <a:avLst/>
          </a:prstGeom>
          <a:noFill/>
          <a:ln w="38100" cap="flat" cmpd="sng" algn="ctr">
            <a:solidFill>
              <a:srgbClr val="17406D"/>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ea typeface="+mn-ea"/>
              <a:cs typeface="Arial"/>
            </a:endParaRPr>
          </a:p>
        </p:txBody>
      </p:sp>
      <p:sp>
        <p:nvSpPr>
          <p:cNvPr id="15" name="btfpSequenceArrow315277">
            <a:extLst>
              <a:ext uri="{FF2B5EF4-FFF2-40B4-BE49-F238E27FC236}">
                <a16:creationId xmlns:a16="http://schemas.microsoft.com/office/drawing/2014/main" id="{A1287CA0-C632-44C1-9823-A3E763E4377A}"/>
              </a:ext>
              <a:ext uri="{C183D7F6-B498-43B3-948B-1728B52AA6E4}">
                <adec:decorative xmlns:adec="http://schemas.microsoft.com/office/drawing/2017/decorative" val="1"/>
              </a:ext>
            </a:extLst>
          </p:cNvPr>
          <p:cNvSpPr/>
          <p:nvPr/>
        </p:nvSpPr>
        <p:spPr bwMode="gray">
          <a:xfrm>
            <a:off x="3404959" y="3297074"/>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539A6"/>
          </a:solidFill>
          <a:ln w="9525" cap="flat">
            <a:solidFill>
              <a:srgbClr val="0539A6"/>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marL="177800" marR="0" lvl="0" indent="-177800" algn="ctr" defTabSz="711200" rtl="0" eaLnBrk="1" fontAlgn="auto" latinLnBrk="0" hangingPunct="1">
              <a:lnSpc>
                <a:spcPct val="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BBE4FF"/>
              </a:solidFill>
              <a:effectLst/>
              <a:uLnTx/>
              <a:uFillTx/>
              <a:latin typeface="Century Gothic"/>
              <a:ea typeface="+mn-ea"/>
              <a:cs typeface="Arial"/>
            </a:endParaRPr>
          </a:p>
        </p:txBody>
      </p:sp>
      <p:sp>
        <p:nvSpPr>
          <p:cNvPr id="131" name="btfpSequenceArrow315277" descr="Arrow">
            <a:extLst>
              <a:ext uri="{FF2B5EF4-FFF2-40B4-BE49-F238E27FC236}">
                <a16:creationId xmlns:a16="http://schemas.microsoft.com/office/drawing/2014/main" id="{A66BBF0B-ABD3-4761-A764-185C99CDE95D}"/>
              </a:ext>
            </a:extLst>
          </p:cNvPr>
          <p:cNvSpPr/>
          <p:nvPr/>
        </p:nvSpPr>
        <p:spPr bwMode="gray">
          <a:xfrm>
            <a:off x="6867497" y="3297074"/>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858585"/>
          </a:solidFill>
          <a:ln w="9525" cap="flat">
            <a:solidFill>
              <a:srgbClr val="858585"/>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marL="177800" marR="0" lvl="0" indent="-177800" algn="ctr" defTabSz="711200" rtl="0" eaLnBrk="1" fontAlgn="auto" latinLnBrk="0" hangingPunct="1">
              <a:lnSpc>
                <a:spcPct val="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BBE4FF"/>
              </a:solidFill>
              <a:effectLst/>
              <a:uLnTx/>
              <a:uFillTx/>
              <a:latin typeface="Century Gothic"/>
              <a:ea typeface="+mn-ea"/>
              <a:cs typeface="Arial"/>
            </a:endParaRPr>
          </a:p>
        </p:txBody>
      </p:sp>
      <p:sp>
        <p:nvSpPr>
          <p:cNvPr id="132" name="btfpSequenceArrow315277" descr="Arrow">
            <a:extLst>
              <a:ext uri="{FF2B5EF4-FFF2-40B4-BE49-F238E27FC236}">
                <a16:creationId xmlns:a16="http://schemas.microsoft.com/office/drawing/2014/main" id="{F72EF306-B7CB-4980-BF0B-42823B7864E3}"/>
              </a:ext>
            </a:extLst>
          </p:cNvPr>
          <p:cNvSpPr/>
          <p:nvPr/>
        </p:nvSpPr>
        <p:spPr bwMode="gray">
          <a:xfrm>
            <a:off x="8538974" y="3297074"/>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17406D"/>
          </a:solidFill>
          <a:ln w="9525" cap="flat">
            <a:solidFill>
              <a:srgbClr val="17406D"/>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marL="177800" marR="0" lvl="0" indent="-177800" algn="ctr" defTabSz="711200" rtl="0" eaLnBrk="1" fontAlgn="auto" latinLnBrk="0" hangingPunct="1">
              <a:lnSpc>
                <a:spcPct val="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BBE4FF"/>
              </a:solidFill>
              <a:effectLst/>
              <a:uLnTx/>
              <a:uFillTx/>
              <a:latin typeface="Century Gothic"/>
              <a:ea typeface="+mn-ea"/>
              <a:cs typeface="Arial"/>
            </a:endParaRPr>
          </a:p>
        </p:txBody>
      </p:sp>
      <p:pic>
        <p:nvPicPr>
          <p:cNvPr id="5" name="Picture 4" descr="Logo for National institute for student success at Georgia State University">
            <a:extLst>
              <a:ext uri="{FF2B5EF4-FFF2-40B4-BE49-F238E27FC236}">
                <a16:creationId xmlns:a16="http://schemas.microsoft.com/office/drawing/2014/main" id="{986188EA-F388-8F4E-9C9E-CF270DEE2FFF}"/>
              </a:ext>
            </a:extLst>
          </p:cNvPr>
          <p:cNvPicPr>
            <a:picLocks noChangeAspect="1"/>
          </p:cNvPicPr>
          <p:nvPr/>
        </p:nvPicPr>
        <p:blipFill rotWithShape="1">
          <a:blip r:embed="rId34"/>
          <a:srcRect l="1732" t="21123" r="-6530" b="19218"/>
          <a:stretch/>
        </p:blipFill>
        <p:spPr>
          <a:xfrm>
            <a:off x="10844286" y="31083"/>
            <a:ext cx="1156690" cy="852138"/>
          </a:xfrm>
          <a:prstGeom prst="rect">
            <a:avLst/>
          </a:prstGeom>
        </p:spPr>
      </p:pic>
      <p:sp>
        <p:nvSpPr>
          <p:cNvPr id="86" name="btfpBulletedList386851">
            <a:extLst>
              <a:ext uri="{FF2B5EF4-FFF2-40B4-BE49-F238E27FC236}">
                <a16:creationId xmlns:a16="http://schemas.microsoft.com/office/drawing/2014/main" id="{CA047CBB-4A94-4C4A-B66F-7E6BD9EEC551}"/>
              </a:ext>
            </a:extLst>
          </p:cNvPr>
          <p:cNvSpPr txBox="1"/>
          <p:nvPr>
            <p:custDataLst>
              <p:tags r:id="rId21"/>
            </p:custDataLst>
          </p:nvPr>
        </p:nvSpPr>
        <p:spPr bwMode="gray">
          <a:xfrm rot="16200000">
            <a:off x="6138280" y="3485602"/>
            <a:ext cx="3363484" cy="595923"/>
          </a:xfrm>
          <a:prstGeom prst="rect">
            <a:avLst/>
          </a:prstGeom>
          <a:solidFill>
            <a:srgbClr val="FFFFFF"/>
          </a:solid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3600"/>
              </a:spcBef>
              <a:spcAft>
                <a:spcPts val="0"/>
              </a:spcAft>
              <a:buClrTx/>
              <a:buSzTx/>
              <a:buFontTx/>
              <a:buNone/>
              <a:tabLst/>
              <a:defRPr/>
            </a:pPr>
            <a:r>
              <a:rPr kumimoji="0" lang="en-US" sz="1800" b="1" i="0" u="none" strike="noStrike" kern="1200" cap="none" spc="0" normalizeH="0" baseline="0" noProof="0">
                <a:ln>
                  <a:noFill/>
                </a:ln>
                <a:solidFill>
                  <a:prstClr val="black">
                    <a:lumMod val="95000"/>
                    <a:lumOff val="5000"/>
                  </a:prstClr>
                </a:solidFill>
                <a:effectLst/>
                <a:uLnTx/>
                <a:uFillTx/>
                <a:latin typeface="Century Gothic"/>
                <a:ea typeface="+mn-ea"/>
                <a:cs typeface="Arial"/>
              </a:rPr>
              <a:t>Follow-up interviews</a:t>
            </a:r>
            <a:br>
              <a:rPr kumimoji="0" lang="en-US" sz="1800" b="1" i="0" u="none" strike="noStrike" kern="1200" cap="none" spc="0" normalizeH="0" baseline="0" noProof="0">
                <a:ln>
                  <a:noFill/>
                </a:ln>
                <a:solidFill>
                  <a:prstClr val="black">
                    <a:lumMod val="95000"/>
                    <a:lumOff val="5000"/>
                  </a:prstClr>
                </a:solidFill>
                <a:effectLst/>
                <a:uLnTx/>
                <a:uFillTx/>
                <a:latin typeface="Century Gothic"/>
                <a:ea typeface="+mn-ea"/>
                <a:cs typeface="Arial"/>
              </a:rPr>
            </a:br>
            <a:r>
              <a:rPr kumimoji="0" lang="en-US" sz="1600" b="0" i="0" u="none" strike="noStrike" kern="1200" cap="none" spc="0" normalizeH="0" baseline="0" noProof="0">
                <a:ln>
                  <a:noFill/>
                </a:ln>
                <a:solidFill>
                  <a:prstClr val="black">
                    <a:lumMod val="95000"/>
                    <a:lumOff val="5000"/>
                  </a:prstClr>
                </a:solidFill>
                <a:effectLst/>
                <a:uLnTx/>
                <a:uFillTx/>
                <a:latin typeface="Century Gothic"/>
                <a:ea typeface="+mn-ea"/>
                <a:cs typeface="Arial"/>
              </a:rPr>
              <a:t>(Refine and build for Playbook)</a:t>
            </a:r>
          </a:p>
        </p:txBody>
      </p:sp>
      <p:sp>
        <p:nvSpPr>
          <p:cNvPr id="85" name="btfpColumnHeaderBoxText541666">
            <a:extLst>
              <a:ext uri="{FF2B5EF4-FFF2-40B4-BE49-F238E27FC236}">
                <a16:creationId xmlns:a16="http://schemas.microsoft.com/office/drawing/2014/main" id="{625815AE-BF68-41CB-A4EA-9631D6DD4D51}"/>
              </a:ext>
            </a:extLst>
          </p:cNvPr>
          <p:cNvSpPr txBox="1"/>
          <p:nvPr/>
        </p:nvSpPr>
        <p:spPr bwMode="gray">
          <a:xfrm>
            <a:off x="4555954" y="1622124"/>
            <a:ext cx="1331155" cy="318997"/>
          </a:xfrm>
          <a:prstGeom prst="rect">
            <a:avLst/>
          </a:prstGeom>
          <a:solidFill>
            <a:srgbClr val="FFFFFF"/>
          </a:solidFill>
        </p:spPr>
        <p:txBody>
          <a:bodyPr vert="horz" wrap="square" lIns="36036" tIns="36036" rIns="36036" bIns="36036" rtlCol="0" anchor="b">
            <a:sp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US" sz="1600" b="1" i="1" u="none" strike="noStrike" kern="1200" cap="none" spc="0" normalizeH="0" baseline="0" noProof="0">
                <a:ln>
                  <a:noFill/>
                </a:ln>
                <a:solidFill>
                  <a:srgbClr val="C00000"/>
                </a:solidFill>
                <a:effectLst/>
                <a:uLnTx/>
                <a:uFillTx/>
                <a:latin typeface="Century Gothic"/>
                <a:ea typeface="+mn-ea"/>
                <a:cs typeface="Arial"/>
              </a:rPr>
              <a:t>Current step</a:t>
            </a:r>
          </a:p>
        </p:txBody>
      </p:sp>
      <p:sp>
        <p:nvSpPr>
          <p:cNvPr id="3" name="Slide Number Placeholder 2">
            <a:extLst>
              <a:ext uri="{FF2B5EF4-FFF2-40B4-BE49-F238E27FC236}">
                <a16:creationId xmlns:a16="http://schemas.microsoft.com/office/drawing/2014/main" id="{2E31EB1A-0C0D-4AEB-A635-F369E23DA193}"/>
              </a:ext>
            </a:extLst>
          </p:cNvPr>
          <p:cNvSpPr>
            <a:spLocks noGrp="1"/>
          </p:cNvSpPr>
          <p:nvPr>
            <p:ph type="sldNum" sz="quarter" idx="12"/>
          </p:nvPr>
        </p:nvSpPr>
        <p:spPr/>
        <p:txBody>
          <a:bodyPr/>
          <a:lstStyle/>
          <a:p>
            <a:fld id="{40168AE7-CD3D-4396-A15F-BC197BCAA265}" type="slidenum">
              <a:rPr lang="en-US" smtClean="0"/>
              <a:t>5</a:t>
            </a:fld>
            <a:endParaRPr lang="en-US"/>
          </a:p>
        </p:txBody>
      </p:sp>
    </p:spTree>
    <p:custDataLst>
      <p:tags r:id="rId1"/>
    </p:custDataLst>
    <p:extLst>
      <p:ext uri="{BB962C8B-B14F-4D97-AF65-F5344CB8AC3E}">
        <p14:creationId xmlns:p14="http://schemas.microsoft.com/office/powerpoint/2010/main" val="98981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9D14782-7257-49FF-8858-3F0C53D0D10D}"/>
              </a:ext>
              <a:ext uri="{C183D7F6-B498-43B3-948B-1728B52AA6E4}">
                <adec:decorative xmlns:adec="http://schemas.microsoft.com/office/drawing/2017/decorative" val="1"/>
              </a:ext>
            </a:extLst>
          </p:cNvPr>
          <p:cNvSpPr/>
          <p:nvPr/>
        </p:nvSpPr>
        <p:spPr bwMode="gray">
          <a:xfrm>
            <a:off x="328686" y="6637468"/>
            <a:ext cx="3716189" cy="139850"/>
          </a:xfrm>
          <a:prstGeom prst="rect">
            <a:avLst/>
          </a:prstGeom>
          <a:solidFill>
            <a:schemeClr val="bg1"/>
          </a:solid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rgbClr val="000000"/>
              </a:solidFill>
            </a:endParaRPr>
          </a:p>
        </p:txBody>
      </p:sp>
      <p:sp>
        <p:nvSpPr>
          <p:cNvPr id="3" name="btfpLayoutConfig" hidden="1"/>
          <p:cNvSpPr txBox="1"/>
          <p:nvPr/>
        </p:nvSpPr>
        <p:spPr bwMode="gray">
          <a:xfrm>
            <a:off x="12700" y="12700"/>
            <a:ext cx="8890000" cy="88092"/>
          </a:xfrm>
          <a:prstGeom prst="rect">
            <a:avLst/>
          </a:prstGeom>
          <a:no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 b="0" i="0" u="none" strike="noStrike" kern="1200" cap="none" spc="0" normalizeH="0" baseline="0" noProof="0">
                <a:ln>
                  <a:noFill/>
                </a:ln>
                <a:solidFill>
                  <a:srgbClr val="FFFFFF">
                    <a:alpha val="0"/>
                  </a:srgbClr>
                </a:solidFill>
                <a:effectLst/>
                <a:uLnTx/>
                <a:uFillTx/>
                <a:latin typeface="Century Gothic"/>
                <a:cs typeface="Arial"/>
              </a:rPr>
              <a:t>overall_1_132373145373109707 columns_1_132373145373109707 </a:t>
            </a:r>
          </a:p>
        </p:txBody>
      </p:sp>
      <p:sp>
        <p:nvSpPr>
          <p:cNvPr id="41" name="Title 1">
            <a:extLst>
              <a:ext uri="{FF2B5EF4-FFF2-40B4-BE49-F238E27FC236}">
                <a16:creationId xmlns:a16="http://schemas.microsoft.com/office/drawing/2014/main" id="{754E95CF-D3DA-46C3-924D-61E59C019C68}"/>
              </a:ext>
            </a:extLst>
          </p:cNvPr>
          <p:cNvSpPr>
            <a:spLocks noGrp="1"/>
          </p:cNvSpPr>
          <p:nvPr>
            <p:ph type="title"/>
          </p:nvPr>
        </p:nvSpPr>
        <p:spPr>
          <a:xfrm>
            <a:off x="333855" y="114422"/>
            <a:ext cx="10767846" cy="783510"/>
          </a:xfrm>
        </p:spPr>
        <p:txBody>
          <a:bodyPr>
            <a:normAutofit/>
          </a:bodyPr>
          <a:lstStyle/>
          <a:p>
            <a:r>
              <a:rPr lang="en-US" sz="2400">
                <a:solidFill>
                  <a:srgbClr val="000000"/>
                </a:solidFill>
                <a:latin typeface="Daytona" panose="020B0604030500040204" pitchFamily="34" charset="0"/>
                <a:ea typeface="+mn-ea"/>
                <a:cs typeface="+mn-cs"/>
              </a:rPr>
              <a:t>Retention, progression, and graduation gaps</a:t>
            </a:r>
            <a:endParaRPr lang="en-US" sz="2400">
              <a:latin typeface="Daytona" panose="020B0604030500040204" pitchFamily="34" charset="0"/>
            </a:endParaRPr>
          </a:p>
        </p:txBody>
      </p:sp>
      <p:cxnSp>
        <p:nvCxnSpPr>
          <p:cNvPr id="43" name="Straight Connector 42" descr="Connector">
            <a:extLst>
              <a:ext uri="{FF2B5EF4-FFF2-40B4-BE49-F238E27FC236}">
                <a16:creationId xmlns:a16="http://schemas.microsoft.com/office/drawing/2014/main" id="{A7BE877A-9113-45C5-90E2-B0D0B6546543}"/>
              </a:ext>
            </a:extLst>
          </p:cNvPr>
          <p:cNvCxnSpPr/>
          <p:nvPr/>
        </p:nvCxnSpPr>
        <p:spPr>
          <a:xfrm flipH="1">
            <a:off x="325437" y="849683"/>
            <a:ext cx="11617482" cy="0"/>
          </a:xfrm>
          <a:prstGeom prst="line">
            <a:avLst/>
          </a:prstGeom>
          <a:ln w="31750" cap="sq">
            <a:solidFill>
              <a:srgbClr val="5B6772"/>
            </a:solidFill>
            <a:prstDash val="solid"/>
          </a:ln>
          <a:effectLst>
            <a:outerShdw blurRad="25400" dist="25400" dir="5400000" algn="t"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grpSp>
        <p:nvGrpSpPr>
          <p:cNvPr id="15" name="btfpRunningAgenda1Level534672" descr="Key Challenges">
            <a:extLst>
              <a:ext uri="{FF2B5EF4-FFF2-40B4-BE49-F238E27FC236}">
                <a16:creationId xmlns:a16="http://schemas.microsoft.com/office/drawing/2014/main" id="{0D51CF96-7700-42AD-B38B-326B83459963}"/>
              </a:ext>
            </a:extLst>
          </p:cNvPr>
          <p:cNvGrpSpPr/>
          <p:nvPr>
            <p:custDataLst>
              <p:tags r:id="rId2"/>
            </p:custDataLst>
          </p:nvPr>
        </p:nvGrpSpPr>
        <p:grpSpPr>
          <a:xfrm>
            <a:off x="0" y="938079"/>
            <a:ext cx="2863183" cy="257442"/>
            <a:chOff x="0" y="876300"/>
            <a:chExt cx="2863183" cy="257442"/>
          </a:xfrm>
        </p:grpSpPr>
        <p:sp>
          <p:nvSpPr>
            <p:cNvPr id="14" name="btfpRunningAgenda1LevelBarLeft534672">
              <a:extLst>
                <a:ext uri="{FF2B5EF4-FFF2-40B4-BE49-F238E27FC236}">
                  <a16:creationId xmlns:a16="http://schemas.microsoft.com/office/drawing/2014/main" id="{DDE6F293-CDC1-457C-BD9F-953333B1634F}"/>
                </a:ext>
              </a:extLst>
            </p:cNvPr>
            <p:cNvSpPr/>
            <p:nvPr/>
          </p:nvSpPr>
          <p:spPr bwMode="gray">
            <a:xfrm>
              <a:off x="0" y="876300"/>
              <a:ext cx="2863183" cy="257442"/>
            </a:xfrm>
            <a:custGeom>
              <a:avLst/>
              <a:gdLst>
                <a:gd name="connsiteX0" fmla="*/ 2863183 w 2863183"/>
                <a:gd name="connsiteY0" fmla="*/ 0 h 257442"/>
                <a:gd name="connsiteX1" fmla="*/ 2808462 w 2863183"/>
                <a:gd name="connsiteY1" fmla="*/ 257442 h 257442"/>
                <a:gd name="connsiteX2" fmla="*/ 0 w 2863183"/>
                <a:gd name="connsiteY2" fmla="*/ 257442 h 257442"/>
                <a:gd name="connsiteX3" fmla="*/ 0 w 2863183"/>
                <a:gd name="connsiteY3" fmla="*/ 0 h 257442"/>
              </a:gdLst>
              <a:ahLst/>
              <a:cxnLst>
                <a:cxn ang="0">
                  <a:pos x="connsiteX0" y="connsiteY0"/>
                </a:cxn>
                <a:cxn ang="0">
                  <a:pos x="connsiteX1" y="connsiteY1"/>
                </a:cxn>
                <a:cxn ang="0">
                  <a:pos x="connsiteX2" y="connsiteY2"/>
                </a:cxn>
                <a:cxn ang="0">
                  <a:pos x="connsiteX3" y="connsiteY3"/>
                </a:cxn>
              </a:cxnLst>
              <a:rect l="l" t="t" r="r" b="b"/>
              <a:pathLst>
                <a:path w="2863183" h="257442">
                  <a:moveTo>
                    <a:pt x="2863183" y="0"/>
                  </a:moveTo>
                  <a:lnTo>
                    <a:pt x="2808462" y="257442"/>
                  </a:lnTo>
                  <a:lnTo>
                    <a:pt x="0" y="257442"/>
                  </a:lnTo>
                  <a:lnTo>
                    <a:pt x="0" y="0"/>
                  </a:lnTo>
                  <a:close/>
                </a:path>
              </a:pathLst>
            </a:custGeom>
            <a:solidFill>
              <a:srgbClr val="5C5C5C"/>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Gothic"/>
                <a:cs typeface="Arial"/>
              </a:endParaRPr>
            </a:p>
          </p:txBody>
        </p:sp>
        <p:sp>
          <p:nvSpPr>
            <p:cNvPr id="13" name="btfpRunningAgenda1LevelTextLeft534672">
              <a:extLst>
                <a:ext uri="{FF2B5EF4-FFF2-40B4-BE49-F238E27FC236}">
                  <a16:creationId xmlns:a16="http://schemas.microsoft.com/office/drawing/2014/main" id="{0852362E-00D3-459B-8265-77E954C1EEA9}"/>
                </a:ext>
              </a:extLst>
            </p:cNvPr>
            <p:cNvSpPr txBox="1"/>
            <p:nvPr/>
          </p:nvSpPr>
          <p:spPr bwMode="gray">
            <a:xfrm>
              <a:off x="0" y="876300"/>
              <a:ext cx="2808462" cy="257442"/>
            </a:xfrm>
            <a:prstGeom prst="rect">
              <a:avLst/>
            </a:prstGeom>
            <a:noFill/>
          </p:spPr>
          <p:txBody>
            <a:bodyPr vert="horz" wrap="none" lIns="360363" tIns="36036" rIns="360363" bIns="36036" rtlCol="0" anchor="t">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1200" b="1" i="0" u="none" strike="noStrike" kern="1200" cap="all" spc="450" normalizeH="0" baseline="0" noProof="0">
                  <a:ln>
                    <a:noFill/>
                  </a:ln>
                  <a:solidFill>
                    <a:srgbClr val="FFFFFF"/>
                  </a:solidFill>
                  <a:effectLst/>
                  <a:uLnTx/>
                  <a:uFillTx/>
                  <a:latin typeface="Century Gothic"/>
                  <a:cs typeface="Arial"/>
                </a:rPr>
                <a:t>Key challenges</a:t>
              </a:r>
            </a:p>
          </p:txBody>
        </p:sp>
      </p:grpSp>
      <p:sp>
        <p:nvSpPr>
          <p:cNvPr id="32" name="Rectangle 31">
            <a:extLst>
              <a:ext uri="{FF2B5EF4-FFF2-40B4-BE49-F238E27FC236}">
                <a16:creationId xmlns:a16="http://schemas.microsoft.com/office/drawing/2014/main" id="{31DF84E7-7CF1-4FE5-A967-04155B720C8F}"/>
              </a:ext>
            </a:extLst>
          </p:cNvPr>
          <p:cNvSpPr/>
          <p:nvPr>
            <p:custDataLst>
              <p:tags r:id="rId3"/>
            </p:custDataLst>
          </p:nvPr>
        </p:nvSpPr>
        <p:spPr>
          <a:xfrm>
            <a:off x="348868" y="1271734"/>
            <a:ext cx="11722141" cy="307777"/>
          </a:xfrm>
          <a:prstGeom prst="rect">
            <a:avLst/>
          </a:prstGeom>
          <a:solidFill>
            <a:srgbClr val="0F6FC6"/>
          </a:solidFill>
        </p:spPr>
        <p:txBody>
          <a:bodyPr wrap="square">
            <a:spAutoFit/>
          </a:bodyPr>
          <a:lstStyle/>
          <a:p>
            <a:pPr>
              <a:spcBef>
                <a:spcPts val="600"/>
              </a:spcBef>
              <a:spcAft>
                <a:spcPct val="0"/>
              </a:spcAft>
            </a:pPr>
            <a:r>
              <a:rPr kumimoji="0" lang="en-US" sz="1400" i="0" u="none" strike="noStrike" kern="1200" cap="none" spc="0" normalizeH="0" baseline="0" noProof="0">
                <a:ln>
                  <a:noFill/>
                </a:ln>
                <a:solidFill>
                  <a:srgbClr val="FFFFFF"/>
                </a:solidFill>
                <a:effectLst/>
                <a:uLnTx/>
                <a:uFillTx/>
                <a:latin typeface="Daytona" panose="020B0604030500040204" pitchFamily="34" charset="0"/>
                <a:cs typeface="Arial"/>
              </a:rPr>
              <a:t>While 1</a:t>
            </a:r>
            <a:r>
              <a:rPr kumimoji="0" lang="en-US" sz="1400" i="0" u="none" strike="noStrike" kern="1200" cap="none" spc="0" normalizeH="0" baseline="30000" noProof="0">
                <a:ln>
                  <a:noFill/>
                </a:ln>
                <a:solidFill>
                  <a:srgbClr val="FFFFFF"/>
                </a:solidFill>
                <a:effectLst/>
                <a:uLnTx/>
                <a:uFillTx/>
                <a:latin typeface="Daytona" panose="020B0604030500040204" pitchFamily="34" charset="0"/>
                <a:cs typeface="Arial"/>
              </a:rPr>
              <a:t>st</a:t>
            </a:r>
            <a:r>
              <a:rPr kumimoji="0" lang="en-US" sz="1400" i="0" u="none" strike="noStrike" kern="1200" cap="none" spc="0" normalizeH="0" baseline="0" noProof="0">
                <a:ln>
                  <a:noFill/>
                </a:ln>
                <a:solidFill>
                  <a:srgbClr val="FFFFFF"/>
                </a:solidFill>
                <a:effectLst/>
                <a:uLnTx/>
                <a:uFillTx/>
                <a:latin typeface="Daytona" panose="020B0604030500040204" pitchFamily="34" charset="0"/>
                <a:cs typeface="Arial"/>
              </a:rPr>
              <a:t> Year retention is consistent, there is a sizeable drop-off in the number of those students graduating within 6 years.</a:t>
            </a:r>
          </a:p>
        </p:txBody>
      </p:sp>
      <p:pic>
        <p:nvPicPr>
          <p:cNvPr id="29" name="Picture 28" descr="Logo for NISS">
            <a:extLst>
              <a:ext uri="{FF2B5EF4-FFF2-40B4-BE49-F238E27FC236}">
                <a16:creationId xmlns:a16="http://schemas.microsoft.com/office/drawing/2014/main" id="{AAE802E1-1F32-0C46-842A-D1942CE845C6}"/>
              </a:ext>
            </a:extLst>
          </p:cNvPr>
          <p:cNvPicPr>
            <a:picLocks noChangeAspect="1"/>
          </p:cNvPicPr>
          <p:nvPr/>
        </p:nvPicPr>
        <p:blipFill rotWithShape="1">
          <a:blip r:embed="rId10"/>
          <a:srcRect l="1732" t="21123" r="-6530" b="19218"/>
          <a:stretch/>
        </p:blipFill>
        <p:spPr>
          <a:xfrm>
            <a:off x="10844286" y="31083"/>
            <a:ext cx="1156690" cy="852138"/>
          </a:xfrm>
          <a:prstGeom prst="rect">
            <a:avLst/>
          </a:prstGeom>
        </p:spPr>
      </p:pic>
      <p:sp>
        <p:nvSpPr>
          <p:cNvPr id="48" name="btfpNotesBox594416">
            <a:extLst>
              <a:ext uri="{FF2B5EF4-FFF2-40B4-BE49-F238E27FC236}">
                <a16:creationId xmlns:a16="http://schemas.microsoft.com/office/drawing/2014/main" id="{B4E8225F-35EC-41FB-A74F-0186B76600C4}"/>
              </a:ext>
            </a:extLst>
          </p:cNvPr>
          <p:cNvSpPr txBox="1"/>
          <p:nvPr>
            <p:custDataLst>
              <p:tags r:id="rId4"/>
            </p:custDataLst>
          </p:nvPr>
        </p:nvSpPr>
        <p:spPr bwMode="gray">
          <a:xfrm>
            <a:off x="108231" y="6590621"/>
            <a:ext cx="4983681" cy="153888"/>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entury Gothic"/>
                <a:cs typeface="Arial"/>
              </a:rPr>
              <a:t>Source: IPEDS</a:t>
            </a:r>
          </a:p>
        </p:txBody>
      </p:sp>
      <p:sp>
        <p:nvSpPr>
          <p:cNvPr id="46" name="btfpColumnHeaderBoxText667084">
            <a:extLst>
              <a:ext uri="{FF2B5EF4-FFF2-40B4-BE49-F238E27FC236}">
                <a16:creationId xmlns:a16="http://schemas.microsoft.com/office/drawing/2014/main" id="{53DCFA5B-C81D-4585-9FE0-A02F315F9B60}"/>
              </a:ext>
            </a:extLst>
          </p:cNvPr>
          <p:cNvSpPr txBox="1"/>
          <p:nvPr/>
        </p:nvSpPr>
        <p:spPr bwMode="gray">
          <a:xfrm>
            <a:off x="5146280" y="2037145"/>
            <a:ext cx="3399173" cy="565218"/>
          </a:xfrm>
          <a:prstGeom prst="rect">
            <a:avLst/>
          </a:prstGeom>
          <a:noFill/>
        </p:spPr>
        <p:txBody>
          <a:bodyPr vert="horz" wrap="square" lIns="36036" tIns="36036" rIns="36036" bIns="36036" rtlCol="0" anchor="b">
            <a:sp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lang="en-US" sz="1600" b="1" u="sng">
                <a:solidFill>
                  <a:srgbClr val="000000"/>
                </a:solidFill>
                <a:latin typeface="Century Gothic"/>
                <a:cs typeface="Arial"/>
              </a:rPr>
              <a:t>1</a:t>
            </a:r>
            <a:r>
              <a:rPr lang="en-US" sz="1600" b="1" u="sng" baseline="30000">
                <a:solidFill>
                  <a:srgbClr val="000000"/>
                </a:solidFill>
                <a:latin typeface="Century Gothic"/>
                <a:cs typeface="Arial"/>
              </a:rPr>
              <a:t>st</a:t>
            </a:r>
            <a:r>
              <a:rPr lang="en-US" sz="1600" b="1" u="sng">
                <a:solidFill>
                  <a:srgbClr val="000000"/>
                </a:solidFill>
                <a:latin typeface="Century Gothic"/>
                <a:cs typeface="Arial"/>
              </a:rPr>
              <a:t> Year Retention vs. 6-Year Graduation, 2010-2014 cohorts</a:t>
            </a:r>
            <a:endParaRPr kumimoji="0" lang="en-US" sz="1600" b="1" i="0" u="sng" strike="noStrike" kern="1200" cap="none" spc="0" normalizeH="0" baseline="0" noProof="0">
              <a:ln>
                <a:noFill/>
              </a:ln>
              <a:solidFill>
                <a:srgbClr val="000000"/>
              </a:solidFill>
              <a:effectLst/>
              <a:uLnTx/>
              <a:uFillTx/>
              <a:latin typeface="Century Gothic"/>
              <a:cs typeface="Arial"/>
            </a:endParaRPr>
          </a:p>
        </p:txBody>
      </p:sp>
      <p:sp>
        <p:nvSpPr>
          <p:cNvPr id="22" name="btfpBulletedList499450">
            <a:extLst>
              <a:ext uri="{FF2B5EF4-FFF2-40B4-BE49-F238E27FC236}">
                <a16:creationId xmlns:a16="http://schemas.microsoft.com/office/drawing/2014/main" id="{4C1B5A3A-730E-4536-B755-43FCC10D770A}"/>
              </a:ext>
            </a:extLst>
          </p:cNvPr>
          <p:cNvSpPr txBox="1"/>
          <p:nvPr>
            <p:custDataLst>
              <p:tags r:id="rId5"/>
            </p:custDataLst>
          </p:nvPr>
        </p:nvSpPr>
        <p:spPr bwMode="gray">
          <a:xfrm>
            <a:off x="9157227" y="2110147"/>
            <a:ext cx="2785692" cy="1057588"/>
          </a:xfrm>
          <a:prstGeom prst="rect">
            <a:avLst/>
          </a:prstGeom>
          <a:noFill/>
          <a:ln>
            <a:noFill/>
          </a:ln>
        </p:spPr>
        <p:txBody>
          <a:bodyPr vert="horz" wrap="square" lIns="36000" tIns="36000" rIns="36000" bIns="36000" rtlCol="0">
            <a:spAutoFit/>
          </a:bodyPr>
          <a:lstStyle/>
          <a:p>
            <a:pPr marL="0" indent="0" algn="ctr">
              <a:buNone/>
            </a:pPr>
            <a:r>
              <a:rPr lang="en-US" sz="1600" b="1">
                <a:latin typeface="Century Gothic" panose="020B0502020202020204" pitchFamily="34" charset="0"/>
              </a:rPr>
              <a:t>Average gap between</a:t>
            </a:r>
          </a:p>
          <a:p>
            <a:pPr marL="0" indent="0" algn="ctr">
              <a:buNone/>
            </a:pPr>
            <a:r>
              <a:rPr lang="en-US" sz="1600" b="1">
                <a:latin typeface="Century Gothic" panose="020B0502020202020204" pitchFamily="34" charset="0"/>
              </a:rPr>
              <a:t>first-year retention and</a:t>
            </a:r>
          </a:p>
          <a:p>
            <a:pPr marL="0" indent="0" algn="ctr">
              <a:buNone/>
            </a:pPr>
            <a:r>
              <a:rPr lang="en-US" sz="1600" b="1">
                <a:latin typeface="Century Gothic" panose="020B0502020202020204" pitchFamily="34" charset="0"/>
              </a:rPr>
              <a:t>6-year graduation, </a:t>
            </a:r>
          </a:p>
          <a:p>
            <a:pPr marL="0" indent="0" algn="ctr">
              <a:buNone/>
            </a:pPr>
            <a:r>
              <a:rPr lang="en-US" sz="1600" b="1">
                <a:latin typeface="Century Gothic" panose="020B0502020202020204" pitchFamily="34" charset="0"/>
              </a:rPr>
              <a:t>2010-2014 cohorts</a:t>
            </a:r>
          </a:p>
        </p:txBody>
      </p:sp>
      <p:sp>
        <p:nvSpPr>
          <p:cNvPr id="9" name="Oval 8">
            <a:extLst>
              <a:ext uri="{FF2B5EF4-FFF2-40B4-BE49-F238E27FC236}">
                <a16:creationId xmlns:a16="http://schemas.microsoft.com/office/drawing/2014/main" id="{6580F420-2133-461B-B4AD-AD26A633B42E}"/>
              </a:ext>
            </a:extLst>
          </p:cNvPr>
          <p:cNvSpPr/>
          <p:nvPr/>
        </p:nvSpPr>
        <p:spPr>
          <a:xfrm>
            <a:off x="9454378" y="3534182"/>
            <a:ext cx="2191390" cy="205208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entury Gothic" panose="020B0502020202020204" pitchFamily="34" charset="0"/>
              </a:rPr>
              <a:t>-25 pp.</a:t>
            </a:r>
          </a:p>
        </p:txBody>
      </p:sp>
      <p:sp>
        <p:nvSpPr>
          <p:cNvPr id="4" name="Rectangle 3" descr="Enter Chart Description Here:&#10;&#10;End of Chart Description&#10;DO NOT ALTER TEXT BELOW THIS POINT! IF YOU DO YOUR CHART WILL NOT BE EDITABLE!&#10;mkkoexcel__https://mygsu-my.sharepoint.com/personal/jtoulon_gsu_edu/Documents/Client Briefs/Wichita State/Wichita StateTemplate Charts.xlsx~~zzMG_Chart50~~6e39b09d-bd9a-4a8c-9272-47dd2eb602df~~637793358782864859~~~~False~~False~~Falsemkko__4HooU0THZk28POP9trq+pbTvvzd/gcV8t56cq85kb3NDTsUhojRA0EsgEHHMH7oYP1SYpn09ysXVivguJdhTvfyVMsBLTGvcX7WPTor/CmV9WzVfHy8CnMUuNyY3ZV47zB5W2hXsSm8n8cKeFiGWOrH0vDeI65UoTFZJM1w8AriD3b92+K+sVxt2GGyw04KCJXqKG7ilD7pGfJGP6XZYWsBd2dTNJrH1uKQ96wTN9vvR1GUaL4mGKOT/sRxnFhQUAntwuC7OFUKPXCaKk0u3cOHNxlEQbjs3D+b1aqtCjqD9HPYuJoV+PhBXoZDcFvOlolIrOLiLSbr0DA641Cg4lWaBmLk4bCk8K0krVxGaYSHHrKBh9MiZUtxm9BgCVaRqjO52zbi9LXqpyEkOagxW1ILM/QGgSCl5BfT1OA6Wt+9KO0kShtM9fVyORKzSSlWbzyjuN4cZfUMmYJSarRtETbTtwQRB6j9HPAsFrixD/96ViIa7t0R5QXVUEKpWnQNEV5ubVab2JDhAahw17R1OhNfMDXOuK/zp+9jmn22qD3bXKiRnmVEhiUMjP3AaSqmIEvkdbOPCm4ZYjNLf57dXLDuZ93Tr/YtKfmLEjWoe1FDJPyvn2GLg18p6o1r5DLrUzxkoeXXb902JZC54L397SWNDTUDQW1WykN82ugLQvTAAkYsXME8+iMPyxe0OiaOP5zu/gHldV6k6W2TP/L2qN8mC4h4KpslvOw8YaixcwNI71pB1lXT76YcLIBfyt3+ztpu7SsI97Yeql4gu3r8ZUyCgaiuXDQPqbEZlEwqZBsB4JdRjdEVgBFEOIpRh9H9CEp4Gdoxell0sWJibjBpibgRER6cW6TPSpyXdBLO/l4ACE0qJTZIHFpgMxZrHFpR8nO4VA+sPHTAr4tp4+GlaX38+OtwwLwQl0sOOO2/7yL6rIwxm56ibrl5BrILPKpLi/JpLGhRnGfc2WrV3cj21CY49X/A5Bvza/lWnXOy62id/bq4ta4di1rtZJKAreENbBoHRP7UO9Q24IK9FPE5V+bQd80se0LjQYkY2gKHYkXliQze4iMKpgb1mTJZPzMsX+r6CxnyK48y/BDgjtQyvKS0JzQXiBZLlYEee9rB/mukF61Wwcp6iMAFmBsYZMCWcaUrcgS+Vi6FbWX4yhwPtctRz+tuLwDY8s5hHzOVRCErrPjJGegDHtsuWY8fXJtmbHNWhr6yhNbIwk9AdDKym9UcsHklralkW9mltF0PhSat9xrw066KGhfPI0N0jJ0WVxEZ0BW42t+yXFH7aLdXamoe+qcB0zOotXRRs3UPI/7LD77Lu1YJVHfe9aLgSgGzqrjVUnydnOb5gAKTlctAdvzEPmdLsxf6nbY3cRRoqbPIV8ovqHQNam9GTAhGq8lrw8e20DhMpCGawzY+9gbrmz8c4jyYG6ghVbTomp6xShtNhP+ms5Una5dyyTavq1bLK/GqLxImqnlVryIgqHY9uflQpMkqqxmgBqxi1iy2dDz9nK7Rbvlen1XeIzV5hnjCzVDxHmPsUwfb5AKc4Shhu0I5UK0soy0JfEK325mOk/6cFEg+g6bxHIhK9Y1s6sm2jH3UHwPaC0bSGtljjrF9cuNuezSI4njKVtGyZP1GOtx0i+jQHtB7pKMs2l9OvsSIu2Iw/sYCqsZzL1xkxVZtB2CtwsBtnrVe4mvj70Kv7WqQmLwSfQbHfqv/Axfoz+y2Y1EE+A8B95f5zE7lLYfeKAk0bQrZ82NjDopN7sanfVfhzANVoEXuyi2ko1LNNccAW/oY5hs7CGRlRNNF+yAMABGpzNMkaPIQ86h9QP/0XtHlXQLKjfNuWPBk0ffrWQHBeSKh45fFs5eBGcZzX1SZr2SNRySpRm2xa+1E/i5FA93p++Mx4XERH0RmRJQ8UAavRRbh/+2Dg2Tcyfh8K+5CH5N79ySFC4V6qtm43pZlgWYgySTXf8+GrrD+UvpmPXpbCsuoS0uC6HhXv3qGib3Hv3y+tcQL7NjmCEh4WN1/ntRRsr5ykEHUlW9nThLzLwezGnQARpppx7/3ayVfCg4gdDt4FojMsFzgCycpToDW/rIev5O7co88RAsKuN7OTlTXNSve3JZMxp8fASkbUFuZ50FWU90gBvcA7fDQw4w9n290keKCSMToehhV9Kirlw93Hg/xvj87kQIrFAXs8HwV1iILGN1dr7qp4khHpULjJBezowge1kXXpELMLRYnvmJWqjvbWpkgYdXc0cg9zlUslU1dOnuaKXpDup5y/s3+hBXpY5UyNGkMb/v5UxF4P7AzA1YsxLHt+8T/IMh6ibJxnkFSJXTW7wFIwEcypbu136FSSHjU72N6rnrF3umscXo4z23YGylBJxV1yBmIMP00Dl8zSl3qTtsfQu1UXQUTZGMdeGq4IKFEUb6j6523ZwFBsK3YRzVeezCoG1OXCqs0j//boZuMzmP8K3fJO3tlz2ajgzO3VCbCqAV+nKKwEeEA0cXPfyA2ClFr+Nv/cR033sCtEejA5B8zXYc9ZYjzEzNFqhFydM12n0TbxhCoT4l6g3Gq9OYpeskVdw2578394znOqq7ymDwHqS9j2+dfUtntcHsB1TkQUVCYZH6nGBXrYCe0pCXnpfF9R0Cb9nqu45JQjfWXK7GBDjxFjX949EzU++d8k5wseou1BCLOXLc9zsxKaUsilySJdyEsDryG82wsEBFG1tjnCZp+FJc8k+iyb39mtlWcqy37zY7NPQbbYdWfAGXdMkTb2vcFyFGuDKcPsmx7JpxfDjZ9i1y10glmLrxPs9CO4cnOZkBhBKjWtFLPi60EUkUW79gzG/tX7u115mjoodJoyen+Q0yP+ekGa3WbmXiFGnY8NciZhVByNEUTHqC5BwGaKmamuMDSOg63uKtlkaDt1+U4VunewfMssSEvKaSVPKVNtOnptYMkCUXsSDHivsiAdZLZKD1joSfpnmLVMlxTjw02ZSxtq1nbUDexb8hQu2Sf8R84D+IhFPtoXProykfHQmKS7mP9oR8LCm4TVbTDbvt+z8Khy/oudcWEQpR092HF9rujWIImBRXOtewALrACr4r8VhSC5BIlCFEN8h66YA1v10PE38DSJ9XNei+8nfbJyEVdFGg3Lsz48+veKUC9oKO4ToLNQA0STi0TBEcfBGSTqFYTVxB+4UuIeMj7/LLiuZ6k23fwXQEFuoxhNU/MVhL5Ql0yu4ajbaWLqboDk/CLfe30ccGPO9U2PBL25AeUJi2Avv4nnGciVO3G+ToVmM9j0Bws4Xs9R8MqVDLKGp9iJKfE4J5uWCl92gQi0/mdNJsjwHT9Uwvbb1y4E9QddSCisVXRK4TJjHQ3G1LQv+Ti+9Elq2QMWxy18v5Uxg/kD6SWDDGPoM5Wu0IXjcPqv9kkvCLHaRxMjWBTZEZOMbaMKjY4QMD0Rym2Y+bPjqsiSo5/bzkluB63cQVoKicmbiTRJL1YRHQi/Ncu1p98xOp5e0cyZmLhSrC104pVelWyVMhz8KEGe6QlsGSGp63P0GPrer+bFa3bvKZroAgNXH1eKauBqGaRztqcuyU+7sgAjU2Pds/kmjj+Ldi9TpYl+Ds7OiIgrEOa3iHrRFd4jExJ1Dj4AJNd83dHuChTkoByK9200GxfyHv0V5Eo+tymGHikh6n9ytlmAxKnnb3+QJxHUbxMTMkSJ+ma+2P9fhMk0vJc+GdSYUJUhV/wbC0fNPGfQlEGa2smPBMEjxeqVfNXSarFtbjCwKJJVwwwm4Cb0o7Rj54J+3xWjg3m2u/at46TzwczMjk2MXwEwULKNkK2ev4SLgk+pUVGJMpXxyMPvYPOgtvgJm32OcAibDVNtpXftIZIaecJefCODZRCMfHQ5hq1rDDiWF3+jbBxnIkjVkHNngpHQIIg84uw07toxHCbqDuXuTclX1JPDP+3oZgVmg67hhyMcTHOpgrCyJLdYZVQ8nlvraKE/ZyNS0XkF7rCXMcAPCPChNJ3Y3LAx7noOLwFsfeeVfMfIMEH2wi0I8nHCw/wonpyuwfEdgDp6O+dHabw7SYItsOSM0X6LpC0ytCi7YyAHi7oxmb4/ZQxzFSaixSA5wAfV1N0f7ivssX441p5uqVCiOkHuyRXxderyYqhQZxwoQDv6xQNRYq5peFpEQHcQJINEzeHGp53OSyUOp7oKRy1xR2bAXLgFSqpL0/3tK4PvQpXsmtaQCodOkH80XgWIvja9WudGSZFND4OgHYmmm9LX3SZjEtQ7jkJFpx/hWAxvJFsUf24LnAtKUsnmLf/rZfp9GGKoQ3hDB4tOOjPCDoxF3vo+SNIQqicHKWmSDffWevxBH2QzXOuPbzoKNzJV7JzbWyfry5Qm8clMOM1b/8SqflHQWZ2p+ZBXhfdc6ldeUh3PoVQJsQNA66Btj3VvcNIuxVfx1JSNOBlOO4BgLs42RE4ocRVMUNj8HbTLIfZo67R+lu7JTcBn5vxxR6S5cDDVsQjMs5X5GgAoD9O7aC0aF2dMc3ODsznnLBjcS2CFWWomAbVoLww4NreM2/R21K65n6itdMgvRkag+C1w4HGvS2kqG9YnB2SB38T2mV2ptrv/h7fNRCJC0RmCBK9uJku+G9XCpb/1ULZJa2qShQgyyHmt17mi9uGUy9axQ8mLlF8A8c1G6udIThhtjMouIMnk+dRroU5b/+GLTniVKZGpWjEwcIk0DHNyY2y/mmp0wixb0i1ntarArRqSYWq8EiNomyiRvcOMBlqvq7mK9zFe/G1VGrLnvj3ZIfXEHyi/HhRcQlZx/W85Q+Gb9Ii0NGVORy1HIjZgaB+1r1nNYjL5tbnbq0/nZxnhm7I7udcldoSsRHYUP+txc5pw8dHuggF+PLFq0ZbtCFStyuRFMQA1blyUw9b1s1VtWfZmqEB+p4X/4K+RZ8rUrP3lWLg9VFQvbmg7D6cvXDFJd29eR4U1qFeGGbELp8pXA56DQM5R6pKqaxyU6gJAnnnGJuZVVKZa96AgA8RZC4NqaC6T9L07qMH0qtxMTzSTvaDz84F8t6xyhbuCWZ7hjjbDECUISHIK/FHCC+iAYkvyF0tW50/zmnJGh4hncA02l9uMCLH2icfUJSafIK9ASShPQ96Fd9vQWY4iV5Jt0B3GrnmidpSTltGAWuLpncK7OMFzVasjpfNWAsIZnWdoheqEdMu10yW0knjQVJ50fBziuYWK1yysbk2dJNTdPchK9IeOoFIWjAJHt6bIslGgQwHqU70N+zqmq0A9VlrmCa8Kc6qyz4vtyWlJahr8p607kkccvGow/afKy8q35ESvputpmatbdtjluxiNsaCByfGmB+NKvtkvFo+2aQWnDOiAvasvI/7V5XjuyzqpKlOhb/E7PRsWGuwrinn9t2sipi5+MoBIiapjxINA+1hUOO0YuRwEtBIW5hj3pMY19Ey/dErfV32RR1RbhvLBKOjynQCYsduOvSimbBlPYrz8YoJmSFT+fseYAgoepVPss/iBlNFrcX1GxbH3gP6+t7yUR/urRzmUYoctN8fsRDaNmS1e81fpSE9Y9uHFlvu74FCWFTWrjWwDuvzntaP/TqYoqwrcqVvHREnL60sVUSHILeBz2ZCt7vpYWmS3KIsabQmSgg+RSqNPNJIM4HAhEGkbpYIUC8Qqj8ghOaFM9F30tm/ACchRNHU6a2fCI9tkMtQXEmcSwcBJz/LmBcvj/z1THpEDZUQz0GqMnB03+Yptx9gGtGQHA1gwCX2nEAm8UNXO/8eFQgr25y5BKXuCmKotE3PeKQlWVO6VOw2eJ5HqWAWgVQOAEv2vmUvesMTycLG34PIZzv6T+uWHsS7925fXHu/SyvM40G8TAogsdSaLEAvXqrCa0s9qCThCmIqxPP+XnvKDskogC7xgEufWTXEeLV68/TFAescvXRXpwL64RpYqJY8urG2I6Jrv6DuVtQhFVuGc3pnBJfZHOnmGeAnSEse9CfWH/kwV25bWcjvCFGWiP4RCt9RkaVA3gn05jrPE8GrBAIZxpoRaodI+yGZbxdwDd/pmSo2LAfTB/XC9JnPBtdlJfeV1ce0ANZyPCSyy5BQCnrkaLqgtCfPMPd0eOqZkflRa4hsWIdCvHG/tZdwbsjzjHrqSZiNNLU+GHoYHPXflQ9wuo2tkYeWQXRE6WzpbkscB9KcidXpqsnkPrRjkPqsP115eK8Zq7Xl7S1KVlPR1iqcx4jUJugrnCWnJSbh3q36ir3uLEbTI29NuA725sTcmFxgguzHGZciw19wFtm6jpLz7QitWrW57EluNA2iS9zSi9+U23UbJbXsLeCz+NA/mJpddJoA2JaldvahxqPdenJpLSoLDjVif7pvJND0cFUgyTP35vHWIF2hlPoWK6DwOMl4Vqp+cpl4eNM81GYNtieHZmpxsUeQGUgjm1hXrJT/WftcgmUZLTwNeKRMaGWo1b1Qrs0nMlawl4WRLRnMegj5wwZ7XLxklMu+iOjlBcDTjCsVmb3QUdXgPB/TyDAVOELCB5zBZyIZ4zutSqHf+CH2+fFTrgxGNouUhToQXvINiNI8a/vMRZ+WQRBCWvh/5e0tRnGFDyCVVyoheNW342FSY1Rtohup2w6AlMA9xaoBvCYs7Wdqu8DoeeZBBj/jakU3v9ml7QxGYbWZ/MFqQ6TyM9iBG8S63Fn557MV7FJomhKFxv/SVg8eNZzX6+NFhkTUpcR7dbmTSo86pAxQXPYiW/k6etD2OX/o5RGAPuL5vRvK+/dxv5IxO9pDvstJPZ9TCjkzAAFP3E3ErboSlLnkdrvANaHQMSZRpX2E3f5UDsWXUNcfmUT2ck2VOu4IZQ/R6LIBouA/+TYspQwc+iwZxl7bPbNXylZvezIW4WPHyt4+MgP4/khGNwMP26Auo1wBzBUpd7RtdUuZzF0T3DM2yqa5V2qcIqz3bL5Z2pS68KR9P2sQSpPEX9wplLMmkpLFUIN+yKP9sCLcRbRRbx5n23iip+aGD4AJpdVwm3s+PSl7Ns1ucf5iulHbHESwBmypxUrbyCdKbqeuKyYYaVmd1B4OG21e/BAlvZzfrI4jyXLxQVzSVieZv2yemDnR0ptJdaUa6D431UVwe2IhRVvy+y8Bxe1j+evbfChyXkfo0bfKdiQX8cqlO4wywBOd4qPuy/AeIexakZz5erRdWwjFfoFKBHXFPL2aru70nyH5LWuQi+rbnU/B4OjZC2GqLgPzMsFUQDAdZEpMEocdlAXhiKX4lG1KuQs8rglu3DTCiZfI9Bkf7YRcNRmzFfLXrGLwpOZznFRU9ofinp0nyRO9fJVmh+DMlxRrsPtYPRqkuq2H0B6ngv+Ma9JvKsTCdi5WIMegetIlKwbkX5EJMA+AlbOSt/GQCpEL1/Wri6oCXU9DVvx+F+qLuWuH6Sa7wLK9SIpuwlb1F7HCOgoZaQJ2a5LdJwjYs/u8UGuN/R/ASWRKHy4dQqaVnJIOSVAcfWxqxJQOxLKeQBWOm3q/2XBuR1aoQZbygSJOrguTrK8aIODgnX60JM6ICY3YLiDDMX31dJu9UNX//W5KrdjQwzty8dC0bF57DpsZGyzT86KWxU0VeOuifF5mBIIDMvqKvWdxKS+9bFUM/pDvm2uKqovylECsubw8GU3mCWO2veB2jPvoZVnAPQZKFDzpm5C99ba+lNZJfHdDhFyWAmx3Zv5YT43DsDpeSQrWYa7TI8RHgRSe5Ic4azAlydQhEor/GSFHi6PnApmethJPhyPIg82mfy5tLknjSTcIusjPm8qD52rrNssF1N3GCa5vwJv0YvLjdLVb3BvfeIBelVf5/MB/qldJYU+4NcuT4Ioi3jZ0Yn1fZ+KvSD37JEIqVc92PXwysuiixB/twOfdZFNAICDiU1YtXyrwy09wEkxRXUjv53ZhDQlcEvWnWABTSs7JzPowzoudXtGxynC5RNon48Q7PWSGVrHnN+2FMzD1C6Hw9R3WclzgoloHhK1A1oekIWa50AdRdHnKM67/BYejEuK+aXhwCpwESBygdrsP1DUAYC3rG1lNTlAvAbg31JHj08GqHybvrAKid8YGqFqUxhOLrMnCWeBGUW5ulSGWvf/Z/3falQ5KHrRx/Qao4NLL9cPlt4pzyqdwhHCVvVZh8yjKn0zSmHk/Kj/O7aZKNOUPNnoPgqSJWmPh5JTqLwbgmbooYr0FWn4SHUlzauqLTC5ZOuncDus/5zOAEYwl4W5M4HRKf17TvfU8X0kbHe+h0gorzDOsruIWgrXGDvtFoJ0tan5UuIHsa+B2ujzL2gqKtXoPB+mCGvTIzkca3BVvDHMvSic3mFF+Oiz8XBISS5rKMqAK/UFoyRkXjDHqNIMkq5OahPD7EdfhMNBIOqcQhaWwhPFyGruHK5C36YXajxaxTbQEMQBQ+/72YZKm0J7qbELfYphHJlmDttcwkxJZxZn+tefNc2pltU7E3iCiz507PfUKkSfoADhMyNWHEfMlki2+SRk872wW61pdA+123429UYatFDueD9z9+z41WGAwNVNNCerLFe+LfJWm2NpFse2ugJgoBktKYQCjYdCc+jZDTGTls64YHWyU4yh9UvXnSw8oKOLR0gpt2t9EoazLCI0JhbZjV/2HnAoDIlfTFv4FCHht5f2HtCvP4frhIXjUwF/H4JuxjAJ7ULbAiwJ36tTp/DkOBOCo3+1N5jVhzxDdPhaavUf3FvhM9MHzZ6paxKRmreBWZjFNKggDcUdh+y5EFdPCUHnHqcj1jCmAm9wKtq+5b/nV4eu9x5KgmFjMV+ejcZTFmoyOJXfS66GaU/iQw73bQv3ucP7+uE8hBNIFwkhcA3Rrf1LEuEatksTIZKCEkpalaIW2szvouk93tF+6TL5Y0h8iL/xXmYZtwZAd071iKYGD2DGSAZ8gydhqBR3wtNTYCYiqmv2TJh0TCA/iiQHAUxAceFI+ZpL9Fr4o8AT0U0tQ0r1lvVp72LglF2smSmB3qk63AY5cNRVnzXjA2morx0ha+8ykJw2cpQVZ0jgUGbOIi3lcyY+7pV3SnOFeUKDRIWrAX65OIinUsC/WCysDo+QAVzIYC7QR6/iLPQ8+wIGznqq6R1LqC/nUG4vRTGqRAMR+FQEJbTV2CNlQHrqG2J++Co+KFhyTMbjS/lAg4cDcL7X/axQD24TvJ3oCqVYPmm0kHxS/SA9JGfp07dnFr3UyF4ItTKauiZ//U4/Q35GVdc0+vqfA+LffnKJOOlOSPIVcgpgryrZLXNyi00UQnbw3KNPqAhYyVEersdm9lDCOuecQkHQbyotr+eg0HF5cZgMgf1RXAzwSpsuiamR3YukGcdEZWfmA1bJpBdWe9qxpBF3r8zju5Vbsu9uhlnphz4Bl5E4KhcsIDXTc3u9ELq2zAOgVF3MEe0OK5boB7nX71G+n8c5fI/hdgrGbnmQJJxM9ABBiO1Z30DV21uR822YIHn3OA/t5kzy40OuJeWTUcD+RDTP05oddoIOBVctWBkV0lnd4zg4UEZXGs2lxG7eOiAe3j45I57/505WoaPsOJKK7u2ZUBX1xfINq+lmAk3yAqxCv2fGLKUnHBffin/cNwmFW+ORNzvQ1I07QBRbyjCA2PuRR1U4nIpnYVoaCxXb76MHH4v44/foFL37RrtGtDGBKrDP5FHcJDa1RtG3lcxECNn2PMUHX1uYMqKAHADaGM5G70c59elCcPyvwMn/iIHO3KAvWuLNvZ2C3q+W5Q899vbpLcLiUodtr+0criTcz8NTl4wI8r5cI6KKR1GRjvdcYKlYRuybvies2NZeWDZl3HFLi12RaUeAsufXFFsQvCbAGYcTHbRFGUbP5pHzrOtkrvqWYq0f48IUnJ/EwcqjbvYqQ3MOiB2vONDOw+AOgHBYs7DQyoJ70ONvWngFqw2qtpOIAAQryKCXgFCpJfRP8EnLPOhZQ+NeQEJocvfJRDa2MCzm0FNWOlTKGg2HjMJRpfiTVtZ9KMw72zXh8xxUG6xVhWRzrpeKFZ+CNOBfX1dxZviWN9v7nmHbmntK0Q9FK6Dkpel+REkjSaoyGaYYyL/3u9FqGvjU29Jhsc/E/ZtltOWh4hC9WciXeoCyKO3ivxCuS80xUMDvz6rvtIT/c96xV74wG186QqKrNxYDYY0XJwrWup7RtG64OqeT6iYL4S/3spGSHWTrr5rG89T4MGs/oQVrU3Dv77xf+Z/1r78CEoEjSPD10Q7YCXL6ks7ebxE/GhZbmiqTnIZqcty5+KHic1iH9K6lq5UZr6z2gnmMh1IDGhJNpYntPgB13Hz/KFWA9ctcASu9d/cu1qNPEl2nI1m0PBhb94uOsHlY1rsEadQD21unKqUByd+uOyIFP8ODbE5EsGwzPSy1eUYz7bQTtZWKEsaW5KB5cn+wY22y7tCpTf3q61pebX+T4xMA7HCoYGkePKLsIYhGQQ6gm5a9TaU9G6/0wtUpeE8qr8TCusovUbaRVN37u3vzi9oCw8iW+pQI2X1vjOrE1IoIAt/To5HKTJYfk/C23cHqDBjwZRPmavQ1Bj7nxnSHKoBrZOqcRbTFFvWI88C2vJQbwe/PdYsP+iFCG5BHVBsO2V1MnRqnk0Gpr8vYxlULPKnBxRnliCRvX7GtIYER/9x76bdvJmV2zaKblrnvlIjrx69DIOrtLxdKrN8EDzKgoBLl/rb34myOt3/bewCpBpNNfotRyqE3pxltf877H4UuCPx+JUL46UoazKGYlQJ6X29CKMqiFbeSIhpnxiDSWr5p5KvbaUIWJX1zj6jr+17BaZfswrMlcVRaJ72XGdDg9Q59NCj5HziGj/8vl0xvMZ78qTc4Rf0SUYEqsv55+IZEHO80hXGqvqKSWNHBOTUydB8k1pR6ztgXGabMjjD7zrOx20ls6ER4J62YhFPKL0bv1LSXnuW1iQRxuB2evlkmpzMSwcU1cndzGin1Kfx8gwRx7MqZyvvciizZ40hoPl5whgG3ZxSjRpRYiD7rxskfC5MesE2xLuT20VBzBvXO0qF83LEjqt5/9RyM4JiWHiTdroomPAiFhSLEEyjA0W40a7bqdMn9n0IqKYMcZo+ll8yNmZeK3Svkv/y06de/nb36WjEAvNjbXw/71EcsJbehx1hXKGm6Jg2kfHRLE12SeqfVNb3XC9RIMDZ0C61/oU69QG8oPxM0hND4zFGIugOtmdBd+o52dC0f8G8mkrGE5+zHazJB0ejMjpBL0fuYCTGfl5akRJuAf8ncmEBxzKMaw1GGH+RR7koKdg4ntWEgVlFJ3cgMIe5tPEo8L4U3C9FAvpCn79nkoYWeI1alxSkLJLiDs1h/sEMKof0hzlb4FK0uMPSkQv6+aLcGLdMMMRln2ZS91XWXS7liz+bZ9iG9jFphPk63LUzjQqfuxI21TYYAr7zkfRQwow9KUouTmJlQCzgzgZhU/gRcoXOju4B78Ji2VK8e0tAZbM/urorvegFyIfftupoEjbYB/nRYNs5jRZsgHTt97fNMVUB+5RywHstGuI34X1UtMHahgmYjc5WATeqlGFG7r+8Ke9aRoKiHg15zi/t/s0k+fVjBcr9hzpiADp7D8Sn2lbEboEtpb5Ja12DcXxoXCd4UY1epj4Di5OwfXmrb118FozIrbq57zTLF450vZyDitPfe6H2QrSrFrwxrJOYfIjPNe/AA3BToLyuoK1FlFY7OHqwBj9a+/1BRc+ofjLW9IRRgeEHMMPkVZUbWreIMWkLh+XtVvFnD/WPISDz0tfGghabApgUSmYtuxKOjYzL1t0+FPbku93wKL8SuboL0XcyHYAw/O5FKWLisXmUs45i6ky6TsriGlF4C+GWCMCuE9itQSNC9v0Cj3x4h9M3bjlu33+q+NBgD1rnwZHhA4AVudbrmdOY5087Hvjog0RnKUeALSq9K0e8I2iyBEB22oqz55GjwUzyGoT1w+s99LmOEGeGCrW8uzWdJXp0wyMdhUyRe8Uiv2ROyYahE9k5k71FVsr7djd2JdCUBwSLwVuFe2thv5Mn8enM7LoVzOFup0Hi8rIVPSZWfi0NCMxJs5MeXCdCTv5DQUOK0NKue56HcAu1zjx1amPoHw7DBdpfUFMtLqvIR308ijaTxDXKh06K3+4kx9m2jy35wJtWIorx+82oEnRrZ8uwvlZ1byH8Oq8o+8IiHObmBaLrKEcXMC/E0b+ObSNTHK3ldrXGs5bzxm6dLdjd5MTSYiuIUA4SBQHMVjGGnAE5txeKQw4Ky0rpRv5s/VJWL17XRkAoNqtTSFJH8dnDq5OqqfavOdctOEB2A2NeYqQ59n89AKnsr7mkWYQFiBOSNMKVE5dj5msX/aSB0P6MQIDi2L/mayYxSdAos+0s29iA0M6DO3KRO4FGRbUV018m5ZCM3AzCP+s8CMtHhlC7LY+QmB9Q57S9JshlhTZXRNMYsDREfT62h7rOA+tuExKSvnqaxorArIkHEHdNJqUjKkyffI1ocTd15rkvkzhPE/njG42tA5WGtH0wUaBuIC48D8OJpqNIy2jW6G3nVpfrUMz+KB5njbB6/0PPdsvdBYg+KIT/voZfay1Q2i7+1Wy5Uet8sPlbM42mDVRKIufrCRpWNXHcOw9gdLOE5IhZcozmi9ruWbjVEh61+0jQaITM0E2uTf0T77ItFC5ZEcUuYrxcEtKmKSy3M9DaHNm0uR/s19NRwpGNCIjmWqSa7/Jv4ct+13Axu6pXsU0WxEjMyC63bpWl9tMjLG4EGzfBcCnjHWZiPWwKGpybfiG66mw+xGB6MjDzgS7UJLp3EDXZkuFoB5GckiJ/E85XCmQDo2I0egMrI810zW+HnJtiOIE3QxMHsYZ7FE2HbQCvEfzpsWA4ETe6XYQaise56uSLXEgMLkLDQn2w6KsZCwj1wJWO3Uui9WfICko4CUenJYofnDhyY6wxnoBHnstTUENTPPy4UFCrGS+mod+UhtCl5aeOCLxvg3EYAzfUkKdyyJ6JZIUL4ypGjpiHHAj/kXu0z94G0z8raq+p3fo88WQAXxYBzL6p9mLu+UuJk0DJacvPttSmxSxdaJK2g4elS+X6CmEUqy+VXLN6UaWCKY/XzrfyzOEHnA2fBIinqCyfE4w3z6HVVJLqXzTkMUq342UfWJXz7x/+BKOZzAHIr92S2nXjalA3owcNiF8gOBUwLNtMCqf9l2pXtfOgCDUXxRJzfjLoi8k2AeYuJEk41keB8FrGO+DQ4QgN1rYtzf6tVQ3ZoA3UqX9OanDdQ+Vyzu9G6ZQESTAo+wVegghV26OmR4qanYUmGUuwPv372wxWI7izRA6WFaOOgNNYpmGGV6r3rLtBe1Lqsv5TowxQWmc9YVZl+YcixNaMTKdfrW6mxxo+msYqoJF8VWTwdvEPD5mjkLR8U84Pv1klb1CMVL1azudu3V3VYVinoozjZBg9IsEDTb1oRlyZkn3P99ahKWNtTKS2Pqlc8fS51UsV6IOZ+gxZhzyNiFk4aouYTkGkuFq3KubN8sk1zH4ee9+0ZECC2z7M5RxMKghkHkTrtj5HdwABgRpAmVaAGRy3n3AEmkZj2ClMKNkGznhEmsB6AP59ggcFthO1e5x7P22LReqyris1ltpI3EjcI/da6CW2D7g0wqyMkoApF0niftj/iq1+1Vg16+Ns5MCSw1+MSKkXoZWZXoZux/4vp9vpmY8dQ9vBwiF7FQ7TRKJmnFCRqYT2+/Vaq+Ue/YJ1SEw55oDzETFzKDPlH0q+xtGDCp4MTrBYn1KgFWKGedJUhH35NFV/59rv7GCTZBNnJSn/vxSkbbtR7zMzHBwP8CSpbZ7m9c2YM3ha/Q54xvavqom/wS+jZGL7dr+hflUsIKApP6MHuC3pYJPamrdugPPp7iOjO8XO17E/9ox1LM+/AI2eVe+chOkkVx2aUSu2GvEcWDLJk5FT0O5rDvWNM7vXjgvx3On+pFLOYFd4bRsUfIYaL+CTsaFNx85EPRUFHiuIoChdheRAgmhtD+qldrjjlOwDD/BJg7A9qgvh+odhJXJJEy2ucV8RjUQreWGHH9sCv0n/jtfUNi1boDv0wjlY3vqG8g6N3nqcyL5aLtmSM3y3/AhbmmcCbXy5mS6kPTpc5l4+sDSgWeWa3GvK8ZaLnyUmkG7ol3490bPuPRpprW3qhXFIwFn7gYWbEyCusyhsyRwC+hppE+T2Oi8epxzH6R8nUCSAcxANElzzjir+n/7J1i6fITr5C3dGA8wn6GRMy+/4o+Lh+Iy3rv3LiI56R/dP3ioMhNNfdyUg76Knk6CaGTTcTWq0cV1GK4wF4brlrPVJxXSjdNhDyCfpzCiJAWNHMlezG2rFTeqgjKMroJnVuCDBXmSey768noD2wI8mpUzC+tlQ80iZJAa+chpZCoNYdfhubYzlTiyN4OLYp99mZFhJ+CkiW3munGeC2nyGjOppFQdx//7v+/Qb81x44sPRrUj1n8NvKnxyQo5bK5g7DnzIey1Ia8auC9OaWB21hhRp7Z2wvvCjUzGPlR2nLZNq0CVW3I2ZTCT9LpowumiAFnB4GonUdDzKNeytJ4ZrHML9WwS7equLhR0WgEpVYehBBGYvotQvoi6dfbRVZSjKXwbPAA/c/8p8y0Cxa5wzZRf517vTNhJ8p0L3eqz1RQtCC8yl8y5KnHjD8IvrCysjDUV6ygtLdZyscMhH0y0l0ER5xTAMk2OK/8cpnHVdEWNWDdh/PnjCtrYpOIGhyJwyPylAyzBPPPLORereS0N5nQXZervrIs1TgCsgJERKRX55w+ZaE6aADDUFX/448Gwea/Ug5DiKlpiWeJeOENjOEPHL+tCd3RAsxysmT1UmqBcZCGkJU9n/EU8lgLWgq+uKBT9DW9dThdJXpQcy3z+kni0AqaneK8RAi9hE6sKX8LVV9rUGguNqLtUAXwcSSOSYZ15zX0EhpQsHrFoNBlu1vAaqudrO7/E5fdXWFj5o2TUckaptUNFxZRCGf0v0xCZFROJKxU+WMvZ2YoL/zo/CH8///v/8FGVUsa/2HUxoTYiLXgzN89Hm+mSMntIoZoezEMq6x57PpUnPvWUHEmeqbZHtmRNCInzdBHkhf71gV5abnnfdOr6M86ihE2MZJqFa41eWwWXteH+pHOpiXf/+CY7hiWV3OMBqhIrzr781SQNyIebYPTmVFrnU+r2sitDriNQgJafg3Bdiv89RGL4TZMlefEMhRfVxeMKEIBYeEfNj8KS0CC36HymcP0zAwHGmVm5dA87CvDWwkOsKe/226adI/G5KN9dTNZttyIxU1+3ufnkkev8LoYfX5+J17PH5e4fOjqpG+I0BeUWldVq0+TihgA41zRD1XxFXSeKiQiq5j99ydtHeTr0KIyJXhs81NSK+1qvchn0tbpDx9wXE/4x/SHYPTtpDOBTYlMjfDLg6vJtHLIu4YFEASkDMTD2bp6sTYX8Mhp+V9V3KW18yk+NuSjz2GAGV0+C07aAE+7HXsxltU4vYyKZ0ezsghhA3youC1K4QZh1OOGjsmtcz8IvX3OZUI1/aIkOb652J5fCTRbHO79+O4tVDxI6JDtaBAcDC1QPsG0ZU2vmtwGzpS3SW2yNF8RSdCowoNfSBtVIntt8mRqtWLhxqtn5zUS+EMfKXSfruWufER5rk5d/xA4Hd985ZxZ0iyHstPmdTLVf/4jxzgzSIxJQi82jIIDIdx0Nc9GQcLJh+w0BgUVGNhX1q1sGsyQMYcQVS80XmyMj1w6WHAKPQp/7cAd4T5qqz8mIPVkOPEGRC1z5KMIAj5TO8gnRVFAgjh9UR8H4mEdwN3I6HprJ6pOWqG+5a2htAsqliIasfQpQFUnQ+ft+WR99T0kLdxO5nMnwChYi7k1fd1yh/ZyXGwRI3z5B7OBthPDFQSB696pv9FFyeE2s1lXzfoq6+k7EGwzCVkRauJ+/AS3nCA/7LxrhdRmoI0Tr1Gdu64S2wyIPElBfWjbJh6G2oqqK48Jq0Ai1koTh2kFGgGY6j37eBafe9i4EnLGhoGBWuPq2OZyyb9XqNKztikigeTg0KfVX80YXA9KMwMPvKn3e4uP36WXwh0f0C6TsOwHXm60VrY8FDbJB7/9axhn0JXbA2+NzYN91yc7T2zHFIaMqLVn+rtcWbcT969pfVQAHeN99oERENeLSY73EwPy/SzlYISBZ47SMuCXjcdvtv4X68VsgeFJzxwZN6AdqoPcgClEklZo556bhQWOAaeKPgYEfaBfSouK5UHWzJWvQgXPSL5KLBJE5dDe6MNMGfV+q/uT+wBX3B3McI0JtE/mXMNwzL0SoQToearXtBR3UWM/SJzmKsYU4Xiz2goyX1Vab4yUmwD92/wrPAeGahfnrrEOp4Z6xYaEkzskHdv/gwJv1qQX8ni2JfHNOCFbP5gOriCoKmGnuiItnSmoUhzzpXfCfP+X0wpGH/bQdLtpqoeD84aBrapWao49KbssJzAV2OgxeAxrq3Mhupuk+4iuTfZM+jBQyKcQk51uqyZ43yloQ9elp8J9Z+G6DQ4+EjqmYoO2xj4uW+O9V2TipyadH52U3la/iv+CrbwSsQKHgGgIcNLocAiTtOMgZdebHIwe2QdDw7MoQQOvPvcQieLWgVAefNQhapdaDFLGAjMnSR1VHkQcXgGmzJnPbnGAPAqUmHy9iYiGxkECj7wwoC75IkXzTf6wfooe8LeYGIw80CjldpShZSxQgnS6lO5xytKgAnyG5Cf19iFpSxx8751rng2RuHeQpgbSr3N4nOxqyN6zIANnDFWF1f/Q2K0KclAdgP18EFndUiLor23npXq+p0cf0FE2YzG3ok/n1/knYUI1Ri9Pg42OazWfWE28YFAtEI29O2tGPi+n1YRHDTODw9wXF/HKoSspr8or8767GpQ8qUWZSx/qmI230adu2ib1rDfvSyfraPwjw1mhQniXaMn9P/gYh4Zp3Sa5x6Z4gmVQ+htemNLAjL01wtwr6sIea8pY/rW1N7N5w5eykP5QmIzZIdArQWZZu3HCgU9JIlmMaHOkrZ1GVFWRU9DeC4joHGia1tvkl6OIwz3Z1+o1AkOQYvWH1AaSnSLofJdyxF4wONtNzVh4gBmxFb7VNFsJ81BIURJ6mRLkGPESJmQhosYwocnQXxnHoELiCuE8s6oR8j9kPuG0GbM4G+Z9hrpIsAA/GrpXb93Leaa2DJimST+wr7S8rDze2dLIke2HVddppdENaxuH6EKZ9KfW9wrSwZmh7cUB1M4/BeWSC8E8N2RkvSpgL4DLniV92jnVSUEKeADJaFyzYaPGRJlnrDboyBBs9Gid0g8tXLpHbt2tr9I3UVV3WLz8bwEOVYXstUpbV5bQMS6h6doNS0dpRHwm1+Nkdd0iYi6YmWdJ9JhZjCHfjC+fdg/+wf7cKaSMk9O04gwAaA0XUrS2+zyJevy62aToxPMWsL4MCSxGzdZ1BSmHwxLc7T9FBw3vKoutwv1Z9RE9senw7CaNPRipXnPsHLxhLNzdJXlX5LWXGzeWXrX0o/RcvM9QtutpDQPUc8hFNa19K4eJbeEPBMVhYhmhKR3U40dYKxQaqeBgLWGJ1Wnc29USh33kENHaB8D3Q1HAETvps3bUT3QTf+4BhhqunO0/z13SpDZdImVFNmUgcfPB1mfCNX4sKZd6aUwg9VAn8GEgVizAf5+wQ1eoxl7l6aC9eIOwmaONEvKl0SbFFwkWRQUwRxDwY3YtxHiHmitR0eyiTPvaFZjKQ7YHWZDGs/U5AZNk+PZUGdsDYj/mL7UWFiFp1Guc3mpgEj6WmZyn2f20/P+9y4KlVGe6XxA+CV3d7IlJrQ+gkVV0VtAlGcCs0xlkNOl+6cfQrZp3Fnke7tdY/tbRJ5S9x4M3gK2WhQApQbVqwYU5iGhZaAYY5vnltl/FkFH8qKwltivvLmewmyb4Ak0mO4Yh838C5XuZkr9pG5IIVEeHtZxVncfFL2kN9Lj+RUVtLHVeYnB1fG5/sMdiRJ3Y+tZ9YRKCGLkEtrcUV4f3gjRhbSYY10NoOYVVrtQFCK2++4BY/1iKqS7ARWsw/VjhbviIASakTtO/ctSBF1QfTPNe05AP4oOV2A642YvPP9mpHwOrbG2q+8tx1baUXSx229Gpo7r5bX3UZvGc8uNWHK/DGSSdtebi9hLeMvESRFEanwrPzL01qhkzm5/OyN0RB83ewXnm7fpaViIUA458X1p4IUOisMKHXzz01YfZJkgrOLOGUyBFbZD/V4016ZXgWu6oKxIEaqFAPu0Xp0c6GzNCvWGJTfCla0ppUQauftnqlw8YssZBO6ijlck3DDjLA42FI2yKG/Fez3c07Awi+IXxIDlbykyr0o/vG7LrHraAcGDnMFzsndo4ulBjC19nvTHVsbTO8FmioBqIeDAT4iIGloEcTB223Qat6aI7SDBClUnbvDOyBJmRDlqMjXxw8Pqc6WT5KQz+ux0d/1Wsl+B03eHj9NwR2GZFjkMTfxR/SOJM0B1EXfJqGzMTk7Yncitgvj+JytK+zzP6jeqQnZl1qg2wGzx6Uo8HA95u+lv2H1YL7l+BeA0hilfxNCAc11ULrOoDao+5NfkTLInZEFLmpXr9GBV4ZSCBuLL1cwM27TzSycSvK1QPI+ZfXNQZgNnDuSORSd74u146nZp/TP7MQZJFVy3IUGqTTcQyDNXa15a7tWPCIu0s6aKp5xXxmmYkmRSjNzhdLz5lC/Sg13OWZSCSq9iFKYdbEBwGBsiUOK9GQl9B5foUNYU4tG2ir/B+zxk31moc0AgpSNQYIystDI7oWZSKUXFdLhv9ocgI7coLzUXXcyvRkouz7Q0Vlqx/NVwm9+gZ33cVodQJvlxBc1iKLhgThNguPgkWWbj9oN9HCEhg8qyYK0KZw38utp7r4xZJrcNkhAhruSOtV6DoC84BoL4wPn7L8vvkzbDAFIktoGBpOgM+ODZp0Llp0kd5AYDtRcpusFNKjgnXOOedhLbRHYKQ8JlIMGowb61Jv5OJPyaIzm2+YOcKwDLz4aVyt0ljRORiSqwi45rt97BXMcM+xTDdEJKokLFh+Tl8DiWZz1zWzn/N8ZbBBDV7GpOQ2YPZ8cbfm5+sr5IiqCHM7GZM4TwC4LPxGhJPVYH4630mfQPhqNPE51yeA4URAmE89IDV6Qw/mGcLb7/Az3G6UCj7Qj0vdEeirGconqTEFzIqbItal+yIBVbuTv9HcVz8e/yV/sIW6w5baB/AaznEF4lDiE9t29clBmBHP6EfpeUsD6YOo0z0oo4lltdvfoiapcHJgfRy2PW/nL1zB0ZHnhLHalyBZsVKLdGuzkkL+yrmj7CeVFHq/xYj/ORceYuOByic7jSTwrKBsiA0CAsdi7t81bBaB135Y0aJLSvsmdKbG/s2iOgIAMQABshPWhWoraA4g3121iYA8GW44tViEDVrbqn/kCbC6XqsbFtEsczYNDf+qygthQ5MuF9v30+5R84IOB2KrT7yErCUL687K8A+usyaByUL5BGX8R8KQVCvkXtmtJYgrRIMswuCvbzJLjL6liZ8gr3b4NqlYg6a+waxqynhE5lcfpzTYl8uFNrnXI/HWcBpoRUlWjoo2H+9NuD5SgWm8gk0sUse6R00kLCf7rndvcqsG7naHcJdiwpWNhFCwEXpEq2Z8MNi9QQBg1mpe56331OoVN/IwjpRraZasqOCs5JH++H8tV90DVsdJxjwLOKXhDojo+/xNlQ0oqIlyD47XRBCwYMPR2u0zayIdWjc/1TADO1kg2F2RegiCGFhy96J0kgTMDRdEmuISi9uVyj4yEd2E7hmK0btQjGm7D31OCYRuGGkDDFKS0ggn0CQg2+ikulRE12B3QvNlKyrxcT8p+grl9gZiNYZBjb4hcEdqPPW1pEm+D6otXoy7UXJi+avUsjRVqtbQbCMgILGHCXU8bd1oEaASWhZIE+TqErzCCfNwMMiZ73dL9SuAnaYGe6WCmcg2bmSprz/QmbRd6gBwhA44DyUTDPD7oZt5wFyoMl/8PkGtUqjqn3SsPrV1XmIo8qC8TlwcDoLuy8ALQIwrG4sT6qu0EOE8GqoRwdN5QgUUVizoE09Y92HJtj91/K8v5fGPsjzZFSZI5Rpp1vJSnGGcJitcZKqZtZOCCq8X2+xfyQeb9jIv70R5xN2MxkUK5kO+z35Pk1ciVkEUStjVq6RY7B/Acx7ckZvw7P6Qb80nf68WxpBPsKjKUQYPITtsWH1j6NAH0V4zvCwJW2i4H/wIE4KpCEiCUn1fBws07uz5RzskkQwlihQaO82jmCM/yr7lZytLo6kP8m+QL4sCzwgdrYrYrsVPD7gWmQ2ZjqoR4Ko9PwA+szZVDBwojY5k6OqHjJXh8HTQSExCtd/RvwF4NfsUAXLpZpcQd//+FZUBbOBVRf8BHrpMxtdD/Pkd5nZI2qsM0vEFOxWeUg7iS2epPSupbimBfL3AW3U/oRYRZxbwYOxEZ2vpCb046P82ODfZ6oksaA9ceNMFXiQQimSOraBoNcBZqr9s/Y2zZhdbHT1I88u0cFx6u2WGWTWHzFAY0vfBa4W5HQu66ZWWfp3OPu0sZDkfLe3i5TEhdg2jGgba6vnT/k2l3KS9iIYs73y+e2xGvGRJeIzKdSC7Vp5OANZOnUzWa2nn8krGRjbMGKUvd2smCyitAGvvgdv1R8BwxD8Zos8WlyZycBZD+PlDJqtTTAgHYhrTnbsxd9Iiv5FnYLnD2buZACo3u1efcAyTb9yQxdryDLEJjiAVNBiDGSsnQcdB3Sruk4H3v7+OzxRE+lIbYWFXpbYKkaOOFFxDheFtP6my9h5+TAKTgiy1in8Jmsi/fepEDGXsklfnvFuhgq6Rjj9Rf00xF6/L+7XWU32wpAsRDYlcGvWEEVffRDC40eojWkrez/faunrqlP5bDc7vLIH5LsVjl0IZpuvch0ngwLFqNVavewf6rFh3AlvTI1s/4QIBGRPQnMHyGNyB1hdStQXOxAuFjWx3VonTBCm8RmVQS2m33kGdbwUbTADa2XcNI0HHBDvss/cDwdpkP69y0g7S8uquS17uqDUAcHpT2EuYl4hyQvWUrjD10RnxGPhyTl5pbvSvhtD17EN7/ynII6ob/SFdlRDkk7JqdHHB+ywJhFNuODM1gdIhp0YO0z/PnbvHdoXI75/P39Giup8tINs6Xly6nIWNaQY6Uix9UevhhuzHFuTHNVS6UTfOhnOqMuAC1oa/NDZ1dLb5Km/22+pStApYbaoNoyq8xxYWpd7kDoe25jtdCEPLUEKAqp4tChcSOVktY8ggVX+TqyE2Kd6/lQTlUiBZh9M/k7r9PqdyeA7cSWm1v4t1CSYFBbcwsR6SabpwfoAJHq0ZHraZCAgtNXRKzi11ZtJ838FHaoIb87tvsZJHC7jaNjrYTJE7JmrBbm2+5jkBTWYH3ZL8K+H/nl6iZjSHogrp6efm59T9UjD2Ji5LJNHLZezfPB6u9iqTf/vRaHN4aUSOSYcAmDvZvrG9yJH/B627t2asliI7aaCi+jJDiOlFpxY8y6SCp4kkSG+bkk0pJ1r7E2Lhgk0ipO0gxcz3dMMStmSo8BrYNzUAFgr7HRwN6lSHVqEnrfzfNV0tF2X4vMQwdQFzICQ6WjJq6RnGljMN5suo1mDuHxaUvDNI/2LW4KbtHTfzhm5PaCgncOERBYFQNPZJxAtBmR59Vqr7n6iz1HWczB8Lw/PRUMDobu8+qeEJFpW94sHY9hLRR923nH/5cEIlZj2x0sG0MO4Yt4BLoerXBKa8yh/+9gG6k9XEMpudqlPclW5kM6DDNW11NSdR0sKXbFKAQSc+gs/uU0/Aega3crAHlR0c1Yaw0wPpEHHAWXxOoaeh8A2W+l0i66EDf8Z5SxEXJ2WCiC01EvCQUM7zbcdUFRh5zxWOeydpTUJMxcBSkEg3aL8yfXxR73sP3GJbspg4k/jXD44gJTHObjIsld+yEDwvUnhbWOTDR9I9H4MtVWvWjSgVmAngKJRaXjTX6MojZ8GbjSwl92Q0L/DpUK+AWeKskkJlCiHcXrhYNr6L1o/yJY5Q7QWisfCSQjMbJR+xqUG4rU9gQz79LyD/A91/SyhkS4llS8VrVtrtl42H8uBvTrgiAd493Nr6EyXLwjBndO6AI6gaWZEHZCk1XwUvqEWrrvD6I26XiRsSTtqeM7jT8iUEVFNxNQHBsrNnTo2wetNdkz0lsSZlpOMJh9D7uTiC5BGKJwWPsYOgdCUL3cBpvg0EHKVA8PKWW8Dpqfqts8tQI89dB89JVZ/3PR0goTdJjNP58jcSwOBr8ur2YUGSrGMcNn09Q3bFww5zygvnoP4FCdbhPnQfLti6L/wUj1wwTODYGgNyV5Nu15BLPpoqeawQ5Y+/WJ4YAr8fwGGIGRHuwJ8Q+QWn7Zxj+ruFkn+ffn5G80baYSDR9van7JN6OfrlVpMtcjVlASWjIkTVXLvNSyVRMZfvq0IxtX9+jm/syxjPNnqlIx1FhDQM0meJ0Ta8MGl6U8D2+Mif4s7K0yDU2hLlHbz9ckbcQeDZ8ovjMSpsoUAtPnZGI6Q3wrHcLYwh+mBO/i/WG8px4hXn8wuat8A6e1wzB4xpRJP/WZgx9Zfk8GsLBQnE+aEdGGZeejOq6dVlpbGCpNYhYm4JTtAt5QFdtS/X+w23d1zccmh4JK+zO+qdq1rBLkQ/3ZYLPHSj9OUvSdnLAzNhzOR5H+d2i9AWdk++DYKsjEV12Pc+HOexP4fJ06E0ow6V0gu/P5A96+eCmrw7W0OeQbePL5fUKhlJ35C6JWLvpSdVI+L/PM8s7Znt728HO7kwmhJXEyupu8tsEKilsS0Gs7IyiCkdi6JUtpHEsEI39/SBjd6xz4xTevquvPXrUQcPH27zyvdPOWsRCGAGG+L1mrPLnUY8WbM9EJl5acWHeB52QXXjdpeckYE029QlzQf1p2va0DcemE2MyJdM4L/w6Exokfj5RkNT0d/crIvJvjexYKO2XkFDOExRP4OCo2zKr0hB1rolRbmP2LQIxK2MOlqYLHYDeV3zmUcBS0tH/YCBi5sJ5KpLnMHQkIo+FXEfnhFGbKevRjFSrrbkKFsycstlEORIloKz88d3h4hyUhR9ICinTKx6HaorQqFnX8sXYx1Gnyd8M/Hq28qda0QsP+UsDTbfror1pFggdu6YcH0iOn2tkrzJ8Oi8CB1Y1IvksuYAnfaVhvUNG/jr52N0fbmGbn7+Avb6da6ns6JJefmT0ZYZ8iNhIjUkmLOhR55zh1v2mfwHTLrMuissk86GAIacIPkckXpUIxXLcDTLDFVsD8QaToAuFGN6qChoxRl/hCXKPcQiIjIrnMbOrBgM4IB4Fj55Pobw6wup0HEwT5U8aH8CShf1WVKnAnRoTEbhHbYdwyhDzi/MUDZXnZvzBz/KFcsRI+8BCAEMJ+WSAhMk0hZnGLc9qOKUKTaWPzgiSTmDWNU31DHwpC59lAJQtMo9RJtmU0P1GLi+sSR0ZJk3HrLk++Va+EeMf+jCogHRJuXtIcfEoHc7HiJ3iH1yfCWcVp0W8RguUHCp2IOeKn8Xm/w34h0EcMaUPbzyR8JALR/F8EyZxr0YQQaGGaEO6rfUCK+U8Igu9kHGM60CTa4qY90SYJeozgFy9BBBfgF3QdGR2KZy7aUH347JvelLaqdjcy0IKp86cLHgzJX7egFCLgGoQ6IqYop3FyW0mYeD1RBRkXmVVgWnhhbusDpqqgpwZ4AmjXRGiFVCE685Dw3rmaidTidn8n14K7X32pxPSuCmQ1BU9ZzsINNaMKeJ5mLoWiFwvRFQRQyCuaEyeogh4kZ9HFsGQyiIwWuXOIHEdx6yjESJu1tnOtq1ZT1kGqYKPf652JcUVHcBtsOyu1t7fQB7MwxOj/q27yx7/KLvSOguEskGXCPDKdL4W7eXKUMeuc8+F33r3b/TAUVb8YbejurIPGDd/BU+hwHylmLtLJzFqgJax9rvKT2M5QXd0feFSriTi0olFuqbloEM/Q3wCEGpck0+fDdv6bSyFfNTDGQLHeXSuhrxPYmttM0SrxKBJqNGhPnQt5ehBv2qd9Z9XonuuWPcbhGEjdSOyuFokCrfWi6lDEWprBxHkasPU5KezDgNQpeuyPwwhx0IO6HlxkBafBZelzQBSv37M9rW5TVkeyajdgOFmgnGK78uB4xy40eW1VaB4mFGL5Bs3PBdzpDl8XHiaaAGP4P5rnpas9dFu09KA5Z8c2vblmBsZas37AmOQAqKTfs1aabYE4KRqHx+Z/IGemPLggp7hzjARJW9f3RYHLhyPCF4V9xGpK+O1nLbzhU67BX9t//HRQ5+SiTWPs1x8B2aftJFlSJVu4/yxWLXoUOwl/GQCX+I0GU3DNACG6un4ZPfyHoWE6TZ9UsGBbjrl69dTo9vClsdxTlhDOX1BynxEBOSm6sNP0cddpp/KfBNQsimQIk2g72wKSHc8sgyzZhb/xyi9C8nJqEjgIFOKxj1VT/iWjn41JV6l5WdkFEOjzKJenNQjU1lFHggGyGUVG9+JtZJLZctP9V+ckCcDtQA1aFSeV4c79TmbsdlmqVdpdaCW+NkYZjtJb8fASLnTvc6rgq5Dlm4r0LeYPovR6Id7hOrtixCSqLqkXL1aMyMstJUCTZTPr0RZGbS1Vz0k301JzOKedXHI+/iWJ0hZraVMlDKMhl8018nvM1CJaHtsZgE7XzLlC2LiC+e6lr6yzpyQZChu10Fa6Yfbuqa5ci1wwS8VPGg+XPlB2sGXVS8ZH6QuB1KcjfqH7dMvyuCvUYOgAkykNx5Rn/Yfwa/UQCY/Klz8zdqgHL3qd00Ga6vBcBy4CnRQxSlTYny0Im6YzbAWmk3ZqC1gBdMEvpemR7ktOz0PQQdxQB8UFoYGBWoJzWtaFs/8PKDKiXmCyS+WBkcQWN/2FWtoXYZtXb7Cuil6LVsy2B9Mc1mAqMiM+6M5BOZ59f0ngl3jdsjVQ7St9yPcQIDyd0Kx7xhwMqREOshL8JsiWpjPsk6P9IW/2VWX21Qarerlu8Hv4/k+87tSZLnhiTFL0ouOldMz8r/i0KulcFxQIGBmZOqOi2ZjH1ArwbuAnhy7mqODdF7y9XYHniFdvI8MVun1FsShEA5EKJ2I90pS0KZoPBpki7JNvzhXkcsHwkloRJr8cINF7tM5ZvxnC+fnhkR7qHm9xfPd1CiF6aCgbi+d5HOh7JNQCCANN1ORiD7slfPLBwr3blpTjpw5xzlXhmByWF6QX0Qx6i/YhUfTRBJi2UeH75VMrwZfqox+50bzbURnkV0sNLNIgEagHQBJ29mzMs7YwkEdT4I1cDFYWae2PG8hqLv2roiuS5cTlAfkDGcPDbDKVbYDt2pW/vskbiwV9A+t6+/mEcfLJPB2c7z6MME363l6H0oRKPRMG66dwlKLys4NNdmlGLSfKjgfFCrmNxziC/tU7eqqgNDhVKGPsqKySfSZtqS6t5POSgESYilWksJ2UQV9daNX58mTxkOccHJbu2oVsl97VxSgbxOz6dj+tCwKD7ZzYLeN882eEMW2CyB0X734MngFpMKGQkMdEnLcCApMuQFICA9/n5kd2Atfh4yzEofqMcDCUivBGvb4cPDk3pyJKYqw0naoDs4TJW/I6BiuxqZhP8qoeKpCSVGqNYcaJ5v7TtgIBqXTZt11BkH8N26JvG/zoYQ503po1TT3KALYRe6I8AzLD/X81Rm5gqWn5J4NjYpnlOjiFO3rGRt6Nf6MqCv9Fc25R8Qdpa0sgj5CjrLnloTTYLOJsdb36Mtx30pFYTIujlzzqhw3hSnNQVdyvBDm3F6QxfPvA/+1jdjJd/8ZVCLC7nPoXyGPYEN6S/o3l7IGQVuxgCSHS7ow/vMtmV+7Tq9/M/sc0NZmFNbTdkUhxUtmJyCE25aXzDWyCvbmx+BmwJITfFyPMt9RipuWXuNgE2k48SLnHExm17u06ETLZcolBBVseG7SV+6qeGgA6EtVX3gMXidm20/4mk2eKxJ+xAB4DGSurF3FN1y22upUKSuYibdhRPN+olsFXika7KBWTR7ZW4HAp4FbRI8XOo5BAQyqmB66B8+PJswY1IKiI01sxk/UO3sRuWjS0LJ1NaXFnanyasMYy77ySOMoThn10o8OQEZIDVc1X41U1xvI4hUJnI8Sh0ewdjA1IciOXsVVBmxi10d+1DhZUj+9rTmky2tyqbvPndT0SE5pox1iZhVJDmLwJCBdxKHxdLedOzhe1Vl7npZ5FR1MUkechnL8bcAaGWOKzVKRZSiiOPByuNxS+q/+l7qy2u2EG0l2n5MF6uiPyHktt0rKTH1JKOkYaA+umN6uvwtHmD3UVbRAfQuWsoFnZ8aRoVt6SckMlpK2D3RTEzldPnxOMp3PinQYMCwjaCxNb7Cxsj9wJtKzT9RSMkB9rCwxowrCwsecdDRgWkj+ZDOpKHQN4ZnQgYcqUttsuqDl+hc5feTGU3FXyqJIdBL5HsmCeGZJDe6Kz8PbsTynyjvFRIys1RaUXZkP+7smnTVIYozS+j4tHv5msKJG+MIEUNGyKmWxYk1+/x5Z/VG3Q4H2+rn1WeUZNiUisHip3A6jEp/4aNCJzEBv9NTdX6Ku+C4cvV2gavLTF7MfMiZ27rQC48ScZdTCE3eWjFVxHGuXOqYxa2Ke2SoLSY+ZnbNoM/8Vk9xXDAowt5eOuQS6+ABo8g2V+bmT8BWjcO8QfNWt7TL7mfbKNB3Wpv8SzA1jEtE+f/FUFWSSiIF7hzhXD4qSaLpVdTeG7y06k0um3Zq0Xp5TzTm/WPDyEmWZulyFkKpLeMxh6jMK7vLe652+dimfFWQlinH0yr9UJl/GETBojXH2SVW11BrOhRLvBBi6nl7OqQyrWdCAlcriJmiH0N/zu3v0w3+e1eR3SzdqcOJBxBfKRiJLWUuDg59ASbuJIFz4jIR2kZXE4l3dZaYT0P/FsEANvbj3kfHfz0PI/ImbZe4Sat4AEy4wpnYuX1+X1TRJLdxgWLyh7Rv5oT4TEKqh9dBX5hrxj1fnW35jDYA13K2Hxb3i5fpvtxLUNNprsOnhrrrINsS7WHZhYL5XR8fH8hItbCEETmrhLuEeMxENOFy2Z8vDqLophCOugBMX38T4HNP4R5Ow5XhfdmerK43jUWDVOK+ybyuDN4q9Dkt2VBpgiLm7BvWjRhuHKj4e9PFsOE83vOZhdGnehz2Dk5vFAfW0OdEFpOsVgPI8FjhVfylx7iXAMAaqLB1dOo5bMoqM7CVjNQ5KBHddEn0iPgJ09cPVBsUjGHlI8a1ZCfOcG7e4eDnzq+5tjhwj2wOGg7+hknRjSstKI4+hz2YDvXCrNn4mVt5ABZ84tjw9+xykOwdrS4aef6hmMxUzwggoG5iNmJTtWbfHMwzhikJbI+UwibUmjfiTD1JZ2dx/cGDXMEb4PkfO1o/Qyl8BFmj6WfNiT1xFcuJOgM8pr27kytcLQLD5umsmBnsm5jkB2JlcmcB/AlckHDRQBv2Vozy3BmGcHXmI56F08T1AXqNhffzDm/ZT4NMrSGPmIS2DQzeH2f5A7MXqhWEl7JJ/5AL9n1vM7S8fnLZ+mgztZqvCeZCxasA9V48pehIuh1jmdjrh3mRs1dC84gEv98Ys39/bmFb1ges1uhfHxtp+NfciJ9pB/9Vu7k6BHo7tK1qb+Fh2HRdlHrAkAtAORpqP6Fq/kwED/m5FuoW2eaEa9oHUWL/m1A6Bf2uE8fSRWcvl2xt5l9ttNKAxB96tJ4tm17J9VCt5GW13kH92uc3J1Ff6e/PsV2okgIDILmCsUt4t3jYXLWHn3uBJGkab/jyxN9my4UAVgUTOcQn4Y9cbv59MWbUvwFLVWGCM9NU4ad9GRAYV/b+E2OR3hhpyJ19zagweXNkGGk60ACTZbnwHXwZu35Z8fSgIHBAWSb8FJGGQfhplBto0gWI+v0Zh3q8PgjFqw7Z1CskWEadCS0b8EtbaTXoh1df0U9mEU1xVgmpdkf6FzeQJYnybFogwXEzyTa2yTY5cTjHIfXWItZgxGvQO4U5qUmeaBb24ZSGpGvrG18dsD4n29ePdByhJsoz6eIUhxxYEthlHqaNTtucwY7hB6I2hGdkrdqDBoB77Q5x4PWDn8mlg7BNuemkGP7cMOBllHHRFGB2byjUTtlW9pknFJauSuOU6XzhgB1Ueiq9z86bwYRhVmtuUWvAaio31+oLyaI1tQlMDTyYVk6cHBHHJPjrsX8OProao1YLTpfsxHWjQ3TbiKluW1aCBhj/zLsYfBxAINtPszM1cxzWE5tWqnJ/0NfSd6xoNg5qM7+Z3IlfTNVVXV4+/TBX3xBGbcYaYWVVF1WQu+UzGaVDc+x9jUqsaD5z+gfxaD1XH81Y8iCdcW4ubAVGaiXkATXh8ECCsOSE1UQIVnP52Y1RPY8OWnK+DKyYqK1Y3x+B7cH2H+ON583IWwSsgi0P3vUnyvDN3Hz3Ldrb9IjD/wj21LVTIpPIXObrKfvq4QKUiUEeBHP2D5ewgsTjoukGDYy227X04A4tfLavBFyyZPDftaps0Roipr9WjQ+eNmbW/tDwcHntoSDyLtZAua/5IUDUjAYdutnt30Y8erDekj6mAkws8p4YpjcKjAPVkQH2rfgrWxJieRieRoprrR1Rc0LyghqIIA4LE/ek7ygQjosQRa4FkYNd5ic99Uj0GOPpWTcd5JBVNjZGxu1wtrpBhRFTxk+sTAbK9vehbrq6kFVZne/+zBzQraAsBAQPeP5dX165JvjJAGexSwo+DUmr9DR4k9OxSP22e15aOeuLgmTFv8nyi14MxGIzGIEVFFpZN46L2Iv0u/CCQ/S4U1pj1x1xdgaadbhKQ89B99xHYY92k0OVHip6cScNLjJLcMezbIy49EO/xIldRJ2pG3/l7W48U2385Yf4Y+Kl67zNH51KcgyAb1WXvXvL8CowP5aSZJnzm0YuZ9VHakd8vdVS7ExOJU1eKvBNXUuwCVSjiR460Y4qbqdWpkNYagttM9HVGcLEF0TTNeHwXd1zKu+rst9efKR0oio7wLUjkqEja99OfP6Hdxa4fa0qizN1Ix1GJdx5HaHaZUQ1m6+cgc75v6bm1kn7L143nueGg3fGYNCo1+7QOHKWTBQzj1fX9ZUuCr/gPMricZbb2G8uTCibbZ1lxD2T8ZVkCSmo47PWSuX41hM69OsLgnZKxYtbd5uIgi9z93yGEmXjZlYlfisxae5F7+azxxX1F5s50WuSCiJP+4Rj/vWjk+yeDfAoA0RY+XtQQVceE1hOuAUrV1nyDSkMPkbX6CX4Zn4xbnAcskrhQVqQqBOcLLgSciOWU6YxVn6VDbZRstuY00weI4clNRbOFcZYSubm/FlfdVJ8BGXK1ZontEpI+6uM16QfZfIYsSegM05ANUPBoDJopIa3m/uoZZYdQ0o9EA04Vxtoh9Y1ywfO1zoOqgT6UUm3aLB9HO8o3oGGvu1r1c+E2wcC060FPeWPjF5E7DwoMfoQ2G1KUl2I2I7wQQ/ynxTuvw1XCI/zM8lOZmAxAsj9jB+SgUJVe1pA/by9Jlt9mFGezCOQhqJzhhY07Ob8Eimd9RygzBHDtRhTc/SquEj+wrVjyeIHgFUZJ0EARE9PKT5hb43q+l7P+OOQ73hLHyobipaoMm/Bc8dt+5AKu3wFRpHTD3/AEOwI8a+WrDdjKwkwHagSISDyDJgM982ZQY73FwVLN53P639cyIurvWlwz67CXSp6U3CBYgxvHhOQHwyZH/VWs7I1rT9HOQHgV0WNfOjucL6eY+OO2hZPa9IankVgWXdelt9YZOdRiHWjqYzzvo/1O735sPUwMoVGAkVtFGDVmJvJ8mhSao3H9uurM+7AJubx4sjkXu4R5ivwffrx1Xe+uRBpYV6EIcQs2OF0wraA6/R9jai3piIXuWKNc1od8MTVEmFgRncaw6XsSaQVP3SKnyFzJKv5YerQGzXyKnbDo0RRE8bMQMAig3GyK8fuLXA+dbXehe9+HJCzXxECdbOux3y8HMAL5gCVWVhJMr9lmqZYkjTem17puov6fK5g9YOw8Y2jUEnhbnvksbdAfGzLZV0xvlqPgnfGgeyGKwxGZYMd5oFKL75NpLynfGZXAFxVTL/R5RcyaSRKzyCVuqFoffd+nWuOKgVK5nlHtuQji3NzNr7WgBYaO/nkbfaGW+vWkiNK8trMLXz7ZgY12NHxogQEOgyfDWkT7AD36zLiEAj1nYrOROBm7rsikYN+zGzOWoE8LsAca4rzzzzvQGGehE5byr4z5a1ukF2FVLE6nXi92RHqA93GYeh2a4psHLHerWFPntM3OKECiXxrfBTtmajKZ8Q+zVFRQCQg0QK7pomjUmsG7zgQik8HmBwiYVwGfRVVyGCDmUzmWWZwwUwNPGVGAFLSJybQ7gst4MS3CLtYvIN+UdPWzYDw/zux3CSoNpGeGrOQgRkBYERcZIsQig+Q1cbsH/qbnqzM3xIhZKnSj3xkvXob8KqxlpzQPE4PrDbsectwLRoUtUWw+CHHx4CVvZ2pResQPnGipbg/n4pY6VKdgGObuZC86ZITGePE7gJzlzV8XYD8zQsKJuisYAs6jSWqi4v/OI5pLr0C5TEYhVNDk39N11x8cEYN0B1xTsNTQ3HV9glcbnyNSatD0y612ZqcOPWCp8ReKNaN7RfNTmRIhweVef3MpPhDtdWVW0Msc/i6F/Q0JFE9BzowZuFU11qu8Du86yaW8KXEEwx+CBdMi77EtK3ScW1/OKZ7BQiB0EMNjBQzr1RpKVaZT2bOQL0vOPp+zVFvnj9Lodwxaq/96MA1d06fe2JO/ZAaj7lurMc6eFpcacZ8cge4veaCOQ6WIPzFBvJejTzbmsRi+kcXVSPLeFotcl/tVB7ZQJx595YRYMMOTXWfq7M7qjGKMY+eTBTdKYQQt1cVzvOjknKNZz3JCUwPImjDdMTB8dWyrhkE1BCRInW4repZyvjJvfYL4ITSjiPJZr14SXcANlpvD1rhbmkEw5AlNFNtxND3JtQA0ZHigMYOEwjI6VBgKxRdWxm2o6OJ7eiFLXlIl2aCRJziXqn/daT2Cv7qE5Ecq0/jYLRN1VCp9y9ue0g3lTIgdspRPnxAxIQIAVRleZv7/svFKr0+7CGbUT7CuQRLxMeDlXuj16CdhG9KTdReL5+b57wTjuol5KmhkZwLO0zzkgXGZ2Fg4MIPj7BGrFw1SDxIblXBaePNXr7rWUMbTMsYDfMGqUfDp/tP+lCv8lu+II7KB2N4yEfvClPrv4op0nN15vb0rmcy5QJ9p7fLv7+MBmWb/OER9C4F8G1IAcL79s73gPCkZQWYAMMLZ9tJj+PVonohbDlupIig1+DWOQqeqKippS4/iz1S6F6oUy3pCUWrYONOwzPVBwQadcffqB2BCC7yXvB3cYu0whgkmAjYMLvn8oujPH0eVieyOQIkzpZUiPB2UjEpphFPESn0Cn3Td+8AjaoSKMs12sdPBY4Qt1u7IaSsMA731RicMxOONWpHdMXkAX2X3EKyTIG0y3zRbnEHN3QzN1hBYwjwhehrvPdMcXKs6qgGHfyUfc27WO2BXJHklJNaMlxL5RDNZPXSwU7k8vyuk7ol5FFGuBuWlceg9vt1bwiYshKVjDpQVOEsieVQN9IWr/RLqxHtfL1spKPxbZ4PQiyEu8U+FTX1vB1llGGdl80UJUuIS/xlUU/0tZETvYPYRk9NCvuEgmnQo8qPgAeAE1yM0WAlraduvb8RZbsGqUXf6TAXGnVfjrrqgdQHXDFMS+PYpgPpwVmuaGzfJlmpTZYRK2YL8Zdo9LuxKWsoSpAVKKDZvEaogBID2JuuAx3rnJEX5q+S3XvCgVETQyDSBW3Pgx9L83y7F1CMrANQ6i19ezfjpwD1hwhP1vyjwDQkU8lTFOtDTsyG6Gydz+1BJwR9Xqs9/i+4vuwGzb3858D9kVxhhRr8LZ0Sw+gHfs9WtnqcV5EIZ5zHITL+BlXwuf95JB/zw951MYQ1B9eYVJKHZBa+xUAaTlpTH+6Ym576c72782ciPVy3v5N9Q8mtLYjUeybGf/XizUhsyZLrpaGJ+UDLxfx8mOB0MKxmQU4P39PyyJgww8im9rhWmHg0ut9OxHTks0HV1dzTKVDLfnI7NeBcR3MYFngVHNf2t0gnzR1NeO1aEz0Je4Ud89danwUk0eOAe67AzZ7XLzvrSq7+kWxsHvH84fbtc0QuCHenqr7h7XijhvjSgZjRsCh9YFOdjtllAponeOTGzMXkEWL9zbwF+yh+qT2cR/usI5Jk2ZZo/wwFwr217jVaqJeIlU6EKfr+RewAi+DnWteNsOxoeDHHH/7NtfBy1BU8cyPUAl9EhbHQGDA/p9tVF4vtIlZFmKX3uTzOFpg40FZvjdY+fVzwTBK5vIsbG9s4yGKFIkBOXeJXgDC4IwfPTXKUqj5qFrlA07lIEakni12t+XinkU6Bsucouos5QsCVx41EyTe66m2VKk1gXbxUUuNcMbMUXgldfAXklzhjW/yl9wWSVCQEN7XpMXeM4L48npvfRJw+62XCCJjM4XJvwPqdMFCp5mcqdGg2iOvk3ZPo/9Ye1bqCZQmqQjvw8pVidj7VB+kIiQEE1gfE1Q9vuftW02Q3WMTJq3P9CLdWcTTAS8hLF7iSdfTVha45ZWFYhWLhG5HrmDSKsNL3dbeSTFSZN8tVqmZa51phHRt/Xq+BIYg/YlX705ZaaesHI9hq67nS7UpoJDTjF2rPyXZDmLjky1aJoDXwesZNnbOMMt49Tb8b2x7bcGNQH884uGIjDwi0mr9V1ec+WIXGUetfzDsFsrUR4RWqyxFuCkSRTWTwP3KqS7gBtQuN1/cjPxv0YwdY5W93ozg7QC2lSbjqvMADt5oNXoOwsw7nm4pW2w8UAZCAF43Eezng/KGmUoxxavvZBHS8omVJrbds95of4Ys5iKbf6eWQ7qJ+2mpybIasX9bbjomYuLBU6KDvJZh19vWpkj15wbB+LTtTbg670luF1wphGckRE8DQRk3vpXFJmdMvYIGzj7j6aRmY9VoWtbnu+gXWCIqouCDg6m/yfqzVFKk5JV9WDsJSzRV7Pp1x7xrVEOzosAYU3V9D5QJobHde1/xSbxOGDgEENpUAs+Xwr2fJX6D+df9aP/UvuLNbFMfpASftuk2zMZZbfuR3XdBv9wCIjXdF2Fc6cQ6ZoMN7E/v0TipdWUaQNMTTyUpvN5PR7TafPTBHkgKN/tKOGAT+FwTh9ih/WXB9LFERmGPRlktg7TyCyQy5BgNVgEVVtVgQUsaPbmaZaGrloJdk+e6VSiw+6iy09BD75g+p5hX0kjw7TEuy9NVCGd7wnTyd4H6v+Mdlr06E2W7eYcMOE/ke3kNvFcByJUIz5bGONCJalR58oF4xNWvpuzEff/HOEiuCTJY7eCgCo2w/NO1U+uOTkRs6PpnLgz4djV7YQjEa98PEsNLiuY9SwFLqg3C+xd0QXFofLAIAfE3l0C4lpE1e41EWnAcDq4GKMcw2Vmon+GJzsX7SFRqhIuzkb8hcEjZBeySAPMXmtMpPUaDBOtxWfmeNavTKCwYib2CmPmcalfLGel+U4wG5EMxLoO1eOaGTEtBXl4Ohbh0wCx4kyTv8zp0SiuxoElAuZGSzoynX2iqGfTDxy+f1n8yuLiUgqbfD55tnrm3WQLbTpT83elUKnR2d/Xw3FHikRFlmDUUVHFzICFTQkfcqLe7stZJzUQgKb6OjGbPfl+mcve3qd0Ikpsq1UyMcASxZ4IODAIcmOdQhXZB7J5icWJJWObtcMczNZWuOWMkth+GB03T03WL1v8eWfKonvZnLAUia9HTZ0PXxsNgF0Ia0XEEwTRDgsvb4TxUdnJ6xR5QBrfwbsXyZC9ApXQTF3kV7Fsop3tWeTi0xCH81Ozz/zhGoPgJP2xggOl4GqXD4+xdS/qb61nQKUNzYJCF036fJy4WI40dUXkXGlREEIGwxNLV/r7jqmJsXjY95JtUkSMab6hMwKtFnqEi0xjFLNmeeLARvLFXx/UC/RVT1uGOWIcH76QVvgl9bv97t3wFcNyHHFBvITFGc/Pqg/oa7tD0rnnA0w+Pbj7MSIZgUQrZfH8px4jGr6sClpDutuZ4OO4hxofqD0mw8es8qYG9XA65tBtJrt5fV5Dnfev9d+dq4RKmtnOkNZW9xZQZ7IIjHxP9sSvyR7rE9z57TeB1mI8mj9+nh7Ci3mLwEwh2KQGv6UES/bIl783Y3hqZNBKGQXmxQt5E4GRV9U9bbvGNxVyijKwwr+FBOVwGSXBBV+m+SVCpdOzmiEf8JHs4Te4GJlqghODiEM30fhVlQ9zrYXFA0llPIPgnWAzfiFk4bqS7bjvvxna+Eo0NsrGqEJNqLwEuVBOkOb9ZvyAZc1uNCUn0iSY4IpwRWP7ZSQUtWlZvZnH2Zs0k1WXwY4/anFcvKf9vZCpkfax7qZCRTxwxJ5weMjYLiWN2x4rwXMwpAUxFZ4M7jeBKYJX53zCTbN+3drt43JRFs/adXBZjq1UK0uk4bis6O1SPQHYY1rt9ERFfmxvLJl++GHXG2IgIuE0lBT725aCfuoCLc8ZwSk0WrgQzRx2oNiqBrRf1h1GieLlZfARiKNO3bj78ZFJ4SbTdPvgtX3N/7j4aZLVPQbZirMK2BVwVg66hKwvGIkEBJ5lsA8j8XU/qFBNDq+ycXmgsNZSWDTz0nEJNQ4bAvpj2w9FrKXojUeNTFrMDGOpjndz15ZGdZnyYZ0UROSJgpa86qx2U0G7pg27ZVzNBHJQsPJSiWEJhvIvlDCQNeZ5CU3Hk67fEEtOXNc/EHQVtcCB3hUtlIw2t+GPR4sTOaPTQNJp6E4PSujG5FjXt5Rep1cHILliHCTmaFGroSD5DQVa29VKml3ysDLtQ74BtnrdjLkkRkNyR4NEW3gN6/sL4qYH4URzQncX76gntKfR8hoPhKg7CNAKg/uV46Ah7q4p8ZbX5Nfqy1LQuJ5cG12CVDP6Tsnr3JuwcgXdcNVu68OO/nQIhQMAI72SLiBGaQVWPd5f9wNOSSffZjGU2k5dzd68IY3SZwTvHxLONkSHhtxOQuWtHVVrdrOwUyreWqGVjR1SbsjR9WwwXlR4xHJrNHLG0ddW7JRdEQVJNkKBrf4VUvWSn2Fd9JFpIyaTjdB+kUUm6hHCpBsydComtY4JTjzRlbF1ClPOYN8mzr7d13YFeeM4eDTCu2ZPRsOCKy2jBfOsUnqHBkJlq897hFNKJK+OX5Fd2TCY2EXRAotEUgq2bZPLlALNv+DX0PC/KcmtiubsvqZBWTgzcjR0NnIX3mMFTDEbEoHyDsolV2rHoEoxfxza8jH4CHIDqpg/mfFB9mfZsriRT8TCEq1tPUg23COpbffiWDNUY5TSI+sjG64pU9bhKffUoKjGhXhvUS5nHOw1H4YfGImb1hHoOla9tkQwGv4ZbI3Ye+gK5aIcx+u31YPrqfQ5UWZHu3XVUM4S+BOxF1z9blVk66A3mO5UtxtQ/C/Qm+lA5suDBdgm4wA9JdR3b0ZfU7rmP2mlkAUtCbgaLpSQJllQo/5TPo34Kxns1gtY7MfFODhmZ6URsPWmzhgZejc1QDqE2D47nlUbqv+Hd+ppe9Hg22xJo9q4dgbEKoQ3gJVC6sphshj/6gMuJM2WffXCF3oXn7JDlWYduZInlMztDeXfC3BM83jaXSUqaV+JTZedbf06Sqv0iH+pCzPnsZLpQ/3XJGvKkBcR0uOODXWZiGgpRjehgAFOiow105YRjf68B9odESTv2vCI7eJGlNQ3onnmB4vDyKxDcq11D9RvYPN9gR77WuKhNQvPT4DD+iDFNXsG/MhNli+H0NBg+a3jJJnRX0WgNyNMWAR6CGkE2ghyr2ovwiewt/fKl+QIz6uueFaPz7PBpwx7+jbRp67curcz1bWL0R3/WHo6iZNt5NBVbQTHImFbe2C4tXaL9AbIaikUStmnBJ128hxo6L8j55Rv6THtOm+Dx8fb/6uHiwff0JFCSMeJ21CVdxUQkit8LW9qPnYPbJTIA2Z3hmYdvxvs7/bf9DgDP2Yqhb/nav4P/12uXDFQF2Tz6q7H5YtePgU6OnWQ7ffeeJR1u7ItzPyKoBNP9gCel2kDFZwYosBbRxOtG3La+u1XkGmRB6cEhDkrM5f820VEJoKFalfJv+VCWOCST6t5xuDanBk1usV1YR1djY3+eiecskdJe9a3ExAIy3XFzYWNfbWAmNkySlEspFKci8EeFbDhBv8mTgz9I5dxdln4XGPeAOmPym989BnclrBxy7cWz2ZqHfBzriQy1XfjnvQM4no5Bh1eSBC48axN2I6uhmdOZtavaNV53oSIzJCcPqypaxv5hKk1GaIqLHV9T88KZ6/f4uFBspqS/kuDArRdNl6rXW7jv6z+noAazazFh6N4TUyKcTdKvoWtfyMc8KOzj3N18Xby2gaV3uQwaR+lGSZNL+/XCYw2YgOvQIYSw1nc8qumXi/MOy1Mqf+l2P68tALrcuKVf5rB2r5T4+lgvMggWz102o40dsySDVQVTvzqO/OwqFqvbME7Np6whPkCcUE2mx3fURIYrHO2IF0zCtHpxedQzN/gFJGJ+F1eTfebGeWoOH8G6PChyku5KKadHREt5RElUuzkfMktJJC8V1RHWAzRvnlxX13heU4lXSLdPje4z4838RKODUWD7lGYxP9H8ZdY7ULt9rkwZSZxlNa947FXD0umJd3Dgyp9CRfaizhEtDFBOKEccWrr7u5W/waVfeI2kJ101kRIbU9g+oFrbuZEI0S6LbrA3BFKuhUou5lRI2xeb2b74ALHCGbkqMdEYneXxxGbprFcMUQAi7ER2XWRXHhhR81LE+qdgokzroHawDQND/MFF3DCKhQTjSS1z79ZHAlJFx9qcofgHkhsBXYaQ1pF10StjtbyMOj3W11mKJDDeP2gIqNEM8BLG8dGomRVApdFIMw1KiQrHIp1gaBsVrY+BVFtFSvickUtei8tKPGulXGuQaRz1/9vsE71NuccCgJY/SPSvgMyldCCn2+I4BsgpF0vOjiBrlhjgCFJe/Lrf8tHWXoYMPTTl58LgTDKeSdh2V7QdCdiBQ/kNxgIo5JJBfhehcweZ9LCqX2uKyjxBBcGcgukTfvmc5ZN9zYIci8VqP6Im0rKRsUjXiUXe6EGStkLycfWzZYcYnqZuutyaBPY+bEEeuBEuAy/ECxGmHcmLA58W0W8Jlf4qv3Z1WChv+5oJIket6kweynnSPaG60rT2O9BvKSYXRxEeLIXtRvTqclf9SFLMg297rokpj6ALoTvg2r2Rkdrut43ai3kkDoQLSDi0n3FQXxGuLJit6ZKMRkUGknzNHgNC2s6UzeWAaLZnLfzJtTJ+QWMvXfnD14h18v+BM0ImQkBFgnWxffZzh5I7zLJd1xI7GLpzMLLobkh/z+ygXwQzsKqR9Gh/teI5A511i6oU9OQocSyZ9js44LP/ZaJ/gOAiuq4RvBJmOuZgIJlEf9WyaEjD8qBxIILmX8RvJIaxIUFcFA76VSnSpKhUyuNvgO8hRSttkVtznef11MkO1kNhAwb1Iy/oSo6HXkBjNVqRi+O2uAi00xQYz0eZGm0tWJ/Msktl6Va9jNGi14dgM/jZIEOFdNBeVZ0bGRGvawdeUpWC1WFlGmL43BXqSMBYt5ekUCZv5USs28eae9M+OjdYNY4u04CsH0W+N2yYHyQZdE6N8I1KyjGMpJ/l9rBOkyCFDwhJUW7BjK+AawdbMxnmYYsGBSgXl2NT+1EQd+3AUs5pGBUic1x+wDh58FOYzpX26hPNnO3wI9c2+GvVkbEEV3cjGiT3blVsVsQf3eJjrrRHmNQPqJAAUV+Bfr0hUveDDaes5mASjnvKyygKyX1ny466gX2CIdAJ2d0EZWRxjc0pwj1sbZOnNzVPvCBm+wHakpYZyiCkWV4eQwgje9oZHiPsA7W/zH13WJDs02J5krLwNIUMJ0gBwSZpvq1va/ILNH9rETgX8Jy2VtvMXeKDVVBjDKAIgvkAAD8jKSbKkNN1ESkoKtFFyKUKx/FuVEdFjY4paBy+88AynCgD8J45sohX5xUU4HSr2+I1Kl4509pf3hNKjH55q5ZN0bQCFj3VL3JIjQ3a9VinHm0z/X/LpGsoWPtnKK4UU9ZjV2PIzY5ESOfhCyeZsz9IeJ4VTd1ltkyJPoJ3FmEgV7nC8xdDYROvfASHoToOtV/REp2YzBcfQijQrQC16tnJVHrLX+ajBd17f2NCvoh/DY8QVWvI5Kh83JOptsHbaCwy/uNUlRjT2rc5tyaMaIBRpb7y1iKyGlXsFAlPp0fP56RSop8KjpZe52P99E3TvbsD9u0D15uYiWCoTZ/iGnH17JXqIZTpCembvL/bs6/P9BjC6VqUEzlKxbRmTkp5rqxPO60rXf2D2aDC7mj3dkDyM3QhYDyIySF7BlH6M5bjME4ubDJXfKXIDlI65gVedMFwm0JG+n2pByruTSZVocfdxN/SgZDfbhRjeVpnPtNMFFQK1aLjhV19ZY4bzxZ4MLhQPwxm8HkfduLv4myEPjLcbL3ZBtA7YwemsF3/gNxV8W1nEF2RT5yQ1S9LkQgFB8uhF4BzaSmnDCwqfZT1gP9PAJP50o3HBu0VF4Ukqj5kcAbaHmJDTPbfJZTi19d8bCzEUnKIgrFlIpVlzOvCfkUCmE9lL1loWpkQe6I9fVcex5MBEOj8j37TTEHCfm7va+xHZwm8g+y14P8tQaqfxNHZILCg+RmzmXSNrrXssCJZbSQHdkfMVQtcTrzok2K3a3pUIGT6xiaVoaHsVkQLVAjmH6ff3AkOd0TvsWUEe036FJgPjf36aKoH2zyxeHQ0ceGVbBxhv7vP9aBbVI7IKsvLkGQOQVu+5i9dUhtt99kYuQGaVooY1xJRid5ivX3hkwPxyL8DoEDlATcbkVHh9fPumjFJbvN0bXqpkv1AS9STIMR8nCqzbHWPXBe31QSy7c4NhiI1LXGUvR6pgusFLLsTn3yN2MZx1rb3NanwmOedalPenooSE/PipRKcEgxQeAH5F21CVJ+sumJDbKfg8Un71uzkV1v092NZrb5uwedD35HhWhlfSBVF1jseYegFZObk8xUU3NxvQhskpV2LOjblCjNPT7GpY//c7lqyGGdd/q65DK31cIXRY8S6HC30uyvlDWOjB5fTV8UGnQpOE7pLOMOo7yXpx7W4Ukgd9XYzNszLYxC38tDLz8LDt7lbJnzCNhIln+rlv4dd4JbhtESJS9o/qkkYX7hccLU/a6QbpFhKroNZAuDnTmpPbRwSg87x7FpbAdRyM5gVBrYS0fpxRE8zm4T7QL3G7ChiLw74stA9TES1jzELbARC3DosVwD1LNBf6ANIKgCW6bvno+tM6kqnU14pGJcPZMfyfqaD+8+sa192p6FVXQNxpUMx+/SfH7m7D4w6ZBHVk8ekv20dVfpcIm4zS4sLjL8h8Qh8zjEG/URhzOuXrwQRLu/HjB/dbepwHygv7IjipO4O5H3zCXGrznXB/5mbNui4CMXBMX0St4LPGfJ5g5fq4y/IzifN9Pj9TKyiF3jUxNlhJHSEzvTuYPAxv04xaLBhNcz1eNx5bZvx5BWwEzOdIaTVIQd4ZtXQpDjKLhAXIrXE2ouoMLIqXrRMOvdbmMP704w0M1606ZfJUmWr/PALuN6rYidlbcFwXcJ+qCRg18T/v8GsFKIFzMUhe1jH5tmAkOYv4sB+nxQYlWfnlAiAkLfxix8x5SWU2t8VbqwLCsIYmQjwtFGNOqceLofLXKEF1DeP74CLniV+1TRdPlQkoDoOE2Nj2bUpNIjBs1bCi694MbPJSp3fUg5ax0COYbspCJnwDZW0HkPmUrn91mZg0TVElY3C9D+yGUeBOQmRjPDiIWJL+YE44vwNDTCB+OzKZViRiZDYUoYPDWuy/pdPjnTPcApSL32m9Q9JWJMvBNJ2ksAbSHfxOYG6a6AqI8tgGJ5+p4WitwQ4izWDXFW33eRIahrq2rq8g/W5ZS7V9zaHtqMjyqZJdwKcr1P3+0RfqJEcvuSwCNQJkS8psGiWuOxHXmtf/+kRLw8bZKVyjmrVOienkfkPR6qkwE8LpYlZnVt5zCpZtyr/M270CNypIwwK3T39i1MqbdhD9/gkVYXP0LavwBwbmWmhczY3DhN+m0oLxje8C2KagyrK3sTwpKavZg0awvWbGXk5pDKJkjYpi5BRcNtPRlbIakU79NCbuxDVzfU4f8pbqGcArLZTEQczKhC6L6M4zS+Ym2OJFvsqCI7THG/Gqtlqv0sYUc+oDQEdPhSPMgTM5V+FHUs1ReHtDAWfmb4Z134f6ExwFZNTjar9HA/TfsxvCT87jT4M3MwU0gIEIPv5uoMYz4c5e0gR3zN+Nb2ln596gG4O+4hFfmTkKsS+EXde7vhdz0bVq9jBngKO0rYHdiL7oNMFPSs+Ev4VsEjTNIJzxl4mNwzS2H/2rdV5n7GzachAZTe4lX4bO8oXpp0a5S5yozjgXL4Y5JD4dwYKaP4GBbxAyXNTOKm1a8sQgWKfoym4ojD7GKAjcPbTRj7h/9pr17RXhqlwz4+MOdUZqcVGuyYsj7d1D3Q9NlOGKf/YfUHatzoT3aJitpnpKfPRUa8ul5zP75ihu/q/lpYnjiwu5pCqw9vF0crG8LuvmMRlDjOzLCJRM2SXxQyWB3LAl0ggDDQEl0adOU0/0TqVvOLJTc2Yla4n+Giwa8JoOTUoKwRpskvHsMrI8NRycEXPEZ448jAxma/QXCGYv+XUzD+z4jUMfZGgoYMqc3z4gS9Xqd1YAA1sZ0gm42vujHT2CRxB3sd21dkPDJIkQyYcH1OZ62fWpc620aTtyZvmxzZsWRIrp1jR9vLKvgO1NYQwmsReReuOTL62b+hlsF1D1XoBoiEi1UB7XPOCh1Tl7OZA8eq39pxknN13s6+noW7EtYWc8i07+njEEy8TdLLjnFMMfPYLasqpHjNxw9UmDISHWEfyg+Z9ZgIEVIRxP05Q7cosI5Z+SZF8k0nzEulVfCSPE5U0YOUDsbUesLxJDtk+QTHe16XN4twfVEG8Icb9GmzormnCxgSgBaZZAlHdt58cescq5E5ahwlWchPyqmbE50J4/sErFRrqPGYG3kIxiWfjw" title="Mekko Graphics Chart">
            <a:extLst>
              <a:ext uri="{FF2B5EF4-FFF2-40B4-BE49-F238E27FC236}">
                <a16:creationId xmlns:a16="http://schemas.microsoft.com/office/drawing/2014/main" id="{47DBBB99-E953-44EE-8B4F-627F3C2E547C}"/>
              </a:ext>
            </a:extLst>
          </p:cNvPr>
          <p:cNvSpPr>
            <a:spLocks noChangeAspect="1"/>
          </p:cNvSpPr>
          <p:nvPr>
            <p:custDataLst>
              <p:tags r:id="rId6"/>
            </p:custDataLst>
          </p:nvPr>
        </p:nvSpPr>
        <p:spPr>
          <a:xfrm>
            <a:off x="4646042" y="2187942"/>
            <a:ext cx="5101167" cy="3721100"/>
          </a:xfrm>
          <a:prstGeom prst="rect">
            <a:avLst/>
          </a:prstGeom>
          <a:blipFill>
            <a:blip r:embed="rId11"/>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descr="Enter Chart Description Here:&#10;&#10;End of Chart Description&#10;DO NOT ALTER TEXT BELOW THIS POINT! IF YOU DO YOUR CHART WILL NOT BE EDITABLE!&#10;mkkoexcel__https://mygsu-my.sharepoint.com/personal/jtoulon_gsu_edu/Documents/Client Briefs/Wichita State/Wichita StateTemplate Charts.xlsx~~zzMG_Chart51~~99027ffe-b067-4a12-9cfb-ec5c0325768a~~637788198630357664~~$A$2:$C$8~~False~~False~~Falsemkko__4HooU0THZk28POP9trq+pbTvvzd/gcV8t56cq85kb3NDTsUhojRA0EsgEHHMH7oYP1SYpn09ysXVivguJdhTvfyVMsBLTGvcX7WPTor/CmV9WzVfHy8CnMUuNyY3ZV47AzayDG+gipmfRZpAjWUxkm6p95aNHC1WbVRPOYdFrYdZxyUgt2xBvuPeexFTh2dpU5+iSIIp3JKldC447C7WY20uk+Z5o/1IPySoBU5xIeRq+tzpPLUvhaZy2fYtP1j0pV/hI1O04uSimn1IdxIcI5y+0lCwlsUkDaJihimO7+D1afI/pvwWNuUBgxUQU0PACDVoAmjgSQf20qB5dCXHXmmShWKfwxMwZPfuIwsopL9T8xSuJp0lAzmbGlBDhZNByyjpKQ0gn+hnJeFYnj8xx/KztBMzc7Z5A/JcG1t7eizHZQT9fYZ+ERXxkcKdkAu9TYVAiPnlGdCeAQDgEyRs1zGlO/8FhCT/S8EjZm1Tsb5JhIi7n4QAAgpP2oA1Y3DcBtYaGosCjnIvR8qEICZRtpuCXBKmz4uwVm2u+COaa//avDoaa6XkI+C8koeHaa6jPpus4DaLKpNo1kcuD9AyTusdYTabRy8FP17a1WRXED2nhHCfb38y4ottcpJUtATNHPFj+qHJe2k+98k3yrqhKlxXKtG+zp79alkIRuCILRrNr06qvRNpBuwh41NfXhp/NkTldlRiMJRUFl1aJs8PJ8mxuWjJqU9whtJGO8squrn9dF0mAoz9nIIz0MOxTzll8ppoYVQad7knRI/fYgv0s1JfUEX4BePDjs8AeWUziGnnSnJgqQ6hDvwBh6VvdLPcFOpz5LCvIqzxD++tmojLqfWD2Kg9SstBLHJB7mRgaaEWhfvWFXKRg15ar/8qWG7TyXuTt/2yHD0rIFbyx4sHOGKf8cBmeDkyQBpJSdvspI9Kg08Tzrye0yLytoG94xIpqhry/+CAneAGFsz6bTABYCNufSNgSc10l0RScMzVpc9DwA1RPiJDf46N94puQvl5xxO9vdxo7BLXfkgPhxJ26AVaL+qkM31qk+soYStsQJu8L4IjHxqIEYdMmx2Adc/zXLmw5po90RFfYnulQKdKidWH/kpRdsMKY2E41Ka5PJwdCtixt3rI6legV51q5G0UjpVciKT6mWQypLjk3R8YDA08WPOP38vP1Wdw+uJRh/W1yIfgRBWaNG0GgBmvasVcsIn0MGzwy+UUoNmX+A2YwhQK9tmzx6rA1UpBkrvunpurwYf6XaB82hNhUmu2WVBfF2E2riCuFLE9CLwnN5of3u+Y6VioQupLlbMAH+ESE+DIhccM3EmqmGArTQxpNnPHCGctW+aDGruzMoW5ekQeFQ2/f+Xjdr7aLbG1dMO++FhjJIrEDKqg0GjNqHjaalozGebZP60BMCsqCVhkKcVhyDcukmBiNuJlnFD2j8BInwQIH+R7A4jpnDKEXPSg5jjNJDbJB7h0hipYQsd3/kqsq3SEzHZOLh6R1Yihz+APG/r4K6kVKFRe/hwcHWoAxCoiwJfeCXmgo/n/LiEr/Ufm1y7maDM5/MtQRhycK6zIpaagsdf+DO9yE/NSZhC816Ce0L5huqT8wg/FNpYllyK2qiHe3gcS3ObOKQg18q6m45KpopK0wHW940fV1/ul6Mzhf1m1gkACZY9z8t43/pEh35Jm3btpOfKOq64AWdGKVS5MthgBpLQkHVzIKvP58ommT/iam/wvfNrTDACoEo4+tqIe1ehr2IYsS+cDq5ZnS/n9BwrpaSzlpJJDed77I5fO+NX483A+mZBrIVOkcVRaybyILATo0eO63NE7+kcYdihxbJ5Oe58wupVPlKJvncXqAyoEN8LVmHzGjIiriulhEu8ksgbNdWd/XjppxqATk4iuHzGdJoGys1VXbMkig7ax/yY0sY80v0wxMT+AYljvaH0EL/u15EUfzYa/ZDGtUVRdTveDUOEvVEjvyLR74+UijPyKGLQc7yhjXcswPzsHc5mb2cb4MjOAReJI02W+9MqeptgiaRnuEtmQraqOfN6smiUs7KnUlqo7H/fY3S85ND6+RzS/YcQl2c8rL+EbRo2ejxb4+qYsZ68vxUk3iYAFX61moFU9FR23jOKFv2wBiDP1XZMq9DP4Fb//YdE2S4x5250h+Nk4wzZ4O85cFDXfGzg1/5b865082zU0YjRc9/WAJpYw/IhSHuMbRgjAajtdXiMXrA8RAcs6qxFLFVBJcDgyKo68P3i1PzWNHR2LjZ4/wgtKtLJ50bM2jkkmbdsCHmq9B67jpeHG8yvvGAtP6F3q+uk/6rXIXEXMViIiCdnCYwFvEe7AWr6D2w8NtBkdBSQ/v3YGTxnOeebS/cLoLXqfPa6lCqZqTvhmWieF7pUTJzulF3ore64Iia92ZtoWIxOniZhSusx6VoKkhwH6Rbcxp8PfnU9ejXo+nr42781xpm3eYG4GixHPbXtAx2AvmxlMfHg82xd8tnSnbC0NG5KBOaithfdra+8NQT0rIg5tzzkzTFJObpv4j8PuxggMZ5rl+9r5JUyarQR/AymZxdBalOHlxUh1Ch8+ckXVV1bo9uLc4KiqpAF3lkRXUF9N5ONtrAhelOTH9U0PbWjdhWt4hR17uPrS+hCew+5cJTDoFF5SqwgHFEJ+KM5JmUQ3q49qY9IDeHot4S1zRs6cBy11/bC4mc/WesENxomtO4vfRD56DOCvp3XLnRDvp0nQm3ERd7G6F0SyMflPH2P24sftpwbhI9TSyINjmwwDZz2fP8kFtWnu+Qw9PIN0QlwplrbZUfclfLrnP07cGyDpv2XKao7G8LW9VCcPI/SboCDC7tjVVlBv0o76U0elWoQI7gSOzbEHNn9GMawAIZ5dqCJkDp36RyOmPfg41mQsjyjm/W9CN/gmzZhKwOVEj5cdk38L1tz9LGO0K7IGYKYYqK23WYzbTVcIX8m/MaQr09NwhknSwx3olH//5cOy5Mn8T3Ko5Q5yJUO3nulfXa7h8Ccwv6Y1dIZtwlg/uuU+QXH0rauzYHzTck5GL+ZAhwHzisAIaQUzj6PXjEC5O6SpzZJCOASlLxWpD/slc4ZShzNHt2t6YSx4rJXH6qMdZfOSbr9k/L7bBHVmOxjBzPluwkopS/Df/NXAX8rZh5ztfnV7AurhfHOcvLY7UrLkfIPv5nDWgQ2JFjxWt/cVphrjPCrfeJ0Af61vNTHof6ZWWGrD4VeMBBkXlu80dn9AXAjmZG08TM++fdw4MNaBMejgpVZe/yy+SAuEV3pf6Gv7fP57tMeX0brOsEE9w2Q2wFfJ0nWg5909QPR+taL3wCPzwPequ0vlGwQHT+vmJnSl+imSB71BaBWZPcErJLPzRanpczHzp1pi9S5JZXW2j7iZxmEDV6lYtWahIonnMnNv2YhRQR1XhGdD3PzLW+SYuEKF9pdcbHHZnbk5NtCt/NsLQfCFumlRSU/tPBqBcUqcNKLW48a/+mVsCXAwGXpyB/OPkY4z9ZrZPGWj5gnXLH/X+hYjUfiVIXDHza2EgD3g5lgNekdEP6+DzU9QmPCKw4c5YzmNc0HA5+Vgi+waQpvoq6woH1yEAMuVFjMc65r0aukSUId+2ufBGdEPf0tx7rFpkXFEXG59N3ah8Rq1gsS3+pGWQPZVN8NTbGCFVE7q5nVZ12O1h3bcIr5cP93M6LBCVKK8CzRniFLAYmWmCjdq8prEJ7BXIDm3icURUzzTwucOenVEsR658NztaOko1k8DoJeHT9MUyUn79tNk1xHX7H8Xon7QTb53/j89xxISmN1jcjM0GE/TUuBf76wsEpZWay6xtggvxjl07jEa0x/G1VGt2IK1esvVLRBei4HySQQCbr/9AnQGoaKbba+MfpTokX7PfWdA9z5f0i1YSaOmbetmxQmVSuGQb1YRkaiFiymjabcKeupWKilr0m2Rcf7jgWKNRn2BIdry6K/cox0VvR9Yhaj6b7o4bDI00/KEcrQ6Q2to7ysxc0OkMZD55j73/FvC0FvlE+qus8vIcsAxzJZxk/S131hcp5h26rR6P0LH4aZBumuiciosAXynyQImK1KEzP0+mfwwEvjmz5R4J7OmKLOTMUapd0sXJhqCVrLRITmZShXeAqaAoBk7TAjlPADbq/3VfXx6htt/vKPahplncfkvPGA+mKOVXEqLGsD0bbOYPyrqhbzIETYmAFvjHTYdRwCjKOdOCmX6qaPZz5d5yp8IVJ4ICNMDm1shiwtaRf/8upHIoE4JPAYNZ4OuzT0nEAyLA4r+4bso/9c1v/74/6bNdcG39jmnM+Yw+QBarLGbKbLycszKuKocGYg8G8qVqRVrwL190LYd2abKOBin7U5p+v7BIQgqlr7C8jENQ21DeAO7hePBp58/1Js1XkQTKSUxJk5bW6b0Y8mzJly6MivR6HY2Or/6spiADwi81+fWrmg2HzyiR7TTD1mlrRvTQrif8BKZWDM2DlOythkrafL9cFJ7nMTF3+MNVg2/+gthblbFq3xopsMgaRMvQkpT9NWTwdDbOyIlZnlwcLfyVhqoHPGD6xuoInfAFxVexBsE+eKZu3GJlm5l7HlbuO41z3d9SLBpLWBrgPyg/sODSxDnyx749NKMf2taElOeB9RSNmUHBdPgOOzABi3Ps9bbjw5WjmJSZtfA6bZ/ZsBqCAEd9LDHsKHOzZ5R9nVgpAcr/V21daBWrzA9FMnWWlCd6JNs8ra7ZK7y5XZT02gx0L61Iiz3PszIOCjy0Np4zkiL4yV8In1rHLPQ1c22LagDe5sa/tMLOU9IDH9Y6qmlDkouzplmJdovRvB2E62wXxX6xUtrFzYK+yAB8mImXNFEi4v8m91BLr7Hqi5a3E4wJRd0pYL7hmlZ3mqymP/GjDCSxDEqm6P0JVXo+nJPdvYv8PvBsFIXq3QsmPPYDE00BA4ttA7VSZWW/Ur8rHNi8VKl8XI8sgv7ZVKr/7D8aFgbhI7yqJZhc3akOLZCjeDOcTqMznZbhT5osdqhMzxc/WeXUBqEKY+4ORHB0Y2smTItpeJx9WSGUF406xotdlo6vsQhUa2Aj6G7ePSJ1fuUtLn8kAtheP+xQbmMlbGd9drTfqrUDazA0I/pbhGxhgovqhodmDtJkrpRIrA/cL9NH9/JxtwF0inEx2ZFsMwHYEO/j/akMYxFkiLmfHOLEnUeJBUfyJI0rD1ma7rhGHoZE1hZYInBlQfaPyWFYUlahATtswZM4OJv7+0tzEQWbSu35nkG5SHW/Usgn+0JFRyH/Kzl6WhwxhK2//kZDu9wro6ltqpn1BnkMjPVEgyscJXwiXA9wjgbjI8ZJNCC2xW5igLWdE4PdBWIRd6GatPKujl47SNN204BpWuNDwwzucA3fmhIBuZeGw3NdEH2g+gDajt0pghHSKljkmjIausfsk0LtsQClC63edO1/VtohZGKeTJLl+JaYWKqOd9AB0sQ9290C35Ygl+6Yu/Wa2y8kqZVF0wcCjC56KrrCgps38GeaEVZ4cV0qozfgTbNnAKIPDc6bSpbBoZ+vlNdBUenmVsQxNL+DQVhRLFkm0u6pz6l4t9ZTy6nZ6GU+GcX5osof2j23kuAWeXNgLKwk5S2ObNv3ZzEgzMgPIV+pUNMypZZSaGthxd2ID4X0XLNbMX2ckr38ngbNs4ZROXwNah+TND9OnoAw1isxl4dosKJFC0a7pt4LxGigGxT8J2zs+n+Ob8WdKTaRPsUa4U0dpkodFTsKP4cvgIZ2WkY19Gspg351rW0towJ93HS3woIHII9gJuqGD6632ONbyZNvtTuuiFazwKm8HMHbm65pK+pqR05tOF/xaILDqZCL6Fr1hluYdoTcFNs8aTyanOjFHS1uBzzwD5XP8VfK8i/M1X4pprr5bf7zcNo9ZnhQTWJHsgVhi/iVf35AJZF0sSIVdLt+kLqpBKNK06MCLeXIiwz4fjX6q4JFCh0953L0SB0Ne2CRnnRRvj8u2HoX8oPkbT6GAHDjrdK1UnR3aFiYvZoM3+EwKH6u7gn94/N02suLkRSe5UShefaeUlX5hYcFFnBqp1eAKx6tFJj1w7Q/v4hIng6YI8mK+vQDNUxABzJvMgfqKPFSdaZq7xxqsMsLLoQe9R+Wd4LK4Erw9CUmzWP/IPfMhTpq01fD/GGWGajkozDohXMjydnJVuxu18xlahsgEWzDP+T1khRLV6FkJlGN2cN8liFSV5qF2EoaSW1PTE8RKNs1vhiww7h7YHzpuJCUd76ol51dubydEgf71SgKTLRc+tX8KhxBKOarBObQH3RYQiPDzg+Wfws/gWNZx1MyAveVzzfKv2PbbHTG9lVvo7FehakAG4sn4UaCySMcXa+3C3upTac0s3MF+MfLOJlEDxgyp/QNsjJznTelscJrp7SoTIBzDT9pT458tGLnZJdDdk0m0Bg5Y50llml1G9jioBVt5PFIfnf7recYzezEy02Kfhs6s/ezOe9C9RVuTuOsWOc8DHlu/gqQ4CQXU8Jf6d2Jytt6hHFZo3Xrr0lFPehL7HWuRnnxl81HzeFrY3syEsQMOglju+GKpKk1X3Csxb3Rx0+tY8vyrFybaB4f3KtAf8yK93NqUFkZ2sKro7e3PCrdVd6nmwH6OeHigLe4KnhmsBdaMDqwAHd7/NdwyKV3mzTy4KlBnf4beMETR2MM2WMDoK4SE8vSU/7xOUztOPKgrvZaiHsDndwaM/nLTD0GujG7JGsyMWjrigPpuOGxhvm+SCPjYKFzZLEYWSD9vrkNhYvlsltAuaxJdZSeR5I/BIf0Iftmh4ZPEi7dBVThCaKttgDwMdI1tQFqU1l98xjLQ51pE43qf5PioQaMGxZeTqkHiXEA5uhxKw7p4b/y433KrNFhDSGSynW5NWkZfWEmReIC1UAxgYQb5vg/p6Xqof6izID273KtN8qTMxxiQ8UkaNF7qz0HmLoyyZKYwBJNjwjtfeoxAMuougnCsEcuPU3xeIDfDZK8ZxRNuZrQUp+vdAuSRgfQTwxMm2LX3fagVG+8DojlFXaP90fM6dp3Q5nAEO7KU95r5fFfrH3AggAORtC7w2vWm4+0ua1fETL5Z40WnNYn26W2PIGinZzXsmYEbaLFSeW6ksZVZWPmaLOM1V3kwuGo4nBjhd+mwjEKy1V5d/OH8LTiwRxV6vO14BQ5TAgywpGEDSDFn4Q2+jP/wECB4dOvnQ4LelLhyB6DUxNSi303PAt7yN4KrAoUS6aYnKVgex7CB/U9PoaS00f5fS/mQCUbQBEChLxfEH/ZnZoRlu5r4pCJwmtKAFX4c56GblP4YNP/8kuIYKvhqU7C/jgt2LETMCCLYBOrG62EZThmbKmp9ERoAT3TVQr/yiitFIWS4enTYLyldeWTk9shApVRpouZ37DFvvvyESx7F0XdRMSKw9eNwGgOZfV18CyrnalW88xTmth1u9aQrVqv/2Zm2/eswYehpVKEoqnIE4AHlbUYl7KTcmfHWsVUIKaQxIQ4aFwU4kaosX4CCrUVBd3M5yr26FcovXJuwL//OGMbWkMWoaFoxPziBjjYRcI19Y02yc+mCNugpW1gMvS7RT3b4HDKM3Rop+MLfJUMBfsGe7daeGm1GQnJ9axjoLt5AYFPbLkKMi9k4wvgfphrsRWqLaoOhsPNGPDJxi5K9e9TVt5EsgIQCJSprz5Av/edtH2AJAkbsNyvL+e5F8b/DHr7ypl9YLKUWwUl8a+hr1GFNjDBsBrUphban/zZB1L64NB+lLmyDhqRP3sgMoY2E72WkgMru8g/JuPlFKXiYTlOA34I8FTz8HIaJa991fKdsslmiDctM0GJLHAB5fMMfynL6IvzOi35YPZIxwTTxjbpkxwDUJfC2H7VBc89wvBthEVD1CBu68gtSS0dBISkQrSppJmAuMELKoEgC+o8IO8F5M58uiICMieCDAnEcOjyhJjKZFJeiA6JihqCtVONb/d/Nbq9FyF46ykwaPPfO4kT3loE+xJebeoEEZ5KxJHp74s1zjIbEuIcFzVgXV7RNCUhpO1hZNg3XFGWKhsmolMS7S8xej+GMOi35NrILzI3VaxYBpB8Zj1jrEr2RHbbdv0Zf385pChIpCxsA6hrN0YV/t05B6mcb6/stLYlr6KHZy+y+znBmc1fhV9kznNHWZvEVl4H9RRQQETbei71BHK4JoeEm2EA+oB0m5MC/QesCuwQL5/JRRI1qMEWt3SgZhU+YY3e1swiYXNbzpKvKITm9IrzcdP0E+J6W02YLUNuJXfJ+zeEHodSuQbHeCRlw04s6BT9a60XAfIolT3H51Duz9/+PSA2+ni3Rwo1vzBPnqzz/xSivGROx7ED2bfVZAJ8dJeWqnUYwy/GR74XX2JRPyjRLgBj8xSm4oBkDkTqUXnMDtvpxDdP5s4+VmTxPcYxds9zE8uPXtuvhvmvHAvhucs/xRnGvHbIlSBJQrU6qEJ8P6b00kWVXATv9iQ0TXezzaSIqFYnyUAMgaQ0+EAtF8BVGi6oqP+KfYeBLBoxV5x5d1ieFlmV1JDmlEzRFPuda1x5mT8CnwKeSUnZT+/WHLqjQ7KHZAbfc6Absus0L43kUwCkxRFlNednUlj50ThyfcAK6HswAGghkfHlBrC0SLGsz+jwZvzotUd8BzIhXsiDAG6N2gp97XfXDeWQDt8j1O0kCePNvLOAuSaL48VVM5IC/EVAVt34y6Zh1iSnFsU3wKpGQ9pnfmEKAuuLqXZT0bi+YE0VoqzPoRYjckEA634VGcEQLgQBhRiiNxn2wmZc+JXmGNS8lCFY/ez1eUi6Hpym3/YnDcMLHdmRWTfMCYlc6jaDk/7gzxaAxMdx4efJHhT9EOu9MiQUd99IEjIA/5XUHhD2wjVAj7phOCpAPyIL0fBsuV7UFjKB5LcPmcklQUnaNwYBatnHG3M++vtxJCHaW+rJYlG6pbaxPR8gEj1R/BrarAp95BWZpy3EvypSjmLKtGWRaz/ZVfm3dsIlzlyQHX5f4haXiakV/qGZjbAjI35Fr+QhvWJqkmx0O8GW2WahD4p6F/CMbQxR0807Yro6S2+6XRb1/QFDr8fdUBbrHagD3BuvwUuhyhDqOmEkZuRK2++BSU5oaTz1PVs7Oh35+jZu5tWMvJ04MY6vGKSavjPRBQUpfLa+003ZN8lBgf0bzX0eY6kid5RkAeYk5F5N2KSBQim5Oepxz8VbQZBdiq4DdW0da5cOhMmMoXn85z7iBbb3EV3TTv8yhKdl6sZYx6qrOhK86ng+Ly2j8Lz+jMhNtTOwxOoVdPXx8XJ43tQhAsqX1g3J+nb5H23pRppwi6cE0JraPM4IYROcDLZ9fdr/TVj9Fc5S3YFrT74CNQM9fBpM42nXCCMCMl4R8rKb3G/M3iSohkyO9DuN/cAZA62OTmW8lodF4jo9fnV7ReIXNCR2TMs0kMoHY8psQnQ4vwKJeMHNPZGsH/i7lF3Nux2POmkTjTYOLn9zVZ5TD5R3Az3Xow9b4lQnIPYcSZ/vRIqwSeuj0vhEHoIsfLHV5ImP5iKV8nT6ypCbdHxdiQoD5t9Lkv2de6OWdd+vEMhJ5B60a9x34fFVpp+zmjSEhNFwnA2Et9NydRc2zM18Bg580lNaPqe6pHMCmW/WfQBuDP5NtK6y9cgXcW/xrCYh1RlwxE8B4f3Epy5Ex+cV0AaExvb6zUga+nCKqkyjqc2aVapf77TxaRj36japgcRs13dW0t7xHd9ElcgyjlMHOgyFBqgV/7JLK375c1qmUNyp1ldHivAfzHBllf/HAu0dxL1gVa1jaulNCOJxfLn0z5rTSAbidMx+bIr5gZzYUuUzUPku9MhaVWc4gKq8zdScSbHwphLuIlpxfXfmR7i1NE9W7+0zMkYG8OMDU9GI5eIG4OzzILdl8o0ZGKqL3Eb+C4Glzdc6+OFm3Ap+H4hIZ/4giS/RV5ESkRWWlhDLrUtCcFovUIU5bbWazuJ88+LdfqrhHyhLwh2wwb7UfCiyd+vnEs0n+UH0X0doWUvRXtFGY61MeGmN7v1HhL8Wv0EzDVN2Pimgivhw85o/jh/D5KlGKl33Wc8mQmVOrKpv6mq4TF48T9NAG78qtiB5HkFdfWGWh9/GWw7pIn9x7F2JZ347K/fWVM9A2mhPHbHeO5Ul+9suuqIW9061LLk9K2E0u8fNbqlfaZ1FM+/5wSB1oNCA/Pq0tcCsl3T87oqbaf5hutcnyRmhGdiOLoOaD7yxqJEu3ALurlVFR5SeuzzMrkuO1OaWj++AfiUZtcGOWfW2M1OFoAon7EhZmhtCp5YmOWRs3+0zzsGEXVRs3pkyGKrzFaQDKA2KNOzj62sKkG66EuQqJ0cmAKQ2HYUiazZl7YFAJb3XzJ6fbqpj9rYWXbwOFbsVfYOMm0IlAgdWHCivZFE1hs0w2A3MYruLnGpGL08qla6lR4z4x4LqxmqTxtTWXALI38oBZBzc/isWKY7bcv9uJDDn4b1rMi66SpnwbegtHf+a5z5TSCqFQHkTX04+7qoYr8hijEg2AXQ+K30ime3xMTHcraM+iXYPPjryhKWvIwh3AQARsqjjBA2HRakNHp3se8TLOMzpNUtArb8mWfSZBLNvpYQx/0vpdHV+GuevPsAIpqgEQwylWTNeCnegHiohzxxj6kU43dahAMRWwJrovZSQ9Wl1uwE+kPj/VKkomdlNp4ivD0hiqU7sRtczCHinjnOc8qS6ZlFbIieNMB8Z79+YyFoZw9LWPa5VGWJvBzGWabG4g2ockzsq0W3YKVTphKLjghmSxI5BJ8O+8w493W1dya5Sym8oaqKcXf62Kh791tkE+OXxFk3AXQNsr9ObmtLyceTNrr44ZtxpwlCYoYOdSt0BoZFEbSTPq7Mb0JI6UI4ls/WAE4rNdUXHbkqfs+NDbx9sD55Sw3D7tt9xyb3uV09GElKQZ8pd8dBxWh9FEryNPOJD9snWc/plItaBIrrH9nNLcKlyvNxBL879UrIEyi3MnHIEqKRI/4zeigdci3tCA5LCb7V1zhyIIZA/8iGYWH8FNMeh4LUH8LyqPykEXLul3vmHvcWdbnQMQoMxXPRjYIqORl/FvHnGT0rtn9jrA6ELcxwM/j8HY/igTUKAM0zWiQ+J39Opv6Wb2vpi0QFR6A8+NLvaRPAF2Qyf8I2ssvcdTpeMqYyxSE5dZvhusB6uHTqnMQOEMkbt+0TN5TwmZwOzDID/LkYti3W2NeUJDWrln6jMgSn2VhMiaNQoAT3/wD7YSx70R34MVkiy2X37XXDJhFJ+jakdxwtP7Yt631LSr/7UZ9NWpF92DeEqPM0r7HmLHflG4F9Tkw9R7pV1pY7YqZrFjv4be/TZZ3N7/6oJgr+Cjb5mQ2UnaeojHp6jc5Uwm+dE3pss22yOCISv05Xm9oKmn0EkBBrVqPDgwedbGcTdcD5UejpUDKhM/LO14y9Zl2EogPbVa4lRBCsm3KHyoSugyL7UmVXJZYzc1Fjy4CzE8YCSQ807iPN2qmYB3SjMqQ5s+4IjSovoupOYoMnbc3Dm6xOo8VXrxnsWhrokrfKXRTgTKJfryyj2mU/DKozqIeSO0Nx2tNa+u+lOvXTpBBh/kwbPxm/CCIHLh9eeY8wGLW8yV4rRjwx3kRJaIhZfnIOJ1hexT2a1IcQb26pboCDy3WmuT8ro65uyCJM9HCyDNrKl+us+SsdiaHizw43H1bYm02iShZWpn4n7w2bPtFyEZSJVI1XQ27js7rIyIf9EOVNRgXfyh999WsmWyQR8mH4HzutlHv0fTt4Cyi0XTKV9Rxi/Xvh368hD9xBJDlc2q5YiXXeBNxceKcjskvPl9Mpio2YsmPUGfp7AYDXik72sNRCH79Zo0KJAdsN86T9GE5s5D97Jdx0sYGduMk6yOgO+MjMWZsESg/xhlQqS8gC2gPuuT61q8qHydoU79+mYZ6hHwJ7qWVQ4uoQF7mHHEJW/f++70MO5W5sthBun3YdmORKGN2lklvrLIil/bpSUSByg21I7jcKW7qpxKzaOpFKWe08nDsVtt79PFUeVUTAMrhvwh1wt25drZ3XJopCS4KmSIcszfVlXf4b/ZiHhQ4t54UrTe0uUTj+q4/3h6GMFMUgYUYP4LAbfoqUN8w1gXhbwqShrI/2LieE3T7tTA05eHfTVb6s075lNZsSUALSnVePnu8CiwDq1EqA6f9f0b0yO6F/GRZ8F2ap/052e4lxwiQHgF9ZGwVaMT9ZDRYKPj3MbM41TkbfI2tR1x8otUw3QdKyWAyuE/ucxhKpTj6Sotgq3WGhjQq/JXYfGz88LSt+PxvET/FHh4R2mgZJNG9MY+YK9eOonnlKXXc5lMnDF3NBvNfzstp84DhailvZVdW+1xAl/1pQpjamHh7YfUVWr4ma83Ytvt5+QZt5ytNFiWBV0j8DgzdaF5KhIu6qVplnSl52CGPj2KSIhtFYjRiRYmjRlfFGAS/IQCvsp1lQCuhp8FjxR5RfaTM83+p26dSRG0pGE0d/FU57w/7Dx5MhjnxkhQ+bN0EIBlK1m5pUx8aQ6R+w9k9US2AqQZeUqtIad1mVnB7IfQWT/FCCl4vZaJhr83d0LsjpBZrS9M6mOnXfU6reBtie5o+BNtIqNE8to6QDxPVXIvJ/roPKXgBvRQ86KPRumJCDDLHZxMlcMs5X0TxM5QeOlRfdEV2CKrRIKrlOLmdqj2066IZ1lzSepfpQjIV48bFa/3KT+tZ86MQOlUouzLh1w0W9elQm6FLJIUM1nHYGRg9EPXDK6DnlZSnbFhMqFWYONivM9ALJVol+9a18hTszhymwrzmo1+vabCu3RyuwSXPA2EC8SwRnrmLoHJ6ug+0k77urvL2eIXxJ+/AuXjiNUP9+FD3hphUz0gxh/FfP4IJJfrgWYu+d2PCbe3JxjAhRCPrpWgpa1fbyhYLXncyT+/W7950soPFBbIVKqLlkLJVPd5Iuphm4cnUVuwdq+6WQyXyNtxMSoulv3HGGpUIW2A+iiSBNnmr2spQCg6INJyK5OMJPJ2XIOXPdQQQuanzEZjQQV9PraLBk2lmjeM4bMHfsYdRsURJgS9imOhMqNevtnsczUAJyrtBdr2mvjWzD8ZedtwFVjYnd6nUO1vnN7yn57pz2HRxm90X69NY2Ov6QzCG2IPRPOlcrh8QKr1JW5iEg12aErL2Gq+QeZzAAMvuw/2MD5CcL3b37T2bMTn5k/k8UDcRcjRQgGl1SCTaUfIwA9XheWhjDc2CdQcfTzLNMHG1/B64iMVVMyYP0nfS24M8D92h9MRJMyn9nTNk9z/mfcxO00VEgqNLqP+0pGP+/gpbzb2rBPJjy3JvkldxAL1KYx69BxKC6R0+XXxHp6r5tJV2/25iALmFT6eILB7TthRPy2kLlw818BuVniPBERuwfumFs9uppoHFJhhyA+i5NdxFxo8gPbDRPs/BCGDXFe9IEwD9zMR6p0H8SYNFQ3Bmw1RFWt8/800C39+YOrmBkH2i5pEXsaC3ru9TNLYqugDs8unmxekG4UoBCdx97m00n7mrasJSeQNUSrdVFCyZ92HNjLDlOflNQerrbIEwFybOzryeCz4c/lVe0NKIF3hjPHfZjAGu10Go0CBX5RI805SUyQaJl/hnUQy524F20AxQbDnhjsI/EuoReoBh2MpRT4HrgffaZswBBg3U0WPkWvbwAPcemmdfEBXfxHzfLmngmyPb/fYb+SOdZDYsAvWtoQkKLRbF16vDDTJhfGBg4sOYW0w5ZUbb6LJCWtK/jXBLBxiFc8y6XBmGQxM+TnMZqz5X0rBHLzSA4yS94LVkOAPhKIKPuwHbGqJzFCZmMJ2RUAfh9iQFxO2wEH28wPlkB4ATfaqbyqCWK7dltLoxWFgRx9i6jQZnLhurq02YykeDO9PNwmO6qgBp43YjmejAoJT7+h3EaCuI1LAo98j4A/fslIAp8XQuo/azAFCAE+E0LUm2KPXgIgv7B9ULhJelBgz5bdWXM84QEuw1EbSw78rLXVbpJM3pOA3e2v1Tv5Cr39tHz7tkfi9FD85Mn4tB9duriORq9AFvV2VRga8NO17QnPdqmjVKNM2PLpTNLFlzdtyxx5lQ7puhJlc/o6gSwBB4cUxzc+jgRtqZllmpjCCizUnZFYVF2dhpxQKbCiifqeFDX3TAbIHZs5WZ1L56v9hjIK4QSO1+oCWyRwFP28KXbAK8lwrwAyLh2lCKef9jMQ8YOwEppcskcPod9pZX2NoxROx59bwa3Yg059F9aUmBgQySSxSL5EWET1QLXoUYNjmGRzXUe84Dzt5yLLaDoIm6+lC/U0CDwLuJXDh2/GvGB1dewwqvhtQkazKO6a5Uje0O23Et0nVOb0ECPf37g61XJxgCUhXypQfpGMlv3ntJZuK7FINFBvAz9dUtroH9BaRFd3lGGzY98wOEgKDVFFsrGnTgzcrYhjuY71S/H4sYm3EnbjbYEi/H/DxKieANFKXGcH9Q/HIfphfgOnVeQJmoOCaeO9sLwXcXiW8dFO6eyDhHAzZIKC2n4NbuDaNDGnS3l4kJpyWW1+wRMtv5wdjE7HbQ9+R8EEgtbzTDipXm1kh7y3V8mTlBZ5LEbuxLUVoyW6dIVfQ/3YEoYImgE0er669e1zatdIu5dQMRl1wG0r10HS1OpH1h2BofkpV3KvGagLeWYHy2D+Z5IcgV2RXP5bB+g6qbqzG/j9EiiKh1dFUrBDslTideIXE7ah0d1LaHkXoAVQjILR3Q6UUA9akjDsUnqFUm/4S6P3/Rn9sRj9aZkCZtYz59fQFN1njGtDHYgKw0EQR3JDD5tbdQaE42+0B+dQyxXm7V+AKEDmcgpS00G0UFLOFUlGtbPt5filtY5uTgbJtQEXemKWGz+X263tMTK1Dtzb1ycaLXbm+Grx6piyBxAodrgHdEK4QUq6lmAmdARq6m89S+qv9i8hl7IFFbLGdck4j3sBe1e2X59LQ3JXf5FTJXEUC3YWzhA+AUBQ3+zugX+Kd53BRFILxcuMWDpadntsA62E8IqZxknPbWbTfxCVPW6XH31+TYlQ50BJJvA6HYrIxmkjqV8PVLh0vee4CzRv+cQf4OViWipglqp4EZY4FbB7kBBPGLAqCm45ORGPXxnXnW0/OX031rm1MXlJTEn7NbGsQAuEkytJS8gI5FSGTP0uodNZijzoWY005e2cDoQm4dylTtgoPlTlZh+nPYczcZgFfHgzh/x4gpFQ3hHm6FkqADzsnbIkjOBUA0IGtFz7CnvmhNnBDf7xGmIz7V/jmk8njvPyFTSlVwGrrRFi1tsGwOXDeoOTuL9o27N80dyUl2StFcr4lOR7fbTls/I2QBaojA/FcUnQGYS+69Gr4JHdp1+DLS7pBycO0KuLCr1rO95oSMPS48kgVNBlMrbpVmxRhMDqStS65jQI/bprwZmGog0xPzEMn2Kx/fuJcsDpVnx8k/dFCQuqaNsAp3NTc4C3HAOxeDW5cnhct+Lkp5eKN67lYBEo4Hz7THviJT8USPQGmObI1HIjyr/4xYraJwh8oRSnpC4MXuv4xr/PMbmZxsBwg87SVJMcUtEoZ24eIQcfbAjHeTNRN6377wKQYenXHBIhpU5jg7u1r4PIY5OJupuQQze3FbhQLmm/PbVpg+HfPD55uZ8nEz3KnZRYL+/hYHFBnz2+xQVN62IoeBl1ptpoIUR69Zvvuggw/OylPmYF2wGJqzlQkEspkpAhuh0h+GTWuyr7NXdxUZJ2AaJqw2TXN/ke0p7tyfL2FWXqzrPGRZkPukSHLx/ANx+W+f7b7hQIg9W/8h+zPByymq6l3Dq2JPeOMCDyo0am1cUm2TWj0n0n++aFIbzQzOeiWMeaYmCmazq0XsqB8PmVomYg3wQyFwNPsRLEWBFrYH7eCXYg/id+P487l8s50cJl7FT5KbINYEni9i+8pQDomuCPKlHu+EyXIyMMoFOpu/fiUmXupyyHcFgncTD9aBexw1x3Wlul1VUZfmKpNvZhhiis1BYml1T5q3fYMKaBjm6XGtAH/ebet/8Ii5rOkB4Jr/rZgeOLN4czBuesQVTkugOgiA0MfblN2rUry+7MBbk/AKFRvAy62viyiIGgpLfdv8LcKxa/C5zRSGaisAsX8hF4PpbosOHA13CzGRNFaGaWhvuOqBdF1EuffsH23zsYgSkkSl6X07b7WSefl1GvYrpdAlxJ+EfUDxl/9P03c+fZ4EAf9DjLXcqmX1aCh+unrhK4hRu8ID0P1nWnq3/Ym04niLq1v6TTmHmEK3VYGlKIhmbZXjLxdvkEsvRHHUGRBE1m58sRsxaTaC7m3sp+duU0sSyMHmFiZx7cXX32ewGtYjE/9YpUlgizTBsDGZU6sRfYzMZnewXNgmJCJltJulC4SK6QzJrxn/oC76ZfiTuckEsBS7yBRneMH0mv/AIWzIMViStxPgxRaOg2NCupU1+zPdAJFB1LbacndFaIaWDtyDoRnJr24sZjqQm+TEEIkcJ97C2238x7OK4CxgHqD1TUeJkFKOCOHRrQqZjhNtgf0CDH3VrgLFX7YikaaixBPLW6EmUF47D1fmEs4qJTyVQ4Ovm59Yy8CAbb/vkaQN9vvc7f+d10xSoXMdGt3PpkNczCOIbS2YODPzYS8QIlOInYgCMgBmeGWULXcuKJdfraGdRZHjiGHsn+W60EoF3C5xt9S/OSEZyEUmZK4/eS/eDWvcFvgcHM6J7fqALngywxPOZcmlncMxjUdmi2ujbcwG7LJ/ad2GYJiLsg6M1HUfYX5tZRgnO+LQ7Ab/h9PszvbMpMwGore8OjodTIyLGczXz/EnT9ENGnvIULQfLMfqdUuoi6COSRXTbBzwDj7zQEku2/+I1jCxiT9ID3UKXTLHZEfUBdE+FlZtlovd2jVJgudRwiVW6LCnkgDaa5vO2ZpeOgBYysVkHaS0gPjSNgb7rSc59Cngc03Vcu/E/qx+wN9R4mFdHhVNJXXftFlOggf9gfjVRMD1wP6cbUHHpxG5ZLhU61T6BcUAvG06B238OygTsj04zbDZCKbLNggry+nmX229r10gcfI3Df8XbvRhCYXi22m+5qWl9QyBDGuGkXAYcsDISYthwkeuI+8jeESH7LH4ISJYgvbGL1OMxtRQn/zmlOMw/9qTyU02mRNJ6Tf374JuHXH33z6P+UmDqcsHhtHCsRD+abCLJDo6kcGFl6I1zV/e3Y4yMBDeFJ9ucaP3mcavZ0ZwR6QOiHagfrg4GsTrOIoR4MgI3ilmodGyHvGGQWJukWPk/+TAVy3e26uleUVx5McuFZ4srRGHqB5D8j9xLc8NB+DN+iE0tXrVNuJ9CCYimvWuO0SiXzQQCQURGmQK+tF6+PjAVxQRIngmk13mKQGki2m/2v/td4oD5V502gZ8fz0rVT9srPwc3D4EBlSgqrs5q0fwn3+Rpy3AhVfvd3JpwxQHaZL7Q9xpJbVhf58VxZ/hmZRMHLEKcYUnMwKa/ngbL+pU8choGLA0RbTvgHmSerGJ/G8gNcs0GrX8Zu3Nz0jODIlfQXQsBnVoOAuGjUFpC+P67h45engx4K1TKpjkLEqzd4fNEY5ccI6OJ7zLvevFwBk6jOVjZ6IRNVRmKZ9CU5JJjO9ykfrmCdqmFfShNwBt5nb6VyHlUiLpKfHeIZzrp+EUNryQPtkxxyfoueT+5PvwFTyknfQYuemmmYHgylF8985IGolpEJ8uBLs6ZG9DAomuAigvJx9i18l5iGEwHGCJqNXAaNG7su6T5CUxU3XQlefEPEVoySB+4i7hvfDVGoXlWIWxAg1E1M8RYD7tQqV80g8tDjlC55zsqN537jikGGaCAVTbszFTb0oc4Ax9lumjOHUSvR4CH/7tj70jbGCcvtjLdwUkco8Oz9bSSDAaaWrHZA1yb+yXZGwlZtPOalVlzEFg7ezzSxVjuBGjaaxt8l4FITswOP1+af2s0PjFtKfrVpuckMNUiJa5+PUgCnvXFMLeRNWzVRrTFZQR7ZofG4ID7q78xJfUPK0edy/8Rg3UaW+BW8VJkKBmZ3yXcZIvVRIdFxB8R/DdVrOzBwRenzyoc4aSd3TA91UjBPPcULWtnsoRpoLHH48r4l4sgT3whHvqlTlknH5iitbL4oafv8K9Vn3AwfzjfLt9pwNxYdVM8cOqIRqloTcScwLCy70msF2583UAwkMs1RYe2KZTSYQ7t5Ln4ceuIyJV5oE4yklmUwFSsRAla7RbxKkuJ3YbKaJS5iwJj/u5GOSyCY9Sa6ZdtIM3lmn2HkAzR+aUKy3ToD8MgkzGPle0wWutEkF3SC3JDzxQ36X1CtKV5vjqeYsNn8Ui9t1s2nEDeGlrIdKXk32FdnzQMCuY+UrJDU3BC5xf4RI1GlofzgxhDqCm03woudp/epwy08fWZtSCUXw+M/QlJ3BdtKSVktwoJK/NY0gMj3FXTI8Vm0wN0c+8I+7pR4xw0QuH1JV5SzyMTFLHbrIaITkvprvmRgOlRXCBPa1A3WA/bqx/RbwzYasBhGVV4Ot/yjXK4IvK0qv8Cg4zplDpzsj826/YHHs+m6lY0WTSHG2WRv4yTYC9u5w4m5MAb1mRSrlGinXk8J9Vko7GvRPjnrYi4xDmE9DHTzPVQHQkXrIW5cgzQQrfBu3ng/GUfc4n7wH2Tqtjg4D5HUXKEaN9lrlw/54nnd+DW9spnTF+k8YHab9ETqa5eC5iBJU7qlQnNWkFn3v/y2sR2Jq4+d3jpmlD7nI/1Cybg/hkrIVELPQvvbLRxqRbkLhJQohWuk/KwMk2uLu68VtMS61msBO5yjI86HTo4lizLGiudJNhcR5Qn85YyCxFSX51yjAgydBtACDECl04F76W2wtjC8xWtnEk536IZBQS4e/teficmZwy6vTAeuYbuFqgHxfhMJl9Hqx2FAZJospOKPDR+jSbVZY0h6nkffAUE/oXy/S8C43SHNVpEOggZYRwf9w28SZcbQo2b0m6Cb/Xwj98l6yrH6rxaP9FDxTKNlqoEwjgI4ww13yhTHvE5nlCbqKUCua3tZ3kdS2lDHiYBgOPNP/9isjGfA5bZsnxQcjSlCYMJY39xNfYUdq1oHUlB9LykR2zHX6K20CcG67xlbvDpfllMD9Bc4yTjeFCWIAVZXTJaq9yK0sciqpzB3xMglfil05IFYnrgXOAOAWWtW4vMmnO9s1Jpu1JqbV8tJ44tDCFNo2wD5OsL+bprFKRsUoFMLhj3N0ypovlGp0XzKCr7FXnBw1iU4QJCr8OlhbgsD96qGyY3qXNzQN6LeAjHqJfWRHWyFmqCkgy02KrlrffVlTNJoyOZTBmIPsSG7yWmxhdRh6S8hHQMcj6arHoAdKpyh0+O/fBDNrpdXwxvxSjft6/Od+UtXApp2rm9Iw/jJRGTj3XouM9veRWb8S01F/wMXJxZzmTFPR9o2Rr7dKpwk96W3Nhs7SOR8O9852uDREX14IilEn05bfhWCW9etJMv2ugMuGOVk9hB+S6RXUfAVdOpYrISFrVT/kmkFfqEEctnyb5uwE1oijTOQ+Ot/Nf6UWMXHNw+0AE7ouu7yaJ2K48U3eE7feTnJVQvF3PC6w41n0QdaQ+5ge35OTOvSO/RLZp0QEmbTjTaGxuiCutZhEO1DB2bGgcs5GfDMH+21KdEjvt2NOrNyg9rvmzM/wAKsQoAfXDwqtKZj84x/2irg0wKabjDSGXMY9RL802A04VvOepfe1Y1JfA2aoOWmKOdP+k/lcujKJt3EJEk1fU625n/3O5q7JJMOGnyHMgihm8Jx2dIsKdEYuP4gAzt8d1IC9nQXB04iQu3IepVvnedZapm9FGr0tH2ffoeXzZi04oOFERSZqs1TYdKgdBxL7EOJ7LPICfyk5sRF9rvTD+fQVPWY3EQsfSl9ZV9Q8+UvAO8KgCFMMLdNZyIHpUNqS54yb3xGg1FrNHu2C3f7bE1BwaNWRlWhvbeRoihiml7lh1grYEXJ95HYDCFqadXJXcLvaXXVpMQxlTFl7oeA8A/8blCH0JGC8cyV4RxZXlyrb2l3uZbKr1whYbPA9HcXg89Z+0oh57+DtxCyF63QOPuvpfis5/GcPsHvZWzLvzZbBi7Sq4a7lE7hgU6omYWCRcGwx1Hgyvs4AwY+h+OdFlq1SmObXOSnTSiYoO89CDtb7Rg/Ou2NbJoaMYR4mja6rudI/x0nOuiQS7w/DP4En5YvLuEVrcIHEaloXJFSozIVzdUbA+qTXlQE7SrfSmNi747h8cPFmJJnvOK+NOWNRLqb03ZeOtaaBnpwqVm87G1ua5whcMWkLwNhRj1I32HkC3YggTTgE2ccOlQstypg6CYA9BuFXdtUVLdrEL7VB7o2wm/Mf+LkjVuNh3Ya3G2/K8CrnB8P/S1IVO5xct/CzR+hYoE8f3LQ+2e/uM8wgXI9L9uYloKBiBXJn5znp+NZ2T79+XhPjm2aAVnyu33g6MlVEfdUMBGAz2x2plh33/gzMAFBvYh0xLKWEJ7sZdZh8LEsVicoTl9l0UdpaSs64Ur3ox34TlBta1cLuuMmFgK/LX608wP5QisZnqp6d7f24Y/XiD/3wCtQyfEarOnIlxxFtaiqxzq/hGXDt8w0gyInxs1j7ZHoLtmKYyPzby1j6PDYH+PhXCVJnbPtUYsFNI5TveWq2rwHVYjwPnifZlhPe1w7IDuiknLdPnoYK+7XOEmGdbSK3XOgn/ag4wxDo6o5b4OE4ZkA2i0bBifwVcTFU50YPLomdSBTkxagJuxipnONuQx74t5EnC1vhXJcO4SSs1iZPTC52UnXFuc5XyTDNonQPx10MUnR6UMX5UB4B26c36LfPK1PSP6p+cFQ/Uoc25kuUYsawSxdx9/rzLyvwzKVoEPwHYrLTUoSZNz1muhsbAK0YcjH+d/1rGW9oCUddIS60g0WKQrVELOHEL2nSz+B5hKI8HbWwZABPxUk+cq7js2k8myRpE+EuDjArtmBF9pYwW8ZWml8gQtPcscgA4gL1UdmdJx8YheXYwGf3UdRje0XiaS686qe+OpiFK4ZCOFACkSlGvVRKt0zA39ZB2KO+wlijymRGlMKYeSwWZTtgP0VNaUlwNhbJpv2I+QnI4al4R/S0rQesokpNg7WEb0caAf6vKpZiiO3SMPtSXXKaehsRWLbn2Pj8xSXAFHstZYQLEvrgi988POpFXrvzIVpWtAQpubYnQmPupWdKKTqTt+uPXFRhkkgbtJ9mTZxzMKHCSUWKrWR5KPEHlfBD3grGt7kn2ii8xTRARBRNev+Qv4E7P8Ic7rir3fFy88dan23yAbFWMS2NxUsaAFSqKYWWyk//0+feJyb1WEyw3UB4Zspdho6CT5kXX1dapK4LO0lVW0Ptmvl2CcQ+QXMR6msyefVr2HbkuQQeczJGDPd7X2dONgxtjuhUnuOrj+50e+ZlXpAwV+2FgO3e1YbluQ5JP1cuFb1+/FzusxI+ZX5/Woh6Hdfn8fdcLL6UbMOaIAjZHKarRI0OX/yr2Vpt2XA3A2C/Fr7uNra71zD7z/KOhlVXE/mmvgwlfsItNvB1POUQXF7nm2AFSgMTaxOhXONPXbaa+GqWaKFuRoK6o02pnG04BHdKwvYCUuEEKxLXgqA3acwd6a2Ox+cJ+zsYjWcxA7+whUTsSpSt1ORgV2SBQn8Aet2utA79zjEMm/WPSp36ehkO7gJW/Yot+x1z3NCSznNbJK1uRKj6MJRwgw/5OdEs2F7V1Jcjj6q9YlmQO4OWLMtviduZi4fGqL3EIAgbEeQSdWpKw2ZZsIAhmmX3Db9jFOUUCyMFpzQnb3pfQDWc9YBJyIWTySYkO3DwEpvzkj6Pm+XcZatKoeubzD9Sfai9o6z0LgyQ64N9xBiTjfFflImw+3YCAI0v3eZradOty0LfcQpF+bBlUWMhicKl0DzCoN8pqIZHjWarB9+oSMIAho/GNu09EhOv76TQuEvkbYqTbppQh+6mooDrwenRqa5TYZtovUqDiaGdUfSrSzCrPTg/2PXHxywxz188Xtg0Lzigp+O6c7/4TDkZe5mAF2d/Evl2IhK1bCWUhWBuTvz9wkJpiK/RUTBhty3zHiF1etTXk2uD3DwfxF58m2i6uUnnz7/uKSIWpwchCfS3/hZxrhMOk3+TWCyx02pfjkIxtHkGWI432wOoGPvcS0tAC/9C6u+BvZ67m8bWaykfzaAHPR09IQ2i9rfqdidJC6iUqCWqPUyjnznmizOjE0claCGrTKdwlpC85NyJyy2QUFfsJiXsEW4hk3zQMpoQg4zvESZErQBx+EBzg0evK2jy4h6ab/nb/z7P/5xr4/7K0efVevGTYYKcmQqvtQi6mj5H3vl65LDY5QxBuol4+g5YcptuzvP+MGfq/UROIoDtXC6oocN/H85sMBcVS1PkRqsobGA+X0lmNDYDuIUKY3olueVMI3BmmACSfckH8PcrWNRWdVgegVR0PU+VAJoEE+lfqcmY9YhImOJVAQayFQb2hdrZJSFBuP4pu7GMejo4zAfpNn+v0ACTC4nLEW2zJvYLlo7pCrd2WUHnsCpCZTaIWzbLlWUCVsvrLSQUmdsx3W5o7pTPv5wrlzkhzQiOUCrkHtwSo2L26jKgcHg2ElBy/odtq+dsQU+AmdwfJRIRMKxXhGTwNMxjLWsYrM1Feman4GhOTbXLHwEoNYA2v68d7e5CQXKj1lryOoMwuZTZmiKZypfSZD0H5Cpw43XxZ1SYaTQZgR9IrHWslxC8XP3bcMoUj5EIFancMpVPmlZjzGzPSFDSQQsxy8AwOhi/3G3RjILHG9b/oSN8zM2NHddtiPyK+6u8+gPRI6se/hr2N9oNE6I+y0/3hUQMbYHoXJuggtW9E1xUdl29JWW1JQTmRQr8x6uzYuWWtYYo3v+SCvmBnnv6U44cM6Ct/OIE+0u1OoYzdqMl7KhrfqiTq35BEmlgqIpFu/MsU7rIY84VSqBoRvMAFh7wH/+WXe0AlYqHLy4dJ0wx+INTigjyYBPQqnJxJPYORj/L9240iQkzwv0g/h9KI3r2GaB09KqYU0/WZt8Gevu9aWhN8FBesf06f8c5SX3f8NAU2ax5riGV7SVl7rR45bQdD31QExtJryWHKdqlxcY05hOOlLJKJxXINNl821nZmBxHQRFiA24kFqgFosXrLZupV1FEZuLTu/d/7LKVbslxXCulDhIdpYARUmkMX6kcbfylE1MBQZbFtcnp8/xjrTbL8ABZkewuW1v+qIJx9DVA7KG5v1YZqVK4h+u56Pbtrw4Q2Fuq8Zz2h3F8QflZpE1VeDi2BWccLoSANBTWRJhQB4gi6wPG/jePn6hvKv0ZbwkW9ygXL0PQyO1W3f0UHw7/rTyh94SMcq5vL94hAii4j6sheb48Y+IP/s4qakRDiJ6QKCwi8GdRjHq7JRYdc5Ahzvcg2tNU7tK5ahDYJc9+XDtBwBh3gVb1Hy6WNjEdX949L7OCMg4q0QRdZEBeoCoyIbBZgVHtoXAQIC9xsAGK4eHLitGlr4a/q0W4Ja3JclLi8NMXWeWcJHSmc6fOCHzkrPcnL9isJvXoyOR/KchMOz0NLN59TcDX3Hhf2WVgWKlsanLiN9fTI+2SW+FzMfBmfL/5GX/68K9VMFNiljD2Y8OGy4fQHxtn7RQqyrqx/A5lHAga2RX9a9Tg+uuwaSxJMEkUNpIwnwT0cyJHYDLwXBfA48+gXzNdhP4iNmE14bph85r/U0HMgv+v1NrfLmVZ32DHUamDok010qf/uB2fJmvLYlwqMwo+K6v/QQao5K8hZToQwosgtAj4jjEcUgMualb+Y/TnG7z2GMAiyKrOI3LR6zw9t0PT/JuPFxOIE3z4fVBYrsMKNN4gMarSi9sBRI0MZrWLiPvsBArTeeY+xH30uETed4FE9MzVHWSfHW1pW+PPt4cG0pVYMosy4+ipgnZtJQDTSZhHuQctHBO23nLwOYPDD2JlKpRMLRUWm5NMGJ8NOzvwl3IpRFnH79lljnHdFkcHB2i75IdqFm3O3wOpdXcSvc4UhDzZmzyHty2mQCrX1koKOOZnGiQjgkFzFrMg3uPD1OxJDLW2khw4na2DOABLGneF/Lh2CpcbD/heiZnV+s0ABF9rYJVbulPhQd19LlC3bz3Bm/7RVyfluX5s3UF4GwJ8AzNlAdkNmAswdhb0Q0X1B44or91cpgg6bkL3oxorA8JrFVGHyVTtbtNUGcILUqZHJcJ/Y8tvdeJmDswcdsxi/J9qpf0qFPn8zMxk7GvREMEZvQ+4uvHldmo2k39Swb+rgho5GEC8SgPL+XGU78C1mWozk8NzK9o97KhS9xBsu2kdlmL6DVWLZaO6HRZfw4U3tl3CDy3CJj0XRGdbzFlu187AyBrKoHcfKQto0JqAEnbicRJ1sMhB2tVSyTt5AwYGS1aHO7WL/bKXNy2YevNk9v0RR+kRCBPnMfQn/vaHMqk7xxtufUWzqqP39LvsPhYcwuKLagFrs6U9r6sBsViPLXKmrXkZ1/XnulQEi1p1OGbz3UtBAMEMwlDk6PMQT/ywxfefJOSBK5mYbm9FMq6rQxb3Ugshem5w1n4O9fA/9DDXtF2Qj0Kf299nCyCmVsFXdO334QejkBX8TPFnoBH8vVCU8oSuiQBdu0DoyLBfENnCvBhU3HOAZSbIssvTKoX0zAXR0ZXBGSUSu+L/HwBsCxGEPAup2asYv/wnHR2WRL2B14BrDqv3tfwV6XtpIi6z6QRjRMoRAWqsl07c+H3iSUhLGB8ZmeVD21Efge7/v+e/vDfFyRpkNPK+L40NR257hijwKgkJfw5YhVTtWChPbHdXwQuZNHUUgt04MUO6hI74oV8GBKQ2y+fhvYZw/WiP/lao9Tz15r0ndIBQwglyR7He/Kew+CVHEa+W9MfQca3thFjeH492mTj/kTaaRVamATEyAUaCStH4Gar+9Z/m/+VIOxErBQ1PNaR7n15bASypHZL/XOi1jauSItb0PlAiSMykzgyV7BcrIz9RTkOjAc431fEck4bZWfvgiRiDn2ivx3/6GhSMW9XWdi0CyA8zStmNL2eP/1OFQK9K8tHB6dRQ6HexvAOyV2pq2YpxUXtYpiCiNi7OYTTGo3busQxrAwMBqwDqZDcmkpzz/Bs0RZ43b2vXNi7j5RIYIQe3Jcp2e9FZUMANhyNca0hwVGBKHOLLpqwAKLRwYHu0VQzWZK3vDgoCdxCTVv/xXFTjF6RYVCSE+z23IJqrZNTgcXNpF9BOUgjC39ZzVTFyaeRpCYTTdWyKz+hVG4/6rpVXH3pyR/4rbLcG0PIxexvf4KKrl0OfjYiaZIs1D76swDe+zV7W0j+NGuQADcsYiPUZ4hbzeXfJSy6cSqmBE9rJgrd2gIfmLesH0AP2M66hKOfXJLp83nzn5LBKcHF+m4scIv1HW+7mixTQkXXbzbsn15gRyA9fn3q4LLYhj+Qpes0UUTvgK57oQzNT+ywWypBidojfCLjfY/OzPZLZ/4uF/MC04VghT1nX7LeZ52ifhC8dZKuV0o68H/6GzaKhaI1Pliy1eSPXaH6pliiu6MZbOkB/jmAmEV/lKYMljuGHsyP7PSY21h9R/WXpgbNOCU9MH2Gs2It47F60xhc2ke0NvCaL/sIhmcVRM4sD4dQ+ve5KqBkpVF0/m1DdJ4zo6tSBGyDIerRiAotmONKM3Cw/hzV9m3hCBCtGriQasJU2UFin69BFviE+vby589ViS1ff9AVTwTKz8TXTHS2W+XQrS/huv/q8S834WASqElRl0/0p+x1ST9DZSIUKghFb/GHbBqU9pcIgncWpoghAF2ur+I9khKztNIkO8X2yTThgHie7aIn1kZx+xUiizTqomzeH7oMbpy59gqmyb5IBVetNx4IWtwHGRbEJWqqAT5yR5AnREZ4Jy7v4dD4yBQukC9ZCt1PIp6CJ6VmJ8KMJCfHZN1YZg1LJZWJoR9h6UWJkddwhBUtEPJ2umMGDxDvZzqJmZ1FCDXW5/RZMuZmlANJQrOkbQTn+Q00hTiIgqsXt2KiJdTGUMjhuooCsKUOfdNjDyYwABRggoqs2jKF3muYGdcM3bL7qkc+iSjjYSTemfDWepdsV68jcii9pBHumoYyvz+7foJ2XaqyeI73WC5xqm2E041hrgjuVT5J8nHlv8lPmMcpoVKmyjm9j9y47SZ89e6TCjxAockhHZ+0I0EQ53ELJTGpqGaYduKrbxgIGxG42nDj9sNmIWoLgkRE/RwYWU6b3jDyxQgo/DSdtAlUXGCAulk+HmMCZsFNXeHrAfeoOzegBc0ZjRaPQQjzair74rxRhFaqKTr5sWc7PSh8pFfSKFCbZvO9AfqrVr1OPffyCRuLn4OpR1hbWdaAdoxya+6l4upu4oBuWVTszYBlzh5dQVrGW8MiSrP0dtTmfdsV1mcT1a5U/9Q3kpO4a3mPs0jt0eoymCjcpT8QhBbuImLi4wZ0qsKhRtaiIHJtCLjaPD3fuD7CbY9pq0Wy+AEIFEG610PgU4/rdm5Yte+nnS8ibT5EzSXJiTaex7mgoRzzePUPa/4vk86DnFJiVo4fIeQZiU86Ad+c7PLlV3XN1HzOz2ql8BhKOo4ku2mPrLCypvh5iMoGFzBf3VtY0lWGUf8Kkn20/FPs7OXWe3OYFXbFzxxAWWhRqhh2rAZciE5ywd2C9cHBO/JKKDF+IiWXI49MFv0Jmgcn5yjLUDpd56ejnOhHyDNwcKAbYn1rM46TNphVTOfHHF+LsBjUF0mAEthAFPJgpba7NkkUpkSWcHsDN3tOkRjpcMEtoJ3hH1oFQr7i3dFgOlFsfO9v33UNXa9Xx4W6gJM1Zu1Ydz8ZQMhShcIWK1beCxX8DF4qmV2TY++vTIRBIctbCDVEEpSahLrnKPct5vNHpRa2aimqlj13kmAqcQtxbqMvFh1tC4cZywBlHwxd0Y4k4ltLXHnoEB4nl6dCha8mn8+obENw4S6GfrW24wMXQxPSUlHZFprrzkyLzzFXsSxo480fNF2tYmgp+GTE9q6xs+2xjTgGCk3UKjkjtx00AKakzpVNPljVp72X44ow0owSDDF1e9OCiqaT4hEdiGOkQusfbAIu9/vCAhujcFiry3QVuEKQ0jJUCaY1hHj1kzO038cuXLpr41pxg0wkEB2QJia7HX/wfHh4g+pHJwqbbsQeRCywZQY7Oy103fMRW62jVrRE9NJQt95040EmwB712pzoZdlb9rTQdzxX2WmuHqajmB9sT/L87QWTLFRs+AFgzFF8Rmx9E+lBP4Y7ICRjXCZHAPigB+RnsPV2nQ1Cih5t5OG3FlazmfKl+/2VzjqPVj4k8BLcRrhJd1/vioyEqx2n6iDCvxjzrn/mNQ0N/qGRGsYa4DLaii0sDsBt9y8jrfTH/81ga3xBl1EKN5wK4Gl5Ut/jHNa8v/0kKbZXEsC6gwFSp+lFaG9E1EWhgnoY6aOO5j5q4dbsVWmlzTJV4gv/QliOtgUsfbVPv7oaycLBsV9jA1CjXs/5AOO+Ng2lgHE9wB83qyDCzo2a0rgPhc+EHImeEWRGj9TJlRF2ILd4G9jZ8bMT0bTtrvG9eEZqzyNleP9M5hbn/arPFmQ0BLeiHj+ZADAzmO2Y9GXBGjPYn4J6wOIhhoAHyKS+hnevNxmuXpsA2w8Te/QjRiifIXnUJx8+mJ67zhRcgUnqT1i2IkqjL7upYwRWO6El37xWZSUcYHV5rpTk60Nn//yAiAps5uTfuVxf8Ja9zyO2URJEhQK/9zMCn7p5gAStKCl1RP0asOGml8mtNXfOh/Er277TBodbxXv1onQ/w3PBR8U4pn20bgr9/aS3LGnBjnXLjLlQBotwPcWXwwm/5Ztf9zM5XxpdOxme/2cPoXQtsyGBBg2Xn5U1B/+lGwoqTLvt4waDRwyB8EGKATLozFZzX3g11wtrCyGXp6WLpPKtRBI3ZrMiR5I5lCQ0UW3JgO8O4HSl6Jal9L/A54+8+nIt1i84+d/sq5iKM/4jJKiBKlAQJ+ZdrGySUazBFZqUwAp8aGrt6amK5X1cROxb5rkCyjRkU4cu4/qsf5X39CtS6PQUpn3v70t2ulmj2C6ZeQC7G11Ui2MF31uagZovE+eBdbguMh+ZUEBkb1Sghx8N3/047YWtsZtLTi7JCqViBdj4HJOOv3rP22ASV0N0NPzCekUvQkwAgbhHhNmv2kKVFrXBnDunZtvrnK/CcG0YoOxAYn/JPvlLPBNRIg74St3PME/QNoWWLVdy5+25lOBcq/dw3Y+VgnwhUR51CMyDOPaRHf/6NdB7an5ij80UTFcS2fK7JyvmEnZdgBN/XOWbxYerCHFZpJidT6q7Jp15d937w5jSqrPJMEni0BMK6LsAXGXe94wpFZcfI2QZkqBjNPS7UJbLN05gRQePzd8UFpJwCHREL9yTbVgruSf2cyGPgAVZmAWL3GpA4WDJIggrDzubJ2zmsuJ64BZY1sZOCOLRWgN3iBXm/TmpPFNrvrjDb2f4i67perY3MTRf1JteLlmZSKNR3DXzWvxSNFrgzOLjTE9tW+G4omOfg7txMitKc52b8CUkZsg0vzx8i2fSeBI76/Xrxv/dBnd01nELZ7XFQIrLm1YKGiQj0tACcrllrsVVMmkoEL2kuH0qOSh8fnNoUjSn1WlAaddOAy3l10vo+yuDQ2P3tuuUA1goSFzT26CieRdnXVLvo/6PHhiuzcFIqi/B3BvXtiDTnZ6mvWwntYBVW4hbQUuOKumqb6CNE+lC3q1dxb/BLNMfRZd9WcE96kEU0f2FRbX4NtBox7/BmeLUVfAAWS1ZYBX//X3wXKMrQ3aODYLWojDO7C346WKt/X9ZM+sFaRyNJfjtabHWwdFY5jGBBz+2Htt3EQo/Qnp7+99PyDGy0TVAALaoLOKaepgcaugZn94zmIB9lFn3r1OB1QXNrWY2K2BGPirAyckARTo3QnvU7hYqJof3TmlY+rpTkAudc7348TU67CDkzJejaejhfEXI17qpf8seBRJN2uTYQyzX/eRHt3QfLmvTJlUKAj32PG+aPJIsrEEALokBE39IrRstJQ3T/u35SbzrKQisezik55myzndNwmIGtFsE/BrKag7f2UsQ5b7QX9THsY0acsHiZcUVreKsbFINiEZLlzCq5hVH0NA8AIEzk6nGxtOBvuqFQqJ4VlzlyvRdzfWd0qNvp2/h2fPjS0ALD72aQBSSOC7oX9FRKknYXdW3IXpFfDUJibNtq7vjJ3e3Xo6bpSd6Tj6w+RVX+w7Pkt96mqNdWQf1LdW5ZJHSKa1UttY1YmKJL86oJ06CuCPIYbgbY/okNbvsOnZhDYlhwCjsZE/OPCu76DSIOdQb5wI8jzJ/JPyniPZGMchlsnAeQiq/i/VNS5M/N3DwOw8sq9YNcxSeGp58M2Pz8C3u6MybU2uZhxDxzrkj6hJKF0z0RICBiXBkHtRURDUCIMp4OCCRRkqPREZBEC5890BUZDQP0DQbRBxf7xWoC7rJZ43ZV8bhkCi42/98WJdJw2arO1ulcKFegyaWCUQnyJdJRmBKVEP7ds27Cshz29wVHGMW+qiPfT9ooW/DVsFomcl/EwVmtxGx8mFEk98CM0FZ1TmErXw9OV5lQFzcuXAzX5jot7YOQqLfGXCkshQXcXUWm+xeou8IfOUfQggGCDRVGbpkqcMdpp/J0cD6tlaBXf37o7lR8QSODo92Gl6AX/6uS2fNDj73ZXIrOKZKKuD2BL/kAVnBdwKsUZ3HlSL1zne7liLFzYQBgrtDQ2ujrxmS3hvEGFm7Tbh406YG4h5Zg3Om69azfjbZNESe0/OB+c06Jjk1xQQVbW6QlpPe3n8eLH5PS0bp1q7HNHS5TXbR75YmAZ/au+hKaj4yTttR7whSkV2lJB1v1aEREDjMAWn1V27flPkZ23NQqLhz83QljXcp35j5Uo9g6/sxgbxM6yhR1tgTsu4qprJfziGvZTtwhjUsM5LKLFJyQh6wF8EUUGYUoke95SvLbDDtPGJ6nwU+eFtkU17zI7tTC7kjR9hbYN0NV18G70U8/ejCN7Bo401ANAG8ZM3M8Ko5OtMoGJfjQrWee+aChpQaXXIgeRXrlTR6KPZy70ONIjM03q3FQ6S7y3/MoWY9r4gjKU3hcjNVZxYJ2KHSLC/gcs1x5oR5Z8dCR9rwYEvmtRfX/Lk1GBK+eiGlOym+Qg3pTmn8eupA8VwnTUqCYpYVEQqs7BY+/p8kltLJH3Tx6V3/WYiczxs+cekxlwC4k5pOd89U+Ok7WKu7lE17M4nDZnO3lXlY6qvuLZ7yh6r6nD1WqhQoj6W5mGjNmw+/Lq/Gj+fC62uaMieMBEl0PUKBeqk15UgWuyz/9F9RxHrL3VocHGjod2o8RyxWd5soyANyaVqktwU6g+JDb8FmF7Rwklf/CQJCrprE+ARQfS9j94YwBOs63aMRJPIdzmdeeEPMr2RLeaoXPAZK9wH1CKsw1edEMPEs3sV1RjgiKC/9p2JYlkfU3mrn5b+EoXYHpyBYl38QShAc3VznqyY7h6zh+UZAX211W9OXY22k5fBdPvQrFwS7w/UYsUsA146SPjIXMwDT+k8OrbE+WZduiVrgxxt2mWChg/Pq7Tz03MjOKnHQCy4OrEyq4dpAm+hW1wc8MVlKAPvM7YriVgjC+9GxnO2f+OParb+W442tgXpSb08nDWu9DTjsLuMS5E6JM6E7Hw5KJkdrzdND4WWKY1D7vW5N0Bmd0MbOgJxp/jkXAJSBzmE2CtNAb4RT7RkB/69f2k2IZagjSenFSp8cNPtI5Gsa8OOp1Hen4eZEsCZQcJ/KsUFSQ2C6b3qkDWc6FUEgNhYhhAmuRPo183eKwTpkHyb9cDBq54n9WulHzhtXQxiQEfjG7JEwI/4/9vgkQbp7RwQ9eEMtOdRQDxdMgfzl/7HNh814cmqDqNLyPLWSwv8Vr0LOzhbZOXOevjEjuZe6BltjankVY+9wTFXDy8vnL3KIOcB2JDDavmb3yWV5Y6lMJPebyoKTzSpuzTW3AaCmRd5V24mxygSNr7u/ZZyN22zqJH6uw6UoWI2sW+ZHQTGPdp9/l8IBpKNOEUnqw7wUu3tiitiCzDYmDPEaEa3VuTWF7n8/jgvGaG5k+7/DILNhBtDjOJ5jHmcjxQFkpvd15xSskv1U1kKcv3JR4oU5snnx/SIUBnlHfmiZ//6mYKLulc5M4JFj3bSJ+sAYiJXQ4oJ4eg4pbLEfSqL6QEcoGwWurqfRnsyQaR1uTeN+iGJxIFUs/dAyASRkWqwqK0I5tExJ6uqpYUypZVWAnaRBSTSYXrd61PVHTYIIFI35TsgYUWZQLHBPctYPw+mIrgjYSM/yoIudXyUX3t1+wrGdHSN0Gc2+yygFGjSOocHZBKf8cJ8RUMjg3PiUR3JBtgYg/iVX/tuz7K5sERdk/JBnLnEotIgVwTakZj5YZ2jx7saY7iXGTnW5OavkebKjB46WzV/s0UMTitnZZH4Htoyr8WNd4+2/M4fotBaseMcXp0gs0naKlzSBTSaTsRsxdDybZWCAgLQezD/cJrINzvzomGjvnnC/BIpQC4CwDOkQas0xD7DjeCCkLGt8feY+RVcmjVoqz5R2rug0z1Os6VQ8Hpm28RCWB282PsECUHDmjxt3ljP9x0nvjFI1u+hrnTvmEhD5eiGtbhou9YFA79ftb4bC3qJLah880Yi9+JsMGhwnln3+8I83O4jPJ7QaISJ/5qUNjaB2mDcI61odsnJgWSvcHff2md8mxnrlPcp4hAEK89BhBaSnMyys8RJoUBciVs4XaRKEGGemqTvs1JeUw8Kcy3r3T8VZ61kJrPak9OeiOYJXSte3HyBaMBwGQQXU2kZVCOnP36RXW30x5/krvM8k69b+FE2Sa2ISeRQTaqEgYqljcpaELh04cpn5tjJXkm0ZytTG6GP5UZM/atG7wkeg9tWaC6rXcUzZRjdjR3uyeuj1dlRKcRco0Q2yUqStoGhQ9/zCG1F6FXxhcePrzXr0P9WCx4+ZL//V3HSIYa+s9fXBE6msLil0L2nKGyogZ1Uy0SH8TuvgKCjYiuHMzsZK1jPfw8FvDe1mpZM/C4dCHK556o2JWa7DPTZsU3lH37GOZVoGt4DFxGHx3aukCrj1vtLv6twMbrnYLYsKUqBQ766zCFPxZg2UnXYgUtvCBarxb2hceifnBfnQum/JyoLDBJ+MXjzybyS1HPRxSUy6qpdpJu9gWxBKJqAAsFde9ip60CChoKGVMTM3HEvSIwLfHr4kmb3ajCwtigJs1isuEo/Ccx8rk0I5YAx3QSkGDuKNPL/rjef1Y6JUlY/U7c7Z+vm2Nont54bF5drFYPHqN1yiSYE+2Cls2XNpwuhc8GBCBOHPQd0reoMXEu2yHiM2VIGbd3yzehNotUpPbXbb2aMMegAWYC4HTXFtokUNe9yAXbJ0pvcmLv5s4WElOpE7e37/8svR+4IxY9z26VZ8aNxigv10JiKfkx5XTOfBQGmayKUaK1HpJe0iZ1+atfDDhuT7WVwkr3pfX/7FbWFLtZ8Kg/VwZ5UO9pkbwkHccfzUJYkBuGxv8QJW9QdAhGdhTFE+ZanPANkZeg94PVqZRFOCR5PgVqc1L/dGAAAcEZiZuMIjS1ULoj/5wxZZkWZrWggTOU4po8HlK42o3mIct65nPNCpUOi6OHjK700e6AC1QacChkiZfP8dUks9q7KHX6JsX5MIBaaiCbvgA/2W8m7EkPnE/rN+FO/1NkAoeun2JlUFRFlPvmeRjYhseZI9wOClZgGBVwJR5K6RL9krJVy4yCUTSfesb0ZQNMI91TUlWjzxajgCpoh0tKNfRzoEI9xEkPl1VSGqZeW5dhF8BzQJxgCr7Wg08rckhN4zHZBmBjfY88cS2HJRhGbNAEZdiMnD1sBauRvZ+WgP3nT/L6JqssNV+a7JuykZzypUek3tv4JLaizwudyOhVg2qjPukAx5GEo6W6qfFY0us21BYVaBNdktCVne5BneOrrlIEWoEBgfCozmozBMo7NKn93TaXa1tVazOsREiZ5iEW06VcKGyjUltFuvV2U+XH3AedFurNOMZtCZe1FjIB/zKodt9CitJp/1KvS1U9H/w/l27j1ehvLqLblnM80pGJ8RD/dsulz/CkYoOD7r9Qyvt+oswUUucjtrCx5/jm0DwkZfPPf8R/Gr+H/gbP9feQOv2oxTpGS7hcvvu2rttLlrCkCnw/9zppU3fSNjjXejYGN+4uX489sK9KujuG0OwFV52ywMzbxfyFkHIUhx22mqwTSw2R98UYtHqCIjAJIZ2v2+sQzLEOemuCZn/HFwh1bjS1+qgyVhxQ+tyJA/YTkTWT1IycIqol4SQLIYjZs9KE7CBl6V0GY0LflvMhhHpQCRkynmBZEW2I7wsPhreKdqjFPizTPGZHwzmb8ej721kbwM1Rnaxy24T1fLJB+4docR1Lvia3K4NOL1kQEmUBPzX+vQgC3BTLoxMN1hduyLXnClL5iEI+uYjJyR6pdrXJRyPefDIYuM9eGrirkznG9wzDtDUe4X97rpZCDI7b/Ss9+uOGf9kxTTItDK1LJpx5ef+SQb78Og9wN/8yKMFYBa0H/OhqraIFW93TCJZU/ZPmYdflT1X/fc7SJOgUcYmkj/8BEziokdH/SjfUy6ljczY+yMdvRTBedR3QFSySCZTNgRjKjKzcuTWiPvyUDkfbtSEATVLohFljTutyDC3UYOST2W0sHYMkNHJSOb7hekeQf9Xhw/NCsyrHqbCjTIAPo0WDf5QsygHPZX7coXORyzbTE3q4Kh4NqDdO5Iwu0bmFeBSC54lHIxfXjxPQ5+AWgB9erdn0/JBAS5srcnRNSIamzkpHhzmCt2xm4EbJ/EUfdN5vh3W+NKa0ZJUFCfg7Hj/q268cWLtkjSZCBF5VzUe6XSOm7Q1bW5RylbWaXbHMZR4E51NI7r1aTRPudbYGXLELms/dPPOR3PsW4jzOqH652KnM0I/VvyrPMX5+AdDPWaPV61RU2qiAjaajHFI6VF4VTxh2/hiO1h8jorQDLw6flDfsvuaWkYdf8vYf6yjnVVnEVYhwLXcrYCCdl0VkcJ+2F+abWejphvPrbwfY3qK5CPY6OZcfHZg9uFw1sp7c+q0Xe8AJhsF+KozxCUj/HK0+G8gTnMd5T6L6fkGxbcF4+X/ZthQCUjRpFB08WvDtT+EFrUpPQEeja+NfhXiJMW8kZ1PZa+dS58r07+wi3wusHtynar46AdHIMijdEq6DP4tuCV2ukCCviqtgvIUdUyAoyM37W0ywRSyzmyEj2KBpaWdMg/PC0gmPBg25ISxrz5czc4R0cUAT7s3/OAQcdgD7KvFr2DdNrL6n11l/+0LAjqk34laqAWIHhUh5zQnbS3gPanS5w7D30DDEK3N/TPX+x53u6zRvZzcaSOLo4YHAEF6myiMVoLjbtlBmiHeHybeseP7eASxeypHHUC4PywLWDzlkE/ZjOx2TP2D54g9H8c1CM4J+Mn4zYMhe5IIfRSAEGCG/ksMouqkrnwJMX54L0yLgDg98Ag4+eEz3rYYX3okOkewechdm9QezdBplor6ZJ+6IJsYZgXiLgDGky3NEDf8HzA4vUmKz6ARTraCTFtEGBhrSXkOdThWWZYqBaetUTxMllWkHgHEoCs3lC5HQTq8dsVi5dq/GTXeURQ6/2Y8Cd2/sxyk27Ign8dmaKA0BOYu0R9gyzv+CKOkZ40GUJS91cUPgn5uGi7l3US10jQ//8Cb+7jRrX0DDeioQQRJNp2v8Hh6rBu44VxbVpJye7ivE4kj1IC/mkZMcYZ2kEJuCoKt7vbU1hgICKqgSlAK5FzvRvs4ovq8zYWGTgQs2Kjz/dRxZ9lpS4JO+JiKw8HmbxH7Yk7OacNyHRO8KyWNnjwGSxDKeW0HRg9sSZhr3fGPTJ2jsSnOIfKTP8MuYYQPm6CamIXAtqlYMEMhMjBxbju08LOtMPA2W8uuLpVNffqbF7e1n3XlFS+dllKjDvMty8fKw3PuDsrH0YFNb2NVtDAJmwm7NwJN+BdjvyN1ouSVYaSmmJNiffE0pIu0MNwZ8Gm/R5I4s64lmQs1JygvE4q/K0Xvw1u6lapjQIlutBxhf7eVQ33+bhaVH98Hcaxx3juQv65vO1Ifbyz6e8USGQerv14Q4AZdslKPj2odM9NrUPbgCiLHF5m4/BcrgS3HdtD40IVTrKuy5Y6anWI4ZMWAyB3eq4Z/EmJoJrflSrmiGShbHbDPMGU6ghAPMU7XYZ/2y1Xu+agXMJukzMlEBEYojUfY0HRhafVzyxyZKB7nePPtO8cpdk+6Y4MsrgwjDKBFNNylSiThhx4HGR5P0CKiiOOP6oHSICydhX8bI7cGfHaeoRTZVcT0WuiYdhBu6W7cvQnWsROIfTJo/a23DalxbwWk+K777nNWFpnZr1IiRGZ+Sfl46km7G606zWwdYxRwcKooOqu+FV1dqiw+fEDU6L+t5iMGcB9JkTg0w56O5GyBwCKegcRVxdH4R3oY+7m9ba3nUG26QIwq0NauOF917JtmGNfxxgVX2FuQVWsPSIxnrOqJZgHSU0AsLPELc+jEp+1ejdkl7j25osc7LYtTom3xKezJGEM5JeJ43lf3nQqPrvTGRi6XuOag8s2P7T3kJ9PXGdp395TDr8GQdUFUs4NtDJWb2ba+XltyxQWhv2bHphyVQCzgKNtW2/c5DkAa5yTjY9DSwxioKbFZX5p6AIDkkP/i21tART6/QhEK+YWXjd3MDLOtfMD9GkZL2k7KlJDVbBHYbcjgrSm8MYZxA5VfU9jiSjNXpT0Rkylnz8hvjYPZXjx2netLiWvIWKtwyxNkA7yddee8GxJXvS9ga50BxOelEkiWN1wTfwTrsOJ35UaJ92xMLS7EHOxpPFV+8+fhdnDfaUYi+PEKVdtl3c2kAgfZnTfLOhjfymEcTiRDjG1a43II43ZyeHAVB7vRuB48K0PbcGjKZMiWU9RjNnGfDXNHJ51dwDq4zu4Zmmh6E3hIIKfD0FVQZPGRqYTyxHc4J3yr9vCsSRxZBB7NnW3Ls1a/fux5mKnwumpU2gW7amNaXrQlVx+2ll0IbcJ10LqT4S0+GutA+999M9dyenh1irlw5aaJqGGb/ijQVbAcHhYreDsUmSUBiI6vRtBQJ+2Mk7vzH+otaXRTsNQ3kD2ngOSZA7ef35SvwRSFGoEfgaH1ZqnE7nJ1VFOQGveWBhuXInTI7MDQX9f3qIn0CH02AQSkBmbphVgpDifOtKLvF9fQtMo20h9JCN1QRPkt+zE/thMgnnZs6weylAt7jupBDmhfsPunufbZaeuB7Eo0LR3axmbw2Vf1xopyX6iJ1kTTFWXPNEoyaIv4whevxAJ3xTewKS1mVawo44UTgDTJ4aW0QahAPsg32lS5Ar4uTs/aFC2QSvAUF8arUVUSzKKDJyuqxxmK1C6h42b4/HGbAZT0HpyHCt/FDrxS7QX1YIum/M4MbI6GI34UTo2vEaA4Snldd1V8nG6sbHnwbQAQtBsTEF//XsxNEiiZVFr6BWJDtdP9DfrGqHUtLDYP9oOEW0AQnqU7ettw0Xi+1fJg6f6TrI42VvfWK6YXh6isoeSwbwsp4KuHoSXrf3FAEPYdJ4Nd+mc+ajUKsEfJn0ZEBsP/EZ1nuEEzCQGnavC33NeYhGOLk/jf9BKfnv7D/PIOAtU2Os3iF1otAMRoKJE3tRcRZgdyTv6Y5UxfRXePB9SAMELwjLKN8REIXsUUYurqTINcdzX29U/Ntnd05elCv5j4hg7iTDKWN0aHeeUq53HfXpD1PpCn5N/I9z+BCtVgYKRKI7JbuwFWwFySDPqdsHV2Hcae0w/ilA2Pdm2e9Ty/MwC4e0Cb9Q6lW3R4rStYIJAeBwGLayp0NIndVKomeo+6aF6O4T/40xMd6/VMA0EoIRVczyfuhxrzott4KCLC5BbKMhr/VtusnAekiethZakKGZ6L0SPw00b3ZXAfqn8mP3UGrk0PpZgSeGRvCEltlWpEUV3fWWHH6kIEiCeyPtpnymG+dNjEWBSsRfYLYppo/kncvRcDHX4EX5qYuIc/DPuVZyMZWPHH3a88Y0/nqYVzd2PkkHA+8lWdEgIGmtE5IAa80cIjfHtfyyERBRibDXhwOr7G6C3MQZwVQLvJXj6+BAHMEzwUEixmr8blhaoALP+r2Ox2NeGJRKt3wi3NqnynlR35hhsdsg9joxkNCcPyIj26VNGifX1cPC4cQkiWWRUmingZ1AyKpTGLNvyPpWoHAlToeJ8kUu2pFOpnbvS4BkeH7aNTjB7iFSvuH0ZPdQpPP4ioC8dojXiU7UNjNVKwcf3aILwTs04WT+8/ITigrqFoqJ5lIc2fnL2tLkHgE9Rk7y6at8hypYbfnyr/TMWQJTqiTRNoqrp/HEEq8If9vmoYI1f58dfJaJijIOZQkmDe780eE974fS59DSaG8LurvrCY3vO3c5R83yyLcio0rncEfe3JzJoxRdk+K6Qv/MYmcF/dTJE2idZqfyLyIPbWo+8rRDndUReyj/qsgPmqQG0yk7yxplc17rQZnRGQ7Q0i4f16Ud/4b0MrzFUinaSrpIEEiE7U65HH022DGXWcwd4Xt7ZZj0DFFvCcQxELYbn2Z+JDT8eN/qBn82JZVm9oeRBYVYwEA90X23UwePAu1aI1kAoJt9TW+iHNdnPKZXrbz0Igb1m69IHbtXkDBeZ3iZU1XjuWK07qc54wIP9beG8vbn/qlv2Wt0bNpKzJBGliMxV5wdOcD4xo+bzGjsVbzTefsB8Y16FlR/XuUY/R0Bjni5qml3d5ZbuQOv6zy2kL5+qkBRIlYzjzXtCO8eFZAy0ZHzeefVifsyLvzJp7wfu8HPT+Hud6jc0rUf87ZuSwGLhgnIlsf0Vq4RgYv90b4FWoLwVfBiE9qXCTCndNGY0g6PLlQzy8wkR/qc64YwiwQUSLeLEYObT0MIk5a31xQF+Kh8N3F66R1JzZENjAY4QrtEDv/xH2R4jLtJL9nghoDp4LnVwaToBxwMczxgLU6+CQ1dQ7B3uNm78lH0Wu42tJz5vTAWG+WbQdgpRnO61Joz2f2EcFt4ekIqMvg32HqfW+KQ9UYHXz9r7oBmD9K3Y8rZMl9RGZL5oV7cYkxD1dOrDZS1nvyLa+6cKLg0iQ9r3VFXSttoNjggBTr2wCQIMG4jvJhu1MppUj/+CuB/MUcVKhg93vmgUyAPlag6dv6iFSr3CGCMkCaXPx7XNv8O/UUjExyVMSxw5USzA74xPEfU7sOKJAP1nGp61ybUMyaH5rLWk4mY5TLuo12EJhr6Umo5L3ga00V0CTywdwkU4GUxImJbIMzZzzYHlFMN7NFSEepx+gqr9VPdrzqeMgnuygppFZh5pyXh/Jhg5qC/ltZR3fNdHLTWyJWnoNWQpQBOkcFd2zuaXWk/lbiGg4WgLXBqql/I+UYF+9R+NC9HVfDeKZo8TGavxyj862yqLaBKRh2iSorK+VAIWh53A4tLbd9QIipIssfmPg4pL1falDUibfk8/3c22npMXtGHB64GaET5njcqNLfpsf7+2FphX/fWyJzKntgOuMABKefz45PmiUSNOAdpZePhUge4T+0zEjo3R+i/nmZCQzfNkW4iTAZWK3HRY1zBQCYl0HiqD8CgDlFDsJPEjRXpWth+6jg+TT4h7IAaG0Ti3wUhdDqTVaKtJ8/JFdwSCq1jxoY045rH2xciyrVqqx8IZlm2Mtai1U7Q0OWxgugb1QSMNSz+byaoG43Td8c9glOdsljMLSgxv60AsaNN1F0PTUyZ4n3KMmIj35zd0lgwY4R71GJd3s+SAORtlzY+Sx9MNXsQrqUnvFut/jW7zd3vdQ7xPt8n9qYEvkuT0ft2Wje1hvgN518xKg+iOWUrOFiWrFu5OwM+1mbEplSQzRYaEAuTNw+PFiX21kXOof/9vxOXNos/VtIT/8sMIFeqvfG9zu6YpSITj0Ah90hSuduOG8Hw34tDt1aK88YI/WIVNFdZSjJ5QDj2jMAslbT+/UYaifMDd3e+03Xjurpd2tu7ob8S36mRE9thW8uXY0VZqBaUpqwiXZgNnBOMW7OipqOJ5gUeXWCC5nwNZnsIZbHral7To9AeHdGq/kmzvlpRmAToOr/s8BRCUTZqRHCmwV0qoORYS8XAkqqtO5bcITu4pVwgwplfdNkej9SEH6RjqupsaTv+HWgqkiCPeBCJr7fxsQsiPejZFMVb5uRrrvJpM9tuWnE7/r7UCYTBp2or3/8/ZEUw8L8cUYR0RCKrZkVPGt18lxNQKraZfrv5McuL98YeSDK6yj8vxLU8gPNlDFLUJEuTIx1jSBDp4UHSQpm1LNAQP2yRZCmhkljeuf0Ctmrrq12lH/rNAtlhBgQr/MMTJefM0qB5Vx0L6cGKsB+8Pt8OwZ1LlXoIyt24/t/de7LzP06h3AUNzuDtVyi+KN3KKV/QpaxmOeKColUNiGvTqo8jn/3v30wmdKxMlejIxAqeOk0pKLV6T/dkRA9T8BnQMk5VOWeucST1z3+Ipjx7vY/lMwHA923qnAksZOcUWRkwl/12GrHmmDurt+tG7v4naaVRUujmFF5+IfUbwoO0uqWRqfyKO7c738OP1IkVIE8nCVk3qBXqHXhPps9jmGIwUVkcjQ518b6U2Ogva9wYXTTlCq73qC+CFlKaXZuCeelqV6ywluqJN8E243xk8H4csPVBNNW4Yghu0TO/OLp8cDL33TQ+U2DzxYFGIFvkU26dOuCKudBN+/LbXK3BjI41DfEc2LIYg/EMR98lZe5pIG2lMtnv7u3x3C2OxSh7Sa+voEJYavJCdGmoRudc8/PSZFRs3bOMMNHXPiJWbF6R12xk2WXNXQLCcw5jhv7+hPvasOMIy93fmxOo8QuquHPJ5QhwkP81uEWi18a9f8X3mm8326EaWXWWFL0S5wFhAtgJc82xobjX+DXUixe93/fNnzl+nTl30FLyqtACSC621CnkSaN9NWDcQh3u/4Pb9tx+5nAmcDOIItDRV7+NrnMmallDGy3wYN6k5I8QX88vSC0F5+nZU9JYFojbYeGtAqbQGQpWXoSxPCGETK0AKwOlJuTBMBBPn7PUbzmyfDGpO35TE1SEmvZF6f3KFTDnb3SOnFDn1AZgAIpj2xeMCrJu9G2LtkIGPhokfT//r82YueH6Y/BHQfV+TxJmeU5Ebjaj7bOxk4BB/OvuZxSZZGyT+4PUiOqglBMrGqSdibxGC4gzcL2L8au4hUkkCNWDSiaUlGLnGNa7M8cC69ZjxctZE8eTFjroR+7O86aKmAvQoKZdGzLXfyVsNWj0jWjgV4bXYC0pVu8oDGcfNc60GWl4pVyuQm7cTGOVwB9JKXwHEVUCW1WLj6/zCHnVQN1PQ8JU2ckWovRGDckQ4TKjlufP2y7GKgyjrWlObN533rvPJKw5/3hBCnfPzOoKxyvasUvkup87t20j9t+6UnKw+0pAW8/Pvc7pYtHXQHd74onUaviLSJp0DAc7RJxlZZvrczVsElouv2y3bW1E4gH+/0CH1G4+2eW2Gt2uy7J+gsmt980TQBFbwhlGHktxTf838sA/QoSHyDSSWEHLzR5nQyEWhVILvkAoihyJu3rbd30DtyP6qHErPB2ZArBTh9PLTRVS4L/LaOGWXVelPgvsoafG9iGSvtAawfmat7uK1wpHSJ/qd+RF2TUqUrKMPbLzKRmpCWpIdH1iQcU3u6rV4Gd6nNq6Y5JBZ5vw91giUn1J+tE/REckCXzipepyDGreK1O8mNDFfImc4gsxHN+t4SekBEcl8s98d5mCqT8Qj4HNfI9SYeK3zYdNq+xiDNilrgJ344/L2oAhuxAc8Io7Y1XiGn1+TSC0K+J+1P4zKOZNkQWnl6SSTUEp9RxWeOM5Ch6gEw+Oo68jmMXjNZA9ZsR7nWB9/d5JW2Cermu+Evt0vA4gtMVmViDeVigh7cPvFtioxND/EjWqdUWdWis1Tc2fBUlzkHn0SMbgH6Om+i2QHZqewnw5+59qH1dUZHDaC5Fb6z7Yh1ZL69ICrQzuGgLutNJB3cA1Bz2y8U9BSlaesbGRbxb01cuJL+9BT4QFpV8AX0NHKPmLrr4UpNk0rqvbq62hQ6TT26jgp69QxruFZ0o0s5xuPEJII+sYgbnLGW/XUBDm2UyULS+QGAx886FC+EAjYqvi/7HXWwra9VJti6qZihuvnPkgiTgtKDXA35WxFDbQHm7PAsMjmtP7aDgbm8N8tJntPT40mjHwAPvgLXX5CbovdOzkBi+MroHCYDzzOs8iqzEMdPZbS09ZmfK+t7V7XqkqCGObCmjMPdlFkrXqDPmoBt7qa9wlgBkjReg7MtsTKbR1pqCuMnaax91zzmA84FOoutvNBfzrP6Im/JUdjV+JZAJYeWmxVJRkcsvEQJhfakQ8Uq6Ucgn9nUEFUKVoLjWWU7q4WnGB2+rYYSBnSzo6BhjfPMrgeT3/UqMDimbMrFOFCTF1OlGxbL0yHRxWCpArjwSmMp+uM+iXGOYPYytS0LW56kGFdkyNl6v/9aQ6yF+mS94SPFr4mC6WK+oxZqKPvNe9rTClJC91XQ==" title="Mekko Graphics Chart">
            <a:extLst>
              <a:ext uri="{FF2B5EF4-FFF2-40B4-BE49-F238E27FC236}">
                <a16:creationId xmlns:a16="http://schemas.microsoft.com/office/drawing/2014/main" id="{BE8F747E-C508-4CB0-942E-E9F31720DF82}"/>
              </a:ext>
            </a:extLst>
          </p:cNvPr>
          <p:cNvSpPr>
            <a:spLocks noChangeAspect="1"/>
          </p:cNvSpPr>
          <p:nvPr>
            <p:custDataLst>
              <p:tags r:id="rId7"/>
            </p:custDataLst>
          </p:nvPr>
        </p:nvSpPr>
        <p:spPr>
          <a:xfrm>
            <a:off x="-166151" y="2156192"/>
            <a:ext cx="5062312" cy="3752850"/>
          </a:xfrm>
          <a:prstGeom prst="rect">
            <a:avLst/>
          </a:prstGeom>
          <a:blipFill>
            <a:blip r:embed="rId12"/>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tfpColumnHeaderBoxText667084">
            <a:extLst>
              <a:ext uri="{FF2B5EF4-FFF2-40B4-BE49-F238E27FC236}">
                <a16:creationId xmlns:a16="http://schemas.microsoft.com/office/drawing/2014/main" id="{2F7425FC-FFDD-46E3-9B49-4558390534FC}"/>
              </a:ext>
            </a:extLst>
          </p:cNvPr>
          <p:cNvSpPr txBox="1"/>
          <p:nvPr/>
        </p:nvSpPr>
        <p:spPr bwMode="gray">
          <a:xfrm>
            <a:off x="133568" y="1958420"/>
            <a:ext cx="4462873" cy="565218"/>
          </a:xfrm>
          <a:prstGeom prst="rect">
            <a:avLst/>
          </a:prstGeom>
          <a:noFill/>
        </p:spPr>
        <p:txBody>
          <a:bodyPr vert="horz" wrap="square" lIns="36036" tIns="36036" rIns="36036" bIns="36036" rtlCol="0" anchor="b">
            <a:sp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lang="en-US" sz="1600" b="1" u="sng">
                <a:solidFill>
                  <a:srgbClr val="000000"/>
                </a:solidFill>
                <a:latin typeface="Century Gothic"/>
                <a:cs typeface="Arial"/>
              </a:rPr>
              <a:t>WSU vs National 4-Year Public Average</a:t>
            </a:r>
          </a:p>
          <a:p>
            <a:pPr marL="0" marR="0" lvl="0" indent="0" algn="ctr" defTabSz="711200" rtl="0" eaLnBrk="1" fontAlgn="auto" latinLnBrk="0" hangingPunct="1">
              <a:lnSpc>
                <a:spcPct val="100000"/>
              </a:lnSpc>
              <a:spcBef>
                <a:spcPct val="0"/>
              </a:spcBef>
              <a:spcAft>
                <a:spcPts val="0"/>
              </a:spcAft>
              <a:buClrTx/>
              <a:buSzTx/>
              <a:buFontTx/>
              <a:buNone/>
              <a:tabLst/>
              <a:defRPr/>
            </a:pPr>
            <a:r>
              <a:rPr lang="en-US" sz="1600" b="1" u="sng">
                <a:solidFill>
                  <a:srgbClr val="000000"/>
                </a:solidFill>
                <a:latin typeface="Century Gothic"/>
                <a:cs typeface="Arial"/>
              </a:rPr>
              <a:t>6-Year Graduation Rate, 2015-2020</a:t>
            </a:r>
          </a:p>
        </p:txBody>
      </p:sp>
      <p:sp>
        <p:nvSpPr>
          <p:cNvPr id="2" name="Slide Number Placeholder 1">
            <a:extLst>
              <a:ext uri="{FF2B5EF4-FFF2-40B4-BE49-F238E27FC236}">
                <a16:creationId xmlns:a16="http://schemas.microsoft.com/office/drawing/2014/main" id="{070A7AC5-A024-4834-84B6-1798C07DCA48}"/>
              </a:ext>
            </a:extLst>
          </p:cNvPr>
          <p:cNvSpPr>
            <a:spLocks noGrp="1"/>
          </p:cNvSpPr>
          <p:nvPr>
            <p:ph type="sldNum" sz="quarter" idx="12"/>
          </p:nvPr>
        </p:nvSpPr>
        <p:spPr/>
        <p:txBody>
          <a:bodyPr/>
          <a:lstStyle/>
          <a:p>
            <a:fld id="{40168AE7-CD3D-4396-A15F-BC197BCAA265}" type="slidenum">
              <a:rPr lang="en-US" smtClean="0"/>
              <a:t>6</a:t>
            </a:fld>
            <a:endParaRPr lang="en-US"/>
          </a:p>
        </p:txBody>
      </p:sp>
    </p:spTree>
    <p:custDataLst>
      <p:tags r:id="rId1"/>
    </p:custDataLst>
    <p:extLst>
      <p:ext uri="{BB962C8B-B14F-4D97-AF65-F5344CB8AC3E}">
        <p14:creationId xmlns:p14="http://schemas.microsoft.com/office/powerpoint/2010/main" val="275174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btfpColumnIndicatorGroup2">
            <a:extLst>
              <a:ext uri="{FF2B5EF4-FFF2-40B4-BE49-F238E27FC236}">
                <a16:creationId xmlns:a16="http://schemas.microsoft.com/office/drawing/2014/main" id="{CA2DBFB7-6C2E-4F4F-B951-4AEC421B65DE}"/>
              </a:ext>
              <a:ext uri="{C183D7F6-B498-43B3-948B-1728B52AA6E4}">
                <adec:decorative xmlns:adec="http://schemas.microsoft.com/office/drawing/2017/decorative" val="1"/>
              </a:ext>
            </a:extLst>
          </p:cNvPr>
          <p:cNvGrpSpPr/>
          <p:nvPr/>
        </p:nvGrpSpPr>
        <p:grpSpPr>
          <a:xfrm>
            <a:off x="0" y="6926580"/>
            <a:ext cx="12192000" cy="137160"/>
            <a:chOff x="0" y="6926580"/>
            <a:chExt cx="12192000" cy="137160"/>
          </a:xfrm>
        </p:grpSpPr>
        <p:sp>
          <p:nvSpPr>
            <p:cNvPr id="12" name="btfpColumnGapBlocker714223">
              <a:extLst>
                <a:ext uri="{FF2B5EF4-FFF2-40B4-BE49-F238E27FC236}">
                  <a16:creationId xmlns:a16="http://schemas.microsoft.com/office/drawing/2014/main" id="{DCC80024-5DB3-43F4-A999-31B13B5AF292}"/>
                </a:ext>
              </a:extLst>
            </p:cNvPr>
            <p:cNvSpPr/>
            <p:nvPr/>
          </p:nvSpPr>
          <p:spPr bwMode="gray">
            <a:xfrm>
              <a:off x="11861800" y="6926580"/>
              <a:ext cx="330200" cy="137160"/>
            </a:xfrm>
            <a:prstGeom prst="rect">
              <a:avLst/>
            </a:prstGeom>
            <a:pattFill prst="ltUpDiag">
              <a:fgClr>
                <a:srgbClr val="333333">
                  <a:alpha val="0"/>
                </a:srgbClr>
              </a:fgClr>
              <a:bgClr>
                <a:srgbClr val="FFFFFF">
                  <a:alpha val="0"/>
                </a:srgbClr>
              </a:bgClr>
            </a:patt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btfpColumnGapBlocker663704">
              <a:extLst>
                <a:ext uri="{FF2B5EF4-FFF2-40B4-BE49-F238E27FC236}">
                  <a16:creationId xmlns:a16="http://schemas.microsoft.com/office/drawing/2014/main" id="{5092C32F-0D3B-46CC-ABB8-6F2F8F6713C3}"/>
                </a:ext>
              </a:extLst>
            </p:cNvPr>
            <p:cNvSpPr/>
            <p:nvPr/>
          </p:nvSpPr>
          <p:spPr bwMode="gray">
            <a:xfrm>
              <a:off x="0" y="6926580"/>
              <a:ext cx="330200" cy="137160"/>
            </a:xfrm>
            <a:prstGeom prst="rect">
              <a:avLst/>
            </a:prstGeom>
            <a:pattFill prst="ltUpDiag">
              <a:fgClr>
                <a:srgbClr val="333333">
                  <a:alpha val="0"/>
                </a:srgbClr>
              </a:fgClr>
              <a:bgClr>
                <a:srgbClr val="FFFFFF">
                  <a:alpha val="0"/>
                </a:srgbClr>
              </a:bgClr>
            </a:patt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8" name="btfpColumnIndicator658247">
              <a:extLst>
                <a:ext uri="{FF2B5EF4-FFF2-40B4-BE49-F238E27FC236}">
                  <a16:creationId xmlns:a16="http://schemas.microsoft.com/office/drawing/2014/main" id="{6E4F53B4-897F-46F8-8A56-5F622C0A4549}"/>
                </a:ext>
              </a:extLst>
            </p:cNvPr>
            <p:cNvCxnSpPr/>
            <p:nvPr/>
          </p:nvCxnSpPr>
          <p:spPr bwMode="gray">
            <a:xfrm flipH="1" flipV="1">
              <a:off x="1186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285989">
              <a:extLst>
                <a:ext uri="{FF2B5EF4-FFF2-40B4-BE49-F238E27FC236}">
                  <a16:creationId xmlns:a16="http://schemas.microsoft.com/office/drawing/2014/main" id="{3F0D3CEA-2883-49E4-955E-B86C6E287582}"/>
                </a:ext>
              </a:extLst>
            </p:cNvPr>
            <p:cNvCxnSpPr/>
            <p:nvPr/>
          </p:nvCxnSpPr>
          <p:spPr bwMode="gray">
            <a:xfrm flipH="1" flipV="1">
              <a:off x="330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3" name="btfpColumnIndicatorGroup1">
            <a:extLst>
              <a:ext uri="{FF2B5EF4-FFF2-40B4-BE49-F238E27FC236}">
                <a16:creationId xmlns:a16="http://schemas.microsoft.com/office/drawing/2014/main" id="{E6CCA63E-4FC7-4A12-9316-D3655D6E6648}"/>
              </a:ext>
              <a:ext uri="{C183D7F6-B498-43B3-948B-1728B52AA6E4}">
                <adec:decorative xmlns:adec="http://schemas.microsoft.com/office/drawing/2017/decorative" val="1"/>
              </a:ext>
            </a:extLst>
          </p:cNvPr>
          <p:cNvGrpSpPr/>
          <p:nvPr/>
        </p:nvGrpSpPr>
        <p:grpSpPr>
          <a:xfrm>
            <a:off x="0" y="-205740"/>
            <a:ext cx="12192000" cy="137160"/>
            <a:chOff x="0" y="-205740"/>
            <a:chExt cx="12192000" cy="137160"/>
          </a:xfrm>
        </p:grpSpPr>
        <p:sp>
          <p:nvSpPr>
            <p:cNvPr id="11" name="btfpColumnGapBlocker752434">
              <a:extLst>
                <a:ext uri="{FF2B5EF4-FFF2-40B4-BE49-F238E27FC236}">
                  <a16:creationId xmlns:a16="http://schemas.microsoft.com/office/drawing/2014/main" id="{AFC33E12-C7C0-440A-98A3-D00C750BBD7F}"/>
                </a:ext>
              </a:extLst>
            </p:cNvPr>
            <p:cNvSpPr/>
            <p:nvPr/>
          </p:nvSpPr>
          <p:spPr bwMode="gray">
            <a:xfrm>
              <a:off x="11861800" y="-205740"/>
              <a:ext cx="330200" cy="137160"/>
            </a:xfrm>
            <a:prstGeom prst="rect">
              <a:avLst/>
            </a:prstGeom>
            <a:pattFill prst="ltUpDiag">
              <a:fgClr>
                <a:srgbClr val="333333">
                  <a:alpha val="0"/>
                </a:srgbClr>
              </a:fgClr>
              <a:bgClr>
                <a:srgbClr val="FFFFFF">
                  <a:alpha val="0"/>
                </a:srgbClr>
              </a:bgClr>
            </a:patt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btfpColumnGapBlocker253685">
              <a:extLst>
                <a:ext uri="{FF2B5EF4-FFF2-40B4-BE49-F238E27FC236}">
                  <a16:creationId xmlns:a16="http://schemas.microsoft.com/office/drawing/2014/main" id="{B18EE34B-A285-4DB1-8BFE-D65B93773E32}"/>
                </a:ext>
              </a:extLst>
            </p:cNvPr>
            <p:cNvSpPr/>
            <p:nvPr/>
          </p:nvSpPr>
          <p:spPr bwMode="gray">
            <a:xfrm>
              <a:off x="0" y="-205740"/>
              <a:ext cx="330200" cy="137160"/>
            </a:xfrm>
            <a:prstGeom prst="rect">
              <a:avLst/>
            </a:prstGeom>
            <a:pattFill prst="ltUpDiag">
              <a:fgClr>
                <a:srgbClr val="333333">
                  <a:alpha val="0"/>
                </a:srgbClr>
              </a:fgClr>
              <a:bgClr>
                <a:srgbClr val="FFFFFF">
                  <a:alpha val="0"/>
                </a:srgbClr>
              </a:bgClr>
            </a:patt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7" name="btfpColumnIndicator748908">
              <a:extLst>
                <a:ext uri="{FF2B5EF4-FFF2-40B4-BE49-F238E27FC236}">
                  <a16:creationId xmlns:a16="http://schemas.microsoft.com/office/drawing/2014/main" id="{1CD0BB50-F2BB-4E29-B9A5-63EDC7B0B32B}"/>
                </a:ext>
              </a:extLst>
            </p:cNvPr>
            <p:cNvCxnSpPr/>
            <p:nvPr/>
          </p:nvCxnSpPr>
          <p:spPr bwMode="gray">
            <a:xfrm flipH="1" flipV="1">
              <a:off x="1186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 name="btfpColumnIndicator607514">
              <a:extLst>
                <a:ext uri="{FF2B5EF4-FFF2-40B4-BE49-F238E27FC236}">
                  <a16:creationId xmlns:a16="http://schemas.microsoft.com/office/drawing/2014/main" id="{7F930E03-0415-4146-96F6-D3A80FDF6CDF}"/>
                </a:ext>
              </a:extLst>
            </p:cNvPr>
            <p:cNvCxnSpPr/>
            <p:nvPr/>
          </p:nvCxnSpPr>
          <p:spPr bwMode="gray">
            <a:xfrm flipH="1" flipV="1">
              <a:off x="330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295118" y="119325"/>
            <a:ext cx="10515600" cy="583123"/>
          </a:xfrm>
        </p:spPr>
        <p:txBody>
          <a:bodyPr>
            <a:noAutofit/>
          </a:bodyPr>
          <a:lstStyle/>
          <a:p>
            <a:r>
              <a:rPr lang="en-US" sz="2800">
                <a:latin typeface="Daytona" panose="020B0604030500040204" pitchFamily="34" charset="0"/>
              </a:rPr>
              <a:t>Keys to Successful Implementation</a:t>
            </a:r>
          </a:p>
        </p:txBody>
      </p:sp>
      <p:sp>
        <p:nvSpPr>
          <p:cNvPr id="3" name="btfpLayoutConfig" hidden="1"/>
          <p:cNvSpPr txBox="1"/>
          <p:nvPr/>
        </p:nvSpPr>
        <p:spPr bwMode="gray">
          <a:xfrm>
            <a:off x="12700" y="12700"/>
            <a:ext cx="8890000" cy="88092"/>
          </a:xfrm>
          <a:prstGeom prst="rect">
            <a:avLst/>
          </a:prstGeom>
          <a:noFill/>
        </p:spPr>
        <p:txBody>
          <a:bodyPr vert="horz"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FFFFFF">
                    <a:alpha val="0"/>
                  </a:srgbClr>
                </a:solidFill>
                <a:effectLst/>
                <a:uLnTx/>
                <a:uFillTx/>
                <a:latin typeface="Calibri" panose="020F0502020204030204"/>
                <a:ea typeface="+mn-ea"/>
                <a:cs typeface="+mn-cs"/>
              </a:rPr>
              <a:t>overall_1_132373145373109707 columns_1_132373145373109707 </a:t>
            </a:r>
          </a:p>
        </p:txBody>
      </p:sp>
      <p:graphicFrame>
        <p:nvGraphicFramePr>
          <p:cNvPr id="4" name="btfpTable206649">
            <a:extLst>
              <a:ext uri="{FF2B5EF4-FFF2-40B4-BE49-F238E27FC236}">
                <a16:creationId xmlns:a16="http://schemas.microsoft.com/office/drawing/2014/main" id="{46504507-D69F-427A-A109-24A27A24D8B5}"/>
              </a:ext>
            </a:extLst>
          </p:cNvPr>
          <p:cNvGraphicFramePr>
            <a:graphicFrameLocks noGrp="1"/>
          </p:cNvGraphicFramePr>
          <p:nvPr>
            <p:custDataLst>
              <p:tags r:id="rId2"/>
            </p:custDataLst>
            <p:extLst>
              <p:ext uri="{D42A27DB-BD31-4B8C-83A1-F6EECF244321}">
                <p14:modId xmlns:p14="http://schemas.microsoft.com/office/powerpoint/2010/main" val="2395092953"/>
              </p:ext>
            </p:extLst>
          </p:nvPr>
        </p:nvGraphicFramePr>
        <p:xfrm>
          <a:off x="287259" y="943193"/>
          <a:ext cx="11617482" cy="5558438"/>
        </p:xfrm>
        <a:graphic>
          <a:graphicData uri="http://schemas.openxmlformats.org/drawingml/2006/table">
            <a:tbl>
              <a:tblPr firstRow="1" firstCol="1">
                <a:tableStyleId>{9D7B26C5-4107-4FEC-AEDC-1716B250A1EF}</a:tableStyleId>
              </a:tblPr>
              <a:tblGrid>
                <a:gridCol w="1444097">
                  <a:extLst>
                    <a:ext uri="{9D8B030D-6E8A-4147-A177-3AD203B41FA5}">
                      <a16:colId xmlns:a16="http://schemas.microsoft.com/office/drawing/2014/main" val="59868037"/>
                    </a:ext>
                  </a:extLst>
                </a:gridCol>
                <a:gridCol w="208280">
                  <a:extLst>
                    <a:ext uri="{9D8B030D-6E8A-4147-A177-3AD203B41FA5}">
                      <a16:colId xmlns:a16="http://schemas.microsoft.com/office/drawing/2014/main" val="331252884"/>
                    </a:ext>
                  </a:extLst>
                </a:gridCol>
                <a:gridCol w="9965105">
                  <a:extLst>
                    <a:ext uri="{9D8B030D-6E8A-4147-A177-3AD203B41FA5}">
                      <a16:colId xmlns:a16="http://schemas.microsoft.com/office/drawing/2014/main" val="3865410830"/>
                    </a:ext>
                  </a:extLst>
                </a:gridCol>
              </a:tblGrid>
              <a:tr h="426422">
                <a:tc>
                  <a:txBody>
                    <a:bodyPr/>
                    <a:lstStyle/>
                    <a:p>
                      <a:pPr marL="0" indent="0" algn="l" defTabSz="711200" rtl="0" eaLnBrk="1" latinLnBrk="0" hangingPunct="1">
                        <a:spcBef>
                          <a:spcPts val="1200"/>
                        </a:spcBef>
                        <a:buFontTx/>
                        <a:buNone/>
                      </a:pPr>
                      <a:endParaRPr lang="en-US" sz="1800" b="1" kern="1200">
                        <a:solidFill>
                          <a:srgbClr val="006666"/>
                        </a:solidFill>
                        <a:latin typeface="+mn-lt"/>
                        <a:ea typeface="+mn-ea"/>
                        <a:cs typeface="+mn-cs"/>
                      </a:endParaRPr>
                    </a:p>
                  </a:txBody>
                  <a:tcPr>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indent="0">
                        <a:buFontTx/>
                        <a:buNone/>
                      </a:pPr>
                      <a:endParaRPr lang="en-US" sz="1800" b="0">
                        <a:solidFill>
                          <a:schemeClr val="accent6">
                            <a:lumMod val="50000"/>
                          </a:schemeClr>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tc>
                  <a:txBody>
                    <a:bodyPr/>
                    <a:lstStyle/>
                    <a:p>
                      <a:pPr marL="0" marR="0" lvl="0" indent="0" algn="l" rtl="0" eaLnBrk="1" fontAlgn="auto" latinLnBrk="0" hangingPunct="1">
                        <a:lnSpc>
                          <a:spcPct val="100000"/>
                        </a:lnSpc>
                        <a:spcBef>
                          <a:spcPts val="900"/>
                        </a:spcBef>
                        <a:spcAft>
                          <a:spcPct val="0"/>
                        </a:spcAft>
                        <a:buClrTx/>
                        <a:buSzTx/>
                        <a:buFontTx/>
                        <a:buNone/>
                      </a:pPr>
                      <a:endParaRPr lang="en-US" sz="1600" b="0" u="none">
                        <a:solidFill>
                          <a:srgbClr val="000000"/>
                        </a:solidFill>
                        <a:latin typeface="Century Gothic"/>
                      </a:endParaRPr>
                    </a:p>
                  </a:txBody>
                  <a:tcPr anchor="ctr">
                    <a:lnL w="762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50657606"/>
                  </a:ext>
                </a:extLst>
              </a:tr>
              <a:tr h="685188">
                <a:tc>
                  <a:txBody>
                    <a:bodyPr/>
                    <a:lstStyle/>
                    <a:p>
                      <a:pPr marL="0" indent="0" algn="r" defTabSz="711200" rtl="0" eaLnBrk="1" latinLnBrk="0" hangingPunct="1">
                        <a:spcBef>
                          <a:spcPts val="1200"/>
                        </a:spcBef>
                        <a:buFontTx/>
                        <a:buNone/>
                      </a:pPr>
                      <a:r>
                        <a:rPr lang="en-US" sz="3200" b="1" kern="1200">
                          <a:solidFill>
                            <a:srgbClr val="3A7A7A"/>
                          </a:solidFill>
                          <a:latin typeface="Century Gothic"/>
                          <a:ea typeface="+mn-ea"/>
                          <a:cs typeface="+mn-cs"/>
                        </a:rPr>
                        <a:t>1</a:t>
                      </a:r>
                    </a:p>
                  </a:txBody>
                  <a:tcPr anchor="ctr">
                    <a:lnR w="762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indent="0">
                        <a:buFontTx/>
                        <a:buNone/>
                      </a:pPr>
                      <a:endParaRPr lang="en-US" sz="1800" b="0">
                        <a:solidFill>
                          <a:srgbClr val="FFFFFF"/>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8080"/>
                    </a:solidFill>
                  </a:tcPr>
                </a:tc>
                <a:tc>
                  <a:txBody>
                    <a:bodyPr/>
                    <a:lstStyle/>
                    <a:p>
                      <a:pPr marL="0" marR="0" lvl="0" indent="0" algn="l" rtl="0" eaLnBrk="1" fontAlgn="auto" latinLnBrk="0" hangingPunct="1">
                        <a:lnSpc>
                          <a:spcPct val="100000"/>
                        </a:lnSpc>
                        <a:spcBef>
                          <a:spcPts val="900"/>
                        </a:spcBef>
                        <a:spcAft>
                          <a:spcPct val="0"/>
                        </a:spcAft>
                        <a:buClrTx/>
                        <a:buSzTx/>
                        <a:buFont typeface="+mj-lt"/>
                        <a:buNone/>
                      </a:pPr>
                      <a:r>
                        <a:rPr kumimoji="0" lang="en-US" sz="1800" b="1" i="0" u="none" strike="noStrike" kern="1200" cap="none" spc="0" normalizeH="0" baseline="0" noProof="0">
                          <a:ln>
                            <a:noFill/>
                          </a:ln>
                          <a:solidFill>
                            <a:srgbClr val="000000"/>
                          </a:solidFill>
                          <a:effectLst/>
                          <a:uLnTx/>
                          <a:uFillTx/>
                          <a:latin typeface="Century Gothic"/>
                          <a:ea typeface="+mn-ea"/>
                          <a:cs typeface="+mn-cs"/>
                        </a:rPr>
                        <a:t>Ensure that leadership communicates clear and unwavering buy-in</a:t>
                      </a:r>
                    </a:p>
                  </a:txBody>
                  <a:tcPr anchor="ctr">
                    <a:lnL w="762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3285364"/>
                  </a:ext>
                </a:extLst>
              </a:tr>
              <a:tr h="685188">
                <a:tc>
                  <a:txBody>
                    <a:bodyPr/>
                    <a:lstStyle/>
                    <a:p>
                      <a:pPr marL="0" indent="0" algn="r" defTabSz="711200" rtl="0" eaLnBrk="1" latinLnBrk="0" hangingPunct="1">
                        <a:spcBef>
                          <a:spcPts val="1200"/>
                        </a:spcBef>
                        <a:buFontTx/>
                        <a:buNone/>
                      </a:pPr>
                      <a:r>
                        <a:rPr lang="en-US" sz="3200" b="1" kern="1200">
                          <a:solidFill>
                            <a:srgbClr val="009999"/>
                          </a:solidFill>
                          <a:latin typeface="Century Gothic"/>
                          <a:ea typeface="+mn-ea"/>
                          <a:cs typeface="+mn-cs"/>
                        </a:rPr>
                        <a:t>2</a:t>
                      </a:r>
                    </a:p>
                  </a:txBody>
                  <a:tcPr anchor="ctr">
                    <a:lnR w="762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indent="0">
                        <a:buFontTx/>
                        <a:buNone/>
                      </a:pPr>
                      <a:endParaRPr lang="en-US" sz="1800" b="0">
                        <a:solidFill>
                          <a:srgbClr val="FFFFFF"/>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999"/>
                    </a:solidFill>
                  </a:tcPr>
                </a:tc>
                <a:tc>
                  <a:txBody>
                    <a:bodyPr/>
                    <a:lstStyle/>
                    <a:p>
                      <a:pPr marL="0" marR="0" lvl="1" indent="0" algn="l" rtl="0" eaLnBrk="1" fontAlgn="auto" latinLnBrk="0" hangingPunct="1">
                        <a:lnSpc>
                          <a:spcPct val="100000"/>
                        </a:lnSpc>
                        <a:spcBef>
                          <a:spcPts val="900"/>
                        </a:spcBef>
                        <a:spcAft>
                          <a:spcPct val="0"/>
                        </a:spcAft>
                        <a:buClrTx/>
                        <a:buSzTx/>
                        <a:buFont typeface="Wingdings" panose="05000000000000000000" pitchFamily="2" charset="2"/>
                        <a:buNone/>
                      </a:pPr>
                      <a:r>
                        <a:rPr lang="en-US" sz="1800" b="1" u="none">
                          <a:solidFill>
                            <a:srgbClr val="000000"/>
                          </a:solidFill>
                          <a:latin typeface="Century Gothic"/>
                        </a:rPr>
                        <a:t>Publicly and regularly connect the Playbook recommendations to your Strategic Plan</a:t>
                      </a:r>
                    </a:p>
                  </a:txBody>
                  <a:tcPr anchor="ctr">
                    <a:lnL w="762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34907640"/>
                  </a:ext>
                </a:extLst>
              </a:tr>
              <a:tr h="685188">
                <a:tc>
                  <a:txBody>
                    <a:bodyPr/>
                    <a:lstStyle/>
                    <a:p>
                      <a:pPr marL="0" indent="0" algn="r" defTabSz="711200" rtl="0" eaLnBrk="1" latinLnBrk="0" hangingPunct="1">
                        <a:spcBef>
                          <a:spcPts val="1200"/>
                        </a:spcBef>
                        <a:buFontTx/>
                        <a:buNone/>
                      </a:pPr>
                      <a:r>
                        <a:rPr lang="en-US" sz="3200" b="1" kern="1200">
                          <a:solidFill>
                            <a:srgbClr val="339966"/>
                          </a:solidFill>
                          <a:latin typeface="Century Gothic"/>
                          <a:ea typeface="+mn-ea"/>
                          <a:cs typeface="+mn-cs"/>
                        </a:rPr>
                        <a:t>3</a:t>
                      </a:r>
                    </a:p>
                  </a:txBody>
                  <a:tcPr anchor="ctr">
                    <a:lnR w="762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indent="0">
                        <a:buFontTx/>
                        <a:buNone/>
                      </a:pPr>
                      <a:endParaRPr lang="en-US" sz="1800" b="0">
                        <a:solidFill>
                          <a:srgbClr val="FFFFFF"/>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39966"/>
                    </a:solidFill>
                  </a:tcPr>
                </a:tc>
                <a:tc>
                  <a:txBody>
                    <a:bodyPr/>
                    <a:lstStyle/>
                    <a:p>
                      <a:pPr marL="0" marR="0" lvl="0" indent="0" algn="l" rtl="0" eaLnBrk="1" fontAlgn="auto" latinLnBrk="0" hangingPunct="1">
                        <a:lnSpc>
                          <a:spcPct val="100000"/>
                        </a:lnSpc>
                        <a:spcBef>
                          <a:spcPts val="900"/>
                        </a:spcBef>
                        <a:spcAft>
                          <a:spcPct val="0"/>
                        </a:spcAft>
                        <a:buClrTx/>
                        <a:buSzTx/>
                        <a:buFont typeface="+mj-lt"/>
                        <a:buNone/>
                      </a:pPr>
                      <a:r>
                        <a:rPr lang="en-US" sz="1800" b="1" u="none">
                          <a:solidFill>
                            <a:srgbClr val="000000"/>
                          </a:solidFill>
                          <a:latin typeface="Century Gothic"/>
                        </a:rPr>
                        <a:t>Prioritize the plan in budget decisions</a:t>
                      </a:r>
                    </a:p>
                  </a:txBody>
                  <a:tcPr anchor="ctr">
                    <a:lnL w="762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60359039"/>
                  </a:ext>
                </a:extLst>
              </a:tr>
              <a:tr h="685188">
                <a:tc>
                  <a:txBody>
                    <a:bodyPr/>
                    <a:lstStyle/>
                    <a:p>
                      <a:pPr marL="0" indent="0" algn="r" defTabSz="711200" rtl="0" eaLnBrk="1" latinLnBrk="0" hangingPunct="1">
                        <a:spcBef>
                          <a:spcPts val="1200"/>
                        </a:spcBef>
                        <a:buFontTx/>
                        <a:buNone/>
                      </a:pPr>
                      <a:r>
                        <a:rPr lang="en-US" sz="3200" b="1" kern="1200">
                          <a:solidFill>
                            <a:srgbClr val="339933"/>
                          </a:solidFill>
                          <a:latin typeface="Century Gothic"/>
                          <a:ea typeface="+mn-ea"/>
                          <a:cs typeface="+mn-cs"/>
                        </a:rPr>
                        <a:t>4</a:t>
                      </a:r>
                    </a:p>
                  </a:txBody>
                  <a:tcPr anchor="ctr">
                    <a:lnR w="762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indent="0">
                        <a:buFontTx/>
                        <a:buNone/>
                      </a:pPr>
                      <a:endParaRPr lang="en-US" sz="1800" b="0">
                        <a:solidFill>
                          <a:srgbClr val="FFFFFF"/>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39933"/>
                    </a:solidFill>
                  </a:tcPr>
                </a:tc>
                <a:tc>
                  <a:txBody>
                    <a:bodyPr/>
                    <a:lstStyle/>
                    <a:p>
                      <a:pPr marL="0" marR="0" lvl="0" indent="0" algn="l" defTabSz="711200" rtl="0" eaLnBrk="1" fontAlgn="auto" latinLnBrk="0" hangingPunct="1">
                        <a:lnSpc>
                          <a:spcPct val="100000"/>
                        </a:lnSpc>
                        <a:spcBef>
                          <a:spcPts val="900"/>
                        </a:spcBef>
                        <a:spcAft>
                          <a:spcPct val="0"/>
                        </a:spcAft>
                        <a:buClrTx/>
                        <a:buSzTx/>
                        <a:buFont typeface="+mj-lt"/>
                        <a:buNone/>
                        <a:defRPr/>
                      </a:pPr>
                      <a:r>
                        <a:rPr lang="en-US" sz="1800" b="1" i="0" u="none">
                          <a:solidFill>
                            <a:srgbClr val="000000"/>
                          </a:solidFill>
                          <a:latin typeface="Century Gothic"/>
                        </a:rPr>
                        <a:t>Be ready to support the plan from multiple perspectives</a:t>
                      </a:r>
                    </a:p>
                  </a:txBody>
                  <a:tcPr anchor="ctr">
                    <a:lnL w="762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77010892"/>
                  </a:ext>
                </a:extLst>
              </a:tr>
              <a:tr h="122586">
                <a:tc>
                  <a:txBody>
                    <a:bodyPr/>
                    <a:lstStyle/>
                    <a:p>
                      <a:pPr marL="0" indent="0" algn="r" defTabSz="711200" rtl="0" eaLnBrk="1" latinLnBrk="0" hangingPunct="1">
                        <a:spcBef>
                          <a:spcPts val="1200"/>
                        </a:spcBef>
                        <a:buFontTx/>
                        <a:buNone/>
                      </a:pPr>
                      <a:endParaRPr lang="en-US" sz="1800" b="1" kern="1200">
                        <a:solidFill>
                          <a:srgbClr val="3399FF"/>
                        </a:solidFill>
                        <a:latin typeface="+mn-lt"/>
                        <a:ea typeface="+mn-ea"/>
                        <a:cs typeface="+mn-cs"/>
                      </a:endParaRPr>
                    </a:p>
                  </a:txBody>
                  <a:tcPr anchor="ctr">
                    <a:lnR w="762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defTabSz="711200" rtl="0" eaLnBrk="1" latinLnBrk="0" hangingPunct="1">
                        <a:spcBef>
                          <a:spcPts val="1200"/>
                        </a:spcBef>
                        <a:buFontTx/>
                        <a:buNone/>
                      </a:pPr>
                      <a:endParaRPr lang="en-US" sz="1800" b="0" kern="1200">
                        <a:solidFill>
                          <a:srgbClr val="FFFFFF"/>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341313" marR="0" lvl="0" indent="-341313" algn="l" defTabSz="711200" rtl="0" eaLnBrk="1" fontAlgn="auto" latinLnBrk="0" hangingPunct="1">
                        <a:lnSpc>
                          <a:spcPct val="100000"/>
                        </a:lnSpc>
                        <a:spcBef>
                          <a:spcPts val="1200"/>
                        </a:spcBef>
                        <a:spcAft>
                          <a:spcPct val="0"/>
                        </a:spcAft>
                        <a:buClrTx/>
                        <a:buSzTx/>
                        <a:buFont typeface="Wingdings" panose="05000000000000000000" pitchFamily="2" charset="2"/>
                        <a:buChar char="§"/>
                        <a:tabLst/>
                        <a:defRPr/>
                      </a:pPr>
                      <a:endParaRPr lang="en-US" sz="1800" b="0">
                        <a:solidFill>
                          <a:srgbClr val="000000"/>
                        </a:solidFill>
                        <a:latin typeface="Century Gothic" panose="020B0502020202020204" pitchFamily="34" charset="0"/>
                      </a:endParaRPr>
                    </a:p>
                  </a:txBody>
                  <a:tcPr anchor="ctr">
                    <a:lnL w="762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68345126"/>
                  </a:ext>
                </a:extLst>
              </a:tr>
              <a:tr h="2025504">
                <a:tc>
                  <a:txBody>
                    <a:bodyPr/>
                    <a:lstStyle/>
                    <a:p>
                      <a:pPr marL="0" indent="0" algn="l" defTabSz="711200" rtl="0" eaLnBrk="1" latinLnBrk="0" hangingPunct="1">
                        <a:spcBef>
                          <a:spcPts val="1200"/>
                        </a:spcBef>
                        <a:buFontTx/>
                        <a:buNone/>
                      </a:pPr>
                      <a:r>
                        <a:rPr lang="en-US" sz="2000" b="1" kern="1200">
                          <a:solidFill>
                            <a:srgbClr val="00CC99"/>
                          </a:solidFill>
                          <a:latin typeface="+mn-lt"/>
                          <a:ea typeface="+mn-ea"/>
                          <a:cs typeface="+mn-cs"/>
                        </a:rPr>
                        <a:t>Talking Points</a:t>
                      </a:r>
                    </a:p>
                  </a:txBody>
                  <a:tcPr>
                    <a:lnR w="762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indent="0" algn="l" defTabSz="711200" rtl="0" eaLnBrk="1" latinLnBrk="0" hangingPunct="1">
                        <a:spcBef>
                          <a:spcPts val="1200"/>
                        </a:spcBef>
                        <a:buFontTx/>
                        <a:buNone/>
                      </a:pPr>
                      <a:endParaRPr lang="en-US" sz="1800" b="0" kern="1200">
                        <a:solidFill>
                          <a:srgbClr val="7030A0"/>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CC99"/>
                    </a:solidFill>
                  </a:tcPr>
                </a:tc>
                <a:tc>
                  <a:txBody>
                    <a:bodyPr/>
                    <a:lstStyle/>
                    <a:p>
                      <a:pPr marL="285750" marR="0" lvl="0" indent="-285750" algn="l" rtl="0" eaLnBrk="1" fontAlgn="auto" latinLnBrk="0" hangingPunct="1">
                        <a:lnSpc>
                          <a:spcPct val="100000"/>
                        </a:lnSpc>
                        <a:spcBef>
                          <a:spcPts val="1200"/>
                        </a:spcBef>
                        <a:spcAft>
                          <a:spcPct val="0"/>
                        </a:spcAft>
                        <a:buClrTx/>
                        <a:buSzTx/>
                        <a:buFont typeface="Wingdings" panose="05000000000000000000" pitchFamily="2" charset="2"/>
                        <a:buChar char="§"/>
                      </a:pPr>
                      <a:r>
                        <a:rPr lang="en-US" sz="1600" b="0" i="0">
                          <a:solidFill>
                            <a:srgbClr val="000000"/>
                          </a:solidFill>
                          <a:highlight>
                            <a:srgbClr val="FFFF00"/>
                          </a:highlight>
                          <a:latin typeface="Century Gothic"/>
                        </a:rPr>
                        <a:t>Every 100 additional degree-seeking students that WSU retains generate approximately </a:t>
                      </a:r>
                      <a:r>
                        <a:rPr lang="en-US" sz="1600" b="1" i="0">
                          <a:solidFill>
                            <a:srgbClr val="000000"/>
                          </a:solidFill>
                          <a:highlight>
                            <a:srgbClr val="FFFF00"/>
                          </a:highlight>
                          <a:latin typeface="Century Gothic"/>
                        </a:rPr>
                        <a:t>$800K in additional tuition and fee revenues annually</a:t>
                      </a:r>
                      <a:r>
                        <a:rPr lang="en-US" sz="1600" b="0" i="0">
                          <a:solidFill>
                            <a:srgbClr val="000000"/>
                          </a:solidFill>
                          <a:highlight>
                            <a:srgbClr val="FFFF00"/>
                          </a:highlight>
                          <a:latin typeface="Century Gothic"/>
                        </a:rPr>
                        <a:t>. 100 Bachelor’s students who stay enrolled though graduation rather than dropping out in the first year generate roughly $3 million in additional tuition and fee revenues for the university.</a:t>
                      </a:r>
                    </a:p>
                    <a:p>
                      <a:pPr marL="285750" marR="0" lvl="0" indent="-285750" algn="l" rtl="0" eaLnBrk="1" fontAlgn="auto" latinLnBrk="0" hangingPunct="1">
                        <a:lnSpc>
                          <a:spcPct val="100000"/>
                        </a:lnSpc>
                        <a:spcBef>
                          <a:spcPts val="1200"/>
                        </a:spcBef>
                        <a:spcAft>
                          <a:spcPct val="0"/>
                        </a:spcAft>
                        <a:buClrTx/>
                        <a:buSzTx/>
                        <a:buFont typeface="Wingdings" panose="05000000000000000000" pitchFamily="2" charset="2"/>
                        <a:buChar char="§"/>
                      </a:pPr>
                      <a:r>
                        <a:rPr lang="en-US" sz="1600" b="0" i="0">
                          <a:solidFill>
                            <a:srgbClr val="000000"/>
                          </a:solidFill>
                          <a:highlight>
                            <a:srgbClr val="FFFF00"/>
                          </a:highlight>
                          <a:latin typeface="Century Gothic"/>
                        </a:rPr>
                        <a:t>Individuals holding Bachelor’s degrees </a:t>
                      </a:r>
                      <a:r>
                        <a:rPr lang="en-US" sz="1600" b="1" i="0">
                          <a:solidFill>
                            <a:srgbClr val="000000"/>
                          </a:solidFill>
                          <a:highlight>
                            <a:srgbClr val="FFFF00"/>
                          </a:highlight>
                          <a:latin typeface="Century Gothic"/>
                        </a:rPr>
                        <a:t>will earn, on average, $900K+ more over their careers </a:t>
                      </a:r>
                      <a:r>
                        <a:rPr lang="en-US" sz="1600" b="0" i="0">
                          <a:solidFill>
                            <a:srgbClr val="000000"/>
                          </a:solidFill>
                          <a:highlight>
                            <a:srgbClr val="FFFF00"/>
                          </a:highlight>
                          <a:latin typeface="Century Gothic"/>
                        </a:rPr>
                        <a:t>when compared to individuals having only a high-school diploma.  100 additional students will add $90 million to their communities’ economies over their lifetimes.</a:t>
                      </a:r>
                      <a:endParaRPr lang="en-US" sz="1600" b="0">
                        <a:solidFill>
                          <a:srgbClr val="000000"/>
                        </a:solidFill>
                        <a:highlight>
                          <a:srgbClr val="FFFF00"/>
                        </a:highlight>
                        <a:latin typeface="Century Gothic"/>
                      </a:endParaRPr>
                    </a:p>
                  </a:txBody>
                  <a:tcPr anchor="ctr">
                    <a:lnL w="762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512990974"/>
                  </a:ext>
                </a:extLst>
              </a:tr>
            </a:tbl>
          </a:graphicData>
        </a:graphic>
      </p:graphicFrame>
      <p:cxnSp>
        <p:nvCxnSpPr>
          <p:cNvPr id="18" name="Straight Connector 17">
            <a:extLst>
              <a:ext uri="{FF2B5EF4-FFF2-40B4-BE49-F238E27FC236}">
                <a16:creationId xmlns:a16="http://schemas.microsoft.com/office/drawing/2014/main" id="{551EFC68-CF49-48A7-A363-04BB0F4648F5}"/>
              </a:ext>
              <a:ext uri="{C183D7F6-B498-43B3-948B-1728B52AA6E4}">
                <adec:decorative xmlns:adec="http://schemas.microsoft.com/office/drawing/2017/decorative" val="1"/>
              </a:ext>
            </a:extLst>
          </p:cNvPr>
          <p:cNvCxnSpPr/>
          <p:nvPr/>
        </p:nvCxnSpPr>
        <p:spPr>
          <a:xfrm flipH="1">
            <a:off x="302008" y="772400"/>
            <a:ext cx="11617482" cy="0"/>
          </a:xfrm>
          <a:prstGeom prst="line">
            <a:avLst/>
          </a:prstGeom>
          <a:ln w="31750" cap="sq">
            <a:solidFill>
              <a:srgbClr val="5B6772"/>
            </a:solidFill>
            <a:prstDash val="solid"/>
          </a:ln>
          <a:effectLst>
            <a:outerShdw blurRad="25400" dist="25400" dir="5400000" algn="t"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16" descr="Logo for NISS">
            <a:extLst>
              <a:ext uri="{FF2B5EF4-FFF2-40B4-BE49-F238E27FC236}">
                <a16:creationId xmlns:a16="http://schemas.microsoft.com/office/drawing/2014/main" id="{4047CAD0-35FC-434C-8202-CF78D16B37FE}"/>
              </a:ext>
            </a:extLst>
          </p:cNvPr>
          <p:cNvPicPr>
            <a:picLocks noChangeAspect="1"/>
          </p:cNvPicPr>
          <p:nvPr/>
        </p:nvPicPr>
        <p:blipFill rotWithShape="1">
          <a:blip r:embed="rId5"/>
          <a:srcRect l="1732" t="21123" r="-6530" b="19218"/>
          <a:stretch/>
        </p:blipFill>
        <p:spPr>
          <a:xfrm>
            <a:off x="10810718" y="-15182"/>
            <a:ext cx="1156690" cy="852138"/>
          </a:xfrm>
          <a:prstGeom prst="rect">
            <a:avLst/>
          </a:prstGeom>
        </p:spPr>
      </p:pic>
      <p:sp>
        <p:nvSpPr>
          <p:cNvPr id="14" name="Rectangle 13">
            <a:extLst>
              <a:ext uri="{FF2B5EF4-FFF2-40B4-BE49-F238E27FC236}">
                <a16:creationId xmlns:a16="http://schemas.microsoft.com/office/drawing/2014/main" id="{18163504-D0D5-4213-BBEB-B5EE99A6DE17}"/>
              </a:ext>
              <a:ext uri="{C183D7F6-B498-43B3-948B-1728B52AA6E4}">
                <adec:decorative xmlns:adec="http://schemas.microsoft.com/office/drawing/2017/decorative" val="1"/>
              </a:ext>
            </a:extLst>
          </p:cNvPr>
          <p:cNvSpPr/>
          <p:nvPr/>
        </p:nvSpPr>
        <p:spPr bwMode="gray">
          <a:xfrm>
            <a:off x="287259" y="6632253"/>
            <a:ext cx="3788495" cy="137160"/>
          </a:xfrm>
          <a:prstGeom prst="rect">
            <a:avLst/>
          </a:prstGeom>
          <a:solidFill>
            <a:schemeClr val="bg1"/>
          </a:solid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rgbClr val="000000"/>
              </a:solidFill>
            </a:endParaRPr>
          </a:p>
        </p:txBody>
      </p:sp>
    </p:spTree>
    <p:custDataLst>
      <p:tags r:id="rId1"/>
    </p:custDataLst>
    <p:extLst>
      <p:ext uri="{BB962C8B-B14F-4D97-AF65-F5344CB8AC3E}">
        <p14:creationId xmlns:p14="http://schemas.microsoft.com/office/powerpoint/2010/main" val="145735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1995-504C-C2F3-63B9-5F8BA635D1C8}"/>
              </a:ext>
            </a:extLst>
          </p:cNvPr>
          <p:cNvSpPr>
            <a:spLocks noGrp="1"/>
          </p:cNvSpPr>
          <p:nvPr>
            <p:ph type="title"/>
          </p:nvPr>
        </p:nvSpPr>
        <p:spPr/>
        <p:txBody>
          <a:bodyPr/>
          <a:lstStyle/>
          <a:p>
            <a:r>
              <a:rPr lang="en-US"/>
              <a:t>Goal setting, study strategies and metacognition</a:t>
            </a:r>
          </a:p>
        </p:txBody>
      </p:sp>
      <p:sp>
        <p:nvSpPr>
          <p:cNvPr id="3" name="Content Placeholder 2">
            <a:extLst>
              <a:ext uri="{FF2B5EF4-FFF2-40B4-BE49-F238E27FC236}">
                <a16:creationId xmlns:a16="http://schemas.microsoft.com/office/drawing/2014/main" id="{3F22285A-CD54-8E43-7484-896B636CA30A}"/>
              </a:ext>
            </a:extLst>
          </p:cNvPr>
          <p:cNvSpPr>
            <a:spLocks noGrp="1"/>
          </p:cNvSpPr>
          <p:nvPr>
            <p:ph sz="half" idx="14"/>
          </p:nvPr>
        </p:nvSpPr>
        <p:spPr>
          <a:xfrm>
            <a:off x="314218" y="1766276"/>
            <a:ext cx="5567544" cy="4665345"/>
          </a:xfrm>
        </p:spPr>
        <p:txBody>
          <a:bodyPr/>
          <a:lstStyle/>
          <a:p>
            <a:r>
              <a:rPr lang="en-US"/>
              <a:t>What do you hope to learn?</a:t>
            </a:r>
          </a:p>
          <a:p>
            <a:r>
              <a:rPr lang="en-US"/>
              <a:t>What grade do you expect?</a:t>
            </a:r>
          </a:p>
          <a:p>
            <a:r>
              <a:rPr lang="en-US"/>
              <a:t>How confident are you? Why?</a:t>
            </a:r>
          </a:p>
          <a:p>
            <a:r>
              <a:rPr lang="en-US"/>
              <a:t>Estimate of hours each week spent studying?</a:t>
            </a:r>
          </a:p>
          <a:p>
            <a:r>
              <a:rPr lang="en-US"/>
              <a:t>Select study strategies</a:t>
            </a:r>
          </a:p>
          <a:p>
            <a:r>
              <a:rPr lang="en-US"/>
              <a:t>Why are you taking this class?</a:t>
            </a:r>
          </a:p>
          <a:p>
            <a:r>
              <a:rPr lang="en-US"/>
              <a:t>Outside obligations?</a:t>
            </a:r>
          </a:p>
          <a:p>
            <a:r>
              <a:rPr lang="en-US"/>
              <a:t>New ideas for study strategies?</a:t>
            </a:r>
          </a:p>
        </p:txBody>
      </p:sp>
      <p:sp>
        <p:nvSpPr>
          <p:cNvPr id="6" name="Content Placeholder 5">
            <a:extLst>
              <a:ext uri="{FF2B5EF4-FFF2-40B4-BE49-F238E27FC236}">
                <a16:creationId xmlns:a16="http://schemas.microsoft.com/office/drawing/2014/main" id="{48C19B72-2720-4F72-977C-2A9C43FC3658}"/>
              </a:ext>
            </a:extLst>
          </p:cNvPr>
          <p:cNvSpPr>
            <a:spLocks noGrp="1"/>
          </p:cNvSpPr>
          <p:nvPr>
            <p:ph sz="half" idx="2"/>
          </p:nvPr>
        </p:nvSpPr>
        <p:spPr>
          <a:xfrm>
            <a:off x="5881762" y="1766276"/>
            <a:ext cx="5472038" cy="497378"/>
          </a:xfrm>
        </p:spPr>
        <p:txBody>
          <a:bodyPr/>
          <a:lstStyle/>
          <a:p>
            <a:r>
              <a:rPr lang="en-US"/>
              <a:t>Responses…</a:t>
            </a:r>
          </a:p>
        </p:txBody>
      </p:sp>
      <p:sp>
        <p:nvSpPr>
          <p:cNvPr id="8" name="TextBox 7">
            <a:extLst>
              <a:ext uri="{FF2B5EF4-FFF2-40B4-BE49-F238E27FC236}">
                <a16:creationId xmlns:a16="http://schemas.microsoft.com/office/drawing/2014/main" id="{A235B784-C124-FBF2-06EF-7C930E4FF91C}"/>
              </a:ext>
            </a:extLst>
          </p:cNvPr>
          <p:cNvSpPr txBox="1"/>
          <p:nvPr/>
        </p:nvSpPr>
        <p:spPr>
          <a:xfrm>
            <a:off x="5881762" y="2161399"/>
            <a:ext cx="6097712" cy="1200329"/>
          </a:xfrm>
          <a:prstGeom prst="rect">
            <a:avLst/>
          </a:prstGeom>
          <a:noFill/>
        </p:spPr>
        <p:txBody>
          <a:bodyPr wrap="square">
            <a:spAutoFit/>
          </a:bodyPr>
          <a:lstStyle/>
          <a:p>
            <a:r>
              <a:rPr lang="en-US"/>
              <a:t>I also want to find out more about those squiggles in the picture that Dr. Beck showed us. What secrets are those folded proteins hiding and furthermore, why do they look like squiggles? I also think crystallography sounds interesting....</a:t>
            </a:r>
          </a:p>
        </p:txBody>
      </p:sp>
      <p:sp>
        <p:nvSpPr>
          <p:cNvPr id="10" name="TextBox 9">
            <a:extLst>
              <a:ext uri="{FF2B5EF4-FFF2-40B4-BE49-F238E27FC236}">
                <a16:creationId xmlns:a16="http://schemas.microsoft.com/office/drawing/2014/main" id="{3FED9377-9FA5-7A54-4AB6-E1701D7B8EC9}"/>
              </a:ext>
            </a:extLst>
          </p:cNvPr>
          <p:cNvSpPr txBox="1"/>
          <p:nvPr/>
        </p:nvSpPr>
        <p:spPr>
          <a:xfrm>
            <a:off x="5963955" y="3361728"/>
            <a:ext cx="6097712" cy="646331"/>
          </a:xfrm>
          <a:prstGeom prst="rect">
            <a:avLst/>
          </a:prstGeom>
          <a:noFill/>
        </p:spPr>
        <p:txBody>
          <a:bodyPr wrap="square">
            <a:spAutoFit/>
          </a:bodyPr>
          <a:lstStyle/>
          <a:p>
            <a:r>
              <a:rPr lang="en-US"/>
              <a:t>Honestly, I am very burnt out and my previous chemistry classes have somewhat destroyed my confidence. </a:t>
            </a:r>
          </a:p>
        </p:txBody>
      </p:sp>
      <p:sp>
        <p:nvSpPr>
          <p:cNvPr id="12" name="TextBox 11">
            <a:extLst>
              <a:ext uri="{FF2B5EF4-FFF2-40B4-BE49-F238E27FC236}">
                <a16:creationId xmlns:a16="http://schemas.microsoft.com/office/drawing/2014/main" id="{AECB3BCF-3300-E31D-FE09-91F3A40CADC6}"/>
              </a:ext>
            </a:extLst>
          </p:cNvPr>
          <p:cNvSpPr txBox="1"/>
          <p:nvPr/>
        </p:nvSpPr>
        <p:spPr>
          <a:xfrm>
            <a:off x="5881762" y="4008059"/>
            <a:ext cx="6097712" cy="2031325"/>
          </a:xfrm>
          <a:prstGeom prst="rect">
            <a:avLst/>
          </a:prstGeom>
          <a:noFill/>
        </p:spPr>
        <p:txBody>
          <a:bodyPr wrap="square">
            <a:spAutoFit/>
          </a:bodyPr>
          <a:lstStyle/>
          <a:p>
            <a:r>
              <a:rPr lang="en-US"/>
              <a:t>I tend to stress myself out by overthinking or delaying my studies. The thought of failing stresses me out immensely, so I often try to avoid the "problem" when really I need to start the "problem," which is studying. </a:t>
            </a:r>
          </a:p>
          <a:p>
            <a:r>
              <a:rPr lang="en-US"/>
              <a:t>&gt;Admitting this is a good first step.  Now is the time to make specific plans to help you achieve this change in mindset and the behaviors that support it.</a:t>
            </a:r>
          </a:p>
        </p:txBody>
      </p:sp>
      <p:sp>
        <p:nvSpPr>
          <p:cNvPr id="14" name="TextBox 13">
            <a:extLst>
              <a:ext uri="{FF2B5EF4-FFF2-40B4-BE49-F238E27FC236}">
                <a16:creationId xmlns:a16="http://schemas.microsoft.com/office/drawing/2014/main" id="{BA8645FB-618F-0FE6-422C-0EF2004A4A93}"/>
              </a:ext>
            </a:extLst>
          </p:cNvPr>
          <p:cNvSpPr txBox="1"/>
          <p:nvPr/>
        </p:nvSpPr>
        <p:spPr>
          <a:xfrm>
            <a:off x="5881762" y="2111277"/>
            <a:ext cx="6097712" cy="1477328"/>
          </a:xfrm>
          <a:prstGeom prst="rect">
            <a:avLst/>
          </a:prstGeom>
          <a:noFill/>
        </p:spPr>
        <p:txBody>
          <a:bodyPr wrap="square">
            <a:spAutoFit/>
          </a:bodyPr>
          <a:lstStyle/>
          <a:p>
            <a:r>
              <a:rPr lang="en-US"/>
              <a:t>I do get nervous about asking questions when I'm not understanding a concept. For me, it takes a minute for my brain to process the information and to click in my head. I've had previous professors made me feel like I'm unintelligent for not understanding something.</a:t>
            </a:r>
          </a:p>
        </p:txBody>
      </p:sp>
    </p:spTree>
    <p:extLst>
      <p:ext uri="{BB962C8B-B14F-4D97-AF65-F5344CB8AC3E}">
        <p14:creationId xmlns:p14="http://schemas.microsoft.com/office/powerpoint/2010/main" val="391531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4893-6E76-2D31-3EF7-3BDE75D74AF7}"/>
              </a:ext>
            </a:extLst>
          </p:cNvPr>
          <p:cNvSpPr>
            <a:spLocks noGrp="1"/>
          </p:cNvSpPr>
          <p:nvPr>
            <p:ph type="title"/>
          </p:nvPr>
        </p:nvSpPr>
        <p:spPr>
          <a:xfrm>
            <a:off x="390418" y="245857"/>
            <a:ext cx="10963382" cy="1325563"/>
          </a:xfrm>
        </p:spPr>
        <p:txBody>
          <a:bodyPr/>
          <a:lstStyle/>
          <a:p>
            <a:r>
              <a:rPr lang="en-US"/>
              <a:t>Promoting metacognition …getting feedback</a:t>
            </a:r>
          </a:p>
        </p:txBody>
      </p:sp>
      <p:sp>
        <p:nvSpPr>
          <p:cNvPr id="5" name="Content Placeholder 3">
            <a:extLst>
              <a:ext uri="{FF2B5EF4-FFF2-40B4-BE49-F238E27FC236}">
                <a16:creationId xmlns:a16="http://schemas.microsoft.com/office/drawing/2014/main" id="{91B2E017-92EE-41D0-DAA1-AF04F3A5B7D9}"/>
              </a:ext>
            </a:extLst>
          </p:cNvPr>
          <p:cNvSpPr>
            <a:spLocks noGrp="1"/>
          </p:cNvSpPr>
          <p:nvPr>
            <p:ph sz="half" idx="14"/>
          </p:nvPr>
        </p:nvSpPr>
        <p:spPr>
          <a:xfrm>
            <a:off x="318499" y="1657479"/>
            <a:ext cx="11691991" cy="4954664"/>
          </a:xfrm>
        </p:spPr>
        <p:txBody>
          <a:bodyPr/>
          <a:lstStyle/>
          <a:p>
            <a:pPr marL="0" indent="0">
              <a:buNone/>
            </a:pPr>
            <a:r>
              <a:rPr lang="en-US" b="1"/>
              <a:t>Weekly Learning Paragraph</a:t>
            </a:r>
          </a:p>
          <a:p>
            <a:r>
              <a:rPr lang="en-US"/>
              <a:t>5% of overall grade, “good faith effort”</a:t>
            </a:r>
          </a:p>
          <a:p>
            <a:r>
              <a:rPr lang="en-US"/>
              <a:t>Give feedback to class as whole </a:t>
            </a:r>
          </a:p>
          <a:p>
            <a:r>
              <a:rPr lang="en-US"/>
              <a:t> Examples of prompts:</a:t>
            </a:r>
          </a:p>
          <a:p>
            <a:pPr lvl="1"/>
            <a:r>
              <a:rPr lang="en-US"/>
              <a:t>How does the material you learned in class relate to your everyday life?</a:t>
            </a:r>
          </a:p>
          <a:p>
            <a:pPr lvl="1"/>
            <a:r>
              <a:rPr lang="en-US"/>
              <a:t>What was the hardest thing this week that we’ve talked about? </a:t>
            </a:r>
          </a:p>
          <a:p>
            <a:pPr lvl="1"/>
            <a:r>
              <a:rPr lang="en-US"/>
              <a:t>What questions are you asking yourself about the material covered so far?</a:t>
            </a:r>
          </a:p>
          <a:p>
            <a:pPr lvl="1"/>
            <a:r>
              <a:rPr lang="en-US"/>
              <a:t>What do you predict your grade on the first quiz will be?  Was this was you anticipated before taking the quiz?  Why or why not?</a:t>
            </a:r>
            <a:endParaRPr lang="en-US" sz="2800"/>
          </a:p>
          <a:p>
            <a:r>
              <a:rPr lang="en-US">
                <a:hlinkClick r:id="rId2"/>
              </a:rPr>
              <a:t>https://youtu.be/m1KJBlA3urE</a:t>
            </a:r>
            <a:endParaRPr lang="en-US"/>
          </a:p>
          <a:p>
            <a:r>
              <a:rPr lang="en-US"/>
              <a:t>Dr. Mary Pat </a:t>
            </a:r>
            <a:r>
              <a:rPr lang="en-US" err="1"/>
              <a:t>Wenderoth</a:t>
            </a:r>
            <a:r>
              <a:rPr lang="en-US"/>
              <a:t> </a:t>
            </a:r>
          </a:p>
        </p:txBody>
      </p:sp>
    </p:spTree>
    <p:extLst>
      <p:ext uri="{BB962C8B-B14F-4D97-AF65-F5344CB8AC3E}">
        <p14:creationId xmlns:p14="http://schemas.microsoft.com/office/powerpoint/2010/main" val="38376630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10.xml><?xml version="1.0" encoding="utf-8"?>
<p:tagLst xmlns:a="http://schemas.openxmlformats.org/drawingml/2006/main" xmlns:r="http://schemas.openxmlformats.org/officeDocument/2006/relationships" xmlns:p="http://schemas.openxmlformats.org/presentationml/2006/main">
  <p:tag name="BTFPLAYOUTENABLED" val="0"/>
</p:tagLst>
</file>

<file path=ppt/tags/tag11.xml><?xml version="1.0" encoding="utf-8"?>
<p:tagLst xmlns:a="http://schemas.openxmlformats.org/drawingml/2006/main" xmlns:r="http://schemas.openxmlformats.org/officeDocument/2006/relationships" xmlns:p="http://schemas.openxmlformats.org/presentationml/2006/main">
  <p:tag name="BTFPLAYOUTENABLED" val="0"/>
</p:tagLst>
</file>

<file path=ppt/tags/tag12.xml><?xml version="1.0" encoding="utf-8"?>
<p:tagLst xmlns:a="http://schemas.openxmlformats.org/drawingml/2006/main" xmlns:r="http://schemas.openxmlformats.org/officeDocument/2006/relationships" xmlns:p="http://schemas.openxmlformats.org/presentationml/2006/main">
  <p:tag name="BTFPLAYOUTENABLED" val="0"/>
</p:tagLst>
</file>

<file path=ppt/tags/tag13.xml><?xml version="1.0" encoding="utf-8"?>
<p:tagLst xmlns:a="http://schemas.openxmlformats.org/drawingml/2006/main" xmlns:r="http://schemas.openxmlformats.org/officeDocument/2006/relationships" xmlns:p="http://schemas.openxmlformats.org/presentationml/2006/main">
  <p:tag name="BTFPLAYOUTENABLED" val="0"/>
</p:tagLst>
</file>

<file path=ppt/tags/tag14.xml><?xml version="1.0" encoding="utf-8"?>
<p:tagLst xmlns:a="http://schemas.openxmlformats.org/drawingml/2006/main" xmlns:r="http://schemas.openxmlformats.org/officeDocument/2006/relationships" xmlns:p="http://schemas.openxmlformats.org/presentationml/2006/main">
  <p:tag name="BTFPLAYOUTENABLED" val="0"/>
</p:tagLst>
</file>

<file path=ppt/tags/tag15.xml><?xml version="1.0" encoding="utf-8"?>
<p:tagLst xmlns:a="http://schemas.openxmlformats.org/drawingml/2006/main" xmlns:r="http://schemas.openxmlformats.org/officeDocument/2006/relationships" xmlns:p="http://schemas.openxmlformats.org/presentationml/2006/main">
  <p:tag name="BTFPLAYOUTENABLED" val="1"/>
</p:tagLst>
</file>

<file path=ppt/tags/tag16.xml><?xml version="1.0" encoding="utf-8"?>
<p:tagLst xmlns:a="http://schemas.openxmlformats.org/drawingml/2006/main" xmlns:r="http://schemas.openxmlformats.org/officeDocument/2006/relationships" xmlns:p="http://schemas.openxmlformats.org/presentationml/2006/main">
  <p:tag name="BTFPLAYOUTENABLED" val="1"/>
</p:tagLst>
</file>

<file path=ppt/tags/tag17.xml><?xml version="1.0" encoding="utf-8"?>
<p:tagLst xmlns:a="http://schemas.openxmlformats.org/drawingml/2006/main" xmlns:r="http://schemas.openxmlformats.org/officeDocument/2006/relationships" xmlns:p="http://schemas.openxmlformats.org/presentationml/2006/main">
  <p:tag name="BTFPLAYOUTENABLED" val="0"/>
</p:tagLst>
</file>

<file path=ppt/tags/tag18.xml><?xml version="1.0" encoding="utf-8"?>
<p:tagLst xmlns:a="http://schemas.openxmlformats.org/drawingml/2006/main" xmlns:r="http://schemas.openxmlformats.org/officeDocument/2006/relationships" xmlns:p="http://schemas.openxmlformats.org/presentationml/2006/main">
  <p:tag name="BTFPLAYOUTENABLED" val="1"/>
</p:tagLst>
</file>

<file path=ppt/tags/tag19.xml><?xml version="1.0" encoding="utf-8"?>
<p:tagLst xmlns:a="http://schemas.openxmlformats.org/drawingml/2006/main" xmlns:r="http://schemas.openxmlformats.org/officeDocument/2006/relationships" xmlns:p="http://schemas.openxmlformats.org/presentationml/2006/main">
  <p:tag name="BTFPLAYOUTENABLED" val="1"/>
</p:tagLst>
</file>

<file path=ppt/tags/tag2.xml><?xml version="1.0" encoding="utf-8"?>
<p:tagLst xmlns:a="http://schemas.openxmlformats.org/drawingml/2006/main" xmlns:r="http://schemas.openxmlformats.org/officeDocument/2006/relationships" xmlns:p="http://schemas.openxmlformats.org/presentationml/2006/main">
  <p:tag name="BTFPLAYOUTENABLED" val="1"/>
</p:tagLst>
</file>

<file path=ppt/tags/tag20.xml><?xml version="1.0" encoding="utf-8"?>
<p:tagLst xmlns:a="http://schemas.openxmlformats.org/drawingml/2006/main" xmlns:r="http://schemas.openxmlformats.org/officeDocument/2006/relationships" xmlns:p="http://schemas.openxmlformats.org/presentationml/2006/main">
  <p:tag name="BTFPLAYOUTENABLED" val="1"/>
</p:tagLst>
</file>

<file path=ppt/tags/tag21.xml><?xml version="1.0" encoding="utf-8"?>
<p:tagLst xmlns:a="http://schemas.openxmlformats.org/drawingml/2006/main" xmlns:r="http://schemas.openxmlformats.org/officeDocument/2006/relationships" xmlns:p="http://schemas.openxmlformats.org/presentationml/2006/main">
  <p:tag name="BTFPLAYOUTENABLED" val="0"/>
</p:tagLst>
</file>

<file path=ppt/tags/tag22.xml><?xml version="1.0" encoding="utf-8"?>
<p:tagLst xmlns:a="http://schemas.openxmlformats.org/drawingml/2006/main" xmlns:r="http://schemas.openxmlformats.org/officeDocument/2006/relationships" xmlns:p="http://schemas.openxmlformats.org/presentationml/2006/main">
  <p:tag name="BTFPLAYOUTCOLUMNS" val="6"/>
  <p:tag name="BTFPLAYOUTENABLED" val="1"/>
</p:tagLst>
</file>

<file path=ppt/tags/tag23.xml><?xml version="1.0" encoding="utf-8"?>
<p:tagLst xmlns:a="http://schemas.openxmlformats.org/drawingml/2006/main" xmlns:r="http://schemas.openxmlformats.org/officeDocument/2006/relationships" xmlns:p="http://schemas.openxmlformats.org/presentationml/2006/main">
  <p:tag name="BTFPLAYOUTENABLED" val="1"/>
</p:tagLst>
</file>

<file path=ppt/tags/tag24.xml><?xml version="1.0" encoding="utf-8"?>
<p:tagLst xmlns:a="http://schemas.openxmlformats.org/drawingml/2006/main" xmlns:r="http://schemas.openxmlformats.org/officeDocument/2006/relationships" xmlns:p="http://schemas.openxmlformats.org/presentationml/2006/main">
  <p:tag name="BTFPLAYOUTANCHOREBOTTOM" val="False"/>
  <p:tag name="BTFPLAYOUTANCHORELEFT" val="True"/>
  <p:tag name="BTFPLAYOUTANCHORERIGHT" val="False"/>
  <p:tag name="BTFPLAYOUTANCHORETOP" val="True"/>
  <p:tag name="BTFPLAYOUTENABLED" val="1"/>
</p:tagLst>
</file>

<file path=ppt/tags/tag25.xml><?xml version="1.0" encoding="utf-8"?>
<p:tagLst xmlns:a="http://schemas.openxmlformats.org/drawingml/2006/main" xmlns:r="http://schemas.openxmlformats.org/officeDocument/2006/relationships" xmlns:p="http://schemas.openxmlformats.org/presentationml/2006/main">
  <p:tag name="BTFPLAYOUTENABLED" val="1"/>
</p:tagLst>
</file>

<file path=ppt/tags/tag26.xml><?xml version="1.0" encoding="utf-8"?>
<p:tagLst xmlns:a="http://schemas.openxmlformats.org/drawingml/2006/main" xmlns:r="http://schemas.openxmlformats.org/officeDocument/2006/relationships" xmlns:p="http://schemas.openxmlformats.org/presentationml/2006/main">
  <p:tag name="BTFPLAYOUTENABLED" val="1"/>
</p:tagLst>
</file>

<file path=ppt/tags/tag27.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3" val="6e39b09d-bd9a-4a8c-9272-47dd2eb602df"/>
  <p:tag name="MEKKOEXCEL4" val="637793358782864859"/>
  <p:tag name="MEKKOEXCEL6" val="False"/>
  <p:tag name="MEKKOEXCEL7" val="False"/>
  <p:tag name="MEKKOEXCEL8" val="False"/>
  <p:tag name="MEKKOXML1" val="4HooU0THZk28POP9trq+pbTvvzd/gcV8t56cq85kb3NDTsUhojRA0EsgEHHMH7oYP1SYpn09ysXVivguJdhTvfyVMsBLTGvcX7WPTor/CmV9WzVfHy8CnMUuNyY3ZV47zB5W2hXsSm8n8cKeFiGWOrH0vDeI65UoTFZJM1w8AriD3b92+K+sVxt2GGyw04KCJXqKG7ilD7pGfJGP6XZYWsBd2dTNJrH1uKQ96wTN9vvR1GUaL4mGKOT/sRxnFhQUAntwuC7OFUKPXCaKk0u3cOHNxlEQbjs3D+b1aqtCjqD9HPYuJoV+PhBXoZDcFvOlolIrOLiLSbr0DA641Cg4lWaBmLk4bCk8K0krVxGaYSHHrKBh9MiZUtxm9BgCVaRqjO52zbi9LXqpyEkOagxW1ILM/QGgSCl5BfT1OA6Wt+9KO0kShtM9fVyORKzSSlWbzyjuN4cZfUMmYJSarRtETbTtwQRB6j9HPAsFrixD/96ViIa7t0R5QXVUEKpWnQNEV5ubVab2JDhAahw17R1OhNfMDXOuK/zp+9jmn22qD3bXKiRnmVEhiUMjP3AaSqmIEvkdbOPCm4ZYjNLf57dXLDuZ93Tr/YtKfmLEjWoe1FDJPyvn2GLg18p6o1r5DLrUzxkoeXXb902JZC54L397SWNDTUDQW1WykN82ugLQvTAAkYsXME8+iMPyxe0OiaOP5zu/gHldV6k6W2TP/L2qN8mC4h4KpslvOw8YaixcwNI71pB1lXT76YcLIBfyt3+ztpu7SsI97Yeql4gu3r8ZUyCgaiuXDQPqbEZlEwqZBsB4JdRjdEVgBFEOIpRh9H9CEp4Gdoxell0sWJibjBpibgRER6cW6TPSpyXdBLO/l4ACE0qJTZIHFpgMxZrHFpR8nO4VA+sPHTAr4tp4+GlaX38+OtwwLwQl0sOOO2/7yL6rIwxm56ibrl5BrILPKpLi/JpLGhRnGfc2WrV3cj21CY49X/A5Bvza/lWnXOy62id/bq4ta4di1rtZJKAreENbBoHRP7UO9Q24IK9FPE5V+bQd80se0LjQYkY2gKHYkXliQze4iMKpgb1mTJZPzMsX+r6CxnyK48y/BDgjtQyvKS0JzQXiBZLlYEee9rB/mukF61Wwcp6iMAFmBsYZMCWcaUrcgS+Vi6FbWX4yhwPtctRz+tuLwDY8s5hHzOVRCErrPjJGegDHtsuWY8fXJtmbHNWhr6yhNbIwk9AdDKym9UcsHklralkW9mltF0PhSat9xrw066KGhfPI0N0jJ0WVxEZ0BW42t+yXFH7aLdXamoe+qcB0zOotXRRs3UPI/7LD77Lu1YJVHfe9aLgSgGzqrjVUnydnOb5gAKTlctAdvzEPmdLsxf6nbY3cRRoqbPIV8ovqHQNam9GTAhGq8lrw8e20DhMpCGawzY+9gbrmz8c4jyYG6ghVbTomp6xShtNhP+ms5Una5dyyTavq1bLK/GqLxImqnlVryIgqHY9uflQpMkqqxmgBqxi1iy2dDz9nK7Rbvlen1XeIzV5hnjCzVDxHmPsUwfb5AKc4Shhu0I5UK0soy0JfEK325mOk/6cFEg+g6bxHIhK9Y1s6sm2jH3UHwPaC0bSGtljjrF9cuNuezSI4njKVtGyZP1GOtx0i+jQHtB7pKMs2l9OvsSIu2Iw/sYCqsZzL1xkxVZtB2CtwsBtnrVe4mvj70Kv7WqQmLwSfQbHfqv/Axfoz+y2Y1EE+A8B95f5zE7lLYfeKAk0bQrZ82NjDopN7sanfVfhzANVoEXuyi2ko1LNNccAW/oY5hs7CGRlRNNF+yAMABGpzNMkaPIQ86h9QP/0XtHlXQLKjfNuWPBk0ffrWQHBeSKh45fFs5eBGcZzX1SZr2SNRySpRm2xa+1E/i5FA93p++Mx4XERH0RmRJQ8UAavRRbh/+2Dg2Tcyfh8K+5CH5N79ySFC4V6qtm43pZlgWYgySTXf8+GrrD+UvpmPXpbCsuoS0uC6HhXv3qGib3Hv3y+tcQL7NjmCEh4WN1/ntRRsr5ykEHUlW9nThLzLwezGnQARpppx7/3ayVfCg4gdDt4FojMsFzgCycpToDW/rIev5O7co88RAsKuN7OTlTXNSve3JZMxp8fASkbUFuZ50FWU90gBvcA7fDQw4w9n290keKCSMToehhV9Kirlw93Hg/xvj87kQIrFAXs8HwV1iILGN1dr7qp4khHpULjJBezowge1kXXpELMLRYnvmJWqjvbWpkgYdXc0cg9zlUslU1dOnuaKXpDup5y/s3+hBXpY5UyNGkMb/v5UxF4P7AzA1YsxLHt+8T/IMh6ibJxnkFSJXTW7wFIwEcypbu136FSSHjU72N6rnrF3umscXo4z23YGylBJxV1yBmIMP00Dl8zSl3qTtsfQu1UXQUTZGMdeGq4IKFEUb6j6523ZwFBsK3YRzVeezCoG1OXCqs0j//boZuMzmP8K3fJO3tlz2ajgzO3VCbCqAV+nKKwEeEA0cXPfyA2ClFr+Nv/cR033sCtEejA5B8zXYc9ZYjzEzNFqhFydM12n0TbxhCoT4l6g3Gq9OYpeskVdw2578394znOqq7ymDwHqS9j2+dfUtntcHsB1TkQUVCYZH6nGBXrYCe0pCXnpfF9R0Cb9nqu45JQjfWXK7GBDjxFjX949EzU++d8k5wseou1BCLOXLc9zsxKaUsilySJdyEsDryG82wsEBFG1tjnCZp+FJc8k+iyb39mtlWcqy37zY7NPQbbYdWfAGXdMkTb2vcFyFGuDKcPsmx7JpxfDjZ9i1y10glmLrxPs9CO4cnOZkBhBKjWtFLPi60EUkUW79gzG/tX7u115mjoodJoyen+Q0yP+ekGa3WbmXiFGnY8NciZhVByNEUTHqC5BwGaKmamuMDSOg63uKtlkaDt1+U4VunewfMssSEvKaSVPKVNtOnptYMkCUXsSDHivsiAdZLZKD1joSfpnmLVMlxTjw02ZSxtq1nbUDexb8hQu2Sf8R84D+IhFPtoXProykfHQmKS7mP9oR8LCm4TVbTDbvt+z8Khy/oudcWEQpR092HF9rujWIImBRXOtewALrACr4r8VhSC5BIlCFEN8h66YA1v10PE38DSJ9XNei+8nfbJyEVdFGg3Lsz48+veKUC9oKO4ToLNQA0STi0TBEcfBGSTqFYTVxB+4UuIeMj7/LLiuZ6k23fwXQEFuoxhNU/MVhL5Ql0yu4ajbaWLqboDk/CLfe30ccGPO9U2PBL25AeUJi2Avv4nnGciVO3G+ToVmM9j0Bws4Xs9R8MqVDLKGp9iJKfE4J5uWCl92gQi0/mdNJsjwHT9Uwvbb1y4E9QddSCisVXRK4TJjHQ3G1LQv+Ti+9Elq2QMWxy18v5Uxg/kD6SWDDGPoM5Wu0IXjcPqv9kkvCLHaRxMjWBTZEZOMbaMKjY4QMD0Rym2Y+bPjqsiSo5/bzkluB63cQVoKicmbiTRJL1YRHQi/Ncu1p98xOp5e0cyZmLhSrC104pVelWyVMhz8KEGe6QlsGSGp63P0GPrer+bFa3bvKZroAgNXH1eKauBqGaRztqcuyU+7sgAjU2Pds/kmjj+Ldi9TpYl+Ds7OiIgrEOa3iHrRFd4jExJ1Dj4AJNd83dHuChTkoByK9200GxfyHv0V5Eo+tymGHikh6n9ytlmAxKnnb3+QJxHUbxMTMkSJ+ma+2P9fhMk0vJc+GdSYUJUhV/wbC0fNPGfQlEGa2smPBMEjxeqVfNXSarFtbjCwKJJVwwwm4Cb0o7Rj54J+3xWjg3m2u/at46TzwczMjk2MXwEwULKNkK2ev4SLgk+pUVGJMpXxyMPvYPOgtvgJm32OcAibDVNtpXftIZIaecJefCODZRCMfHQ5hq1rDDiWF3+jbBxnIkjVkHNngpHQIIg84uw07toxHCbqDuXuTclX1JPDP+3oZgVmg67hhyMcTHOpgrCyJLdYZVQ8nlvraKE/ZyNS0XkF7rCXMcAPCPChNJ3Y3LAx7noOLwFsfeeVfMfIMEH2wi0I8nHCw/wonpyuwfEdgDp6O+dHabw7SYItsOSM0X6LpC0ytCi7YyAHi7oxmb4/ZQxzFSaixSA5wAfV1N0f7ivssX441p5uqVCiOkHuyRXxderyYqhQZxwoQDv6xQNRYq5peFpEQHcQJINEzeHGp53OSyUOp7oKRy1xR2bAXLgFSqpL0/3tK4PvQpXsmtaQCodOkH80XgWIvja9WudGSZFND4OgHYmmm9LX3SZjEtQ7jkJFpx/hWAxvJFsUf24LnAtKUsnmLf/rZfp9GGKoQ3hDB4tOOjPCDoxF3vo+SNIQqicHKWmSDffWevxBH2QzXOuPbzoKNzJV7JzbWyfry5Qm8clMOM1b/8SqflHQWZ2p+ZBXhfdc6ldeUh3PoVQJsQNA66Btj3VvcNIuxVfx1JSNOBlOO4BgLs42RE4ocRVMUNj8HbTLIfZo67R+lu7JTcBn5vxxR6S5cDDVsQjMs5X5GgAoD9O7aC0aF2dMc3ODsznnLBjcS2CFWWomAbVoLww4NreM2/R21K65n6itdMgvRkag+C1w4HGvS2kqG9YnB2SB38T2mV2ptrv/h7fNRCJC0RmCBK9uJku+G9XCpb/1ULZJa2qShQgyyHmt17mi9uGUy9axQ8mLlF8A8c1G6udIThhtjMouIMnk+dRroU5b/+GLTniVKZGpWjEwcIk0DHNyY2y/mmp0wixb0i1ntarArRqSYWq8EiNomyiRvcOMBlqvq7mK9zFe/G1VGrLnvj3ZIfXEHyi/HhRcQlZx/W85Q+Gb9Ii0NGVORy1HIjZgaB+1r1nNYjL5tbnbq0/nZxnhm7I7udcldoSsRHYUP+txc5pw8dHuggF+PLFq0ZbtCFStyuRFMQA1blyUw9b1s1VtWfZmqEB+p4X/4K+RZ8rUrP3lWLg9VFQvbmg7D6cvXDFJd29eR4U1qFeGGbELp8pXA56DQM5R6pKqaxyU6gJAnnnGJuZVVKZa96AgA8RZC4NqaC6T9L07qMH0qtxMTzSTvaDz84F8t6xyhbuCWZ7hjjbDECUISHIK/FHCC+iAYkvyF0tW50/zmnJGh4hncA02l9uMCLH2icfUJSafIK9ASShPQ96Fd9vQWY4iV5Jt0B3GrnmidpSTltGAWuLpncK7OMFzVasjpfNWAsIZnWdoheqEdMu10yW0knjQVJ50fBziuYWK1yysbk2dJNTdPchK9IeOoFIWjAJHt6bIslGgQwHqU70N+zqmq0A9VlrmCa8Kc6qyz4vtyWlJahr8p607kkccvGow/afKy8q35ESvputpmatbdtjluxiNsaCByfGmB+NKvtkvFo+2aQWnDOiAvasvI/7V5XjuyzqpKlOhb/E7PRsWGuwrinn9t2sipi5+MoBIiapjxINA+1hUOO0YuRwEtBIW5hj3pMY19Ey/dErfV32RR1RbhvLBKOjynQCYsduOvSimbBlPYrz8YoJmSFT+fseYAgoepVPss/iBlNFrcX1GxbH3gP6+t7yUR/urRzmUYoctN8fsRDaNmS1e81fpSE9Y9uHFlvu74FCWFTWrjWwDuvzntaP/TqYoqwrcqVvHREnL60sVUSHILeBz2ZCt7vpYWmS3KIsabQmSgg+RSqNPNJIM4HAhEGkbpYIUC8Qqj8ghOaFM9F30tm/ACchRNHU6a2fCI9tkMtQXEmcSwcBJz/LmBcvj/z1THpEDZUQz0GqMnB03+Yptx9gGtGQHA1gwCX2nEAm8UNXO/8eFQgr25y5BKXuCmKotE3PeKQlWVO6VOw2eJ5HqWAWgVQOAEv2vmUvesMTycLG34PIZzv6T+uWHsS7925fXHu/SyvM40G8TAogsdSaLEAvXqrCa0s9qCThCmIqxPP+XnvKDskogC7xgEufWTXEeLV68/TFAescvXRXpwL64RpYqJY8urG2I6Jrv6DuVtQhFVuGc3pnBJfZHOnmGeAnSEse9CfWH/kwV25bWcjvCFGWiP4RCt9RkaVA3gn05jrPE8GrBAIZxpoRaodI+yGZbxdwDd/pmSo2LAfTB/XC9JnPBtdlJfeV1ce0ANZyPCSyy5BQCnrkaLqgtCfPMPd0eOqZkflRa4hsWIdCvHG/tZdwbsjzjHrqSZiNNLU+GHoYHPXflQ9wuo2tkYeWQXRE6WzpbkscB9KcidXpqsnkPrRjkPqsP115eK8Zq7Xl7S1KVlPR1iqcx4jUJugrnCWnJSbh3q36ir3uLEbTI29NuA725sTcmFxgguzHGZciw19wFtm6jpLz7QitWrW57EluNA2iS9zSi9+U23UbJbXsLeCz+NA/mJpddJoA2JaldvahxqPdenJpLSoLDjVif7pvJND0cFUgyTP35vHWIF2hlPoWK6DwOMl4Vqp+cpl4eNM81GYNtieHZmpxsUeQGUgjm1hXrJT/WftcgmUZLTwNeKRMaGWo1b1Qrs0nMlawl4WRLRnMegj5wwZ7XLxklMu+iOjlBcDTjCsVmb3QUdXgPB/TyDAVOELCB5zBZyIZ4zutSqHf+CH2+fFTrgxGNouUhToQXvINiNI8a/vMRZ+WQRBCWvh/5e0tRnGFDyCVVyoheNW342FSY1Rtohup2w6AlMA9xaoBvCYs7Wdqu8DoeeZBBj/jakU3v9ml7QxGYbWZ/MFqQ6TyM9iBG8S63Fn557MV7FJomhKFxv/SVg8eNZzX6+NFhkTUpcR7dbmTSo86pAxQXPYiW/k6etD2OX/o5RGAPuL5vRvK+/dxv5IxO9pDvstJPZ9TCjkzAAFP3E3ErboSlLnkdrvANaHQMSZRpX2E3f5UDsWXUNcfmUT2ck2VOu4IZQ/R6LIBouA/+TYspQwc+iwZxl7bPbNXylZvezIW4WPHyt4+MgP4/khGNwMP26Auo1wBzBUpd7RtdUuZzF0T3DM2yqa5V2qcIqz3bL5Z2pS68KR9P2sQSpPEX9wplLMmkpLFUIN+yKP9sCLcRbRRbx5n23iip+aGD4AJpdVwm3s+PSl7Ns1ucf5iulHbHESwBmypxUrbyCdKbqeuKyYYaVmd1B4OG21e/BAlvZzfrI4jyXLxQVzSVieZv2yemDnR0ptJdaUa6D431UVwe2IhRVvy+y8Bxe1j+evbfChyXkfo0bfKdiQX8cqlO4wywBOd4qPuy/AeIexakZz5erRdWwjFfoFKBHXFPL2aru70nyH5LWuQi+rbnU/B4OjZC2GqLgPzMsFUQDAdZEpMEocdlAXhiKX4lG1KuQs8rglu3DTCiZfI9Bkf7YRcNRmzFfLXrGLwpOZznFRU9ofinp0nyRO9fJVmh+DMlxRrsPtYPRqkuq2H0B6ngv+Ma9JvKsTCdi5WIMegetIlKwbkX5EJMA+AlbOSt/GQCpEL1/Wri6oCXU9DVvx+F+qLuWuH6Sa7wLK9SIpuwlb1F7HCOgoZaQJ2a5LdJwjYs/u8UGuN/R/ASWRKHy4dQqaVnJIOSVAcfWxqxJQOxLKeQBWOm3q/2XBuR1aoQZbygSJOrguTrK8aIODgnX60JM6ICY3YLiDDMX31dJu9UNX//W5KrdjQwzty8dC0bF57DpsZGyzT86KWxU0VeOuifF5mBIIDMvqKvWdxKS+9bFUM/pDvm2uKqovylECsubw8GU3mCWO2veB2jPvoZVnAPQZKFDzpm5C99ba+lNZJfHdDhFyWAmx3Zv5YT43DsDpeSQrWYa7TI8RHgRSe5Ic4azAlydQhEor/GSFHi6PnApmethJPhyPIg82mfy5tLknjSTcIusjPm8qD52rrNssF1N3GCa5vwJv0YvLjdLVb3BvfeIBelVf5/MB/qldJYU+4NcuT4Ioi3jZ0Yn1fZ+KvSD37JEIqVc92PXwysuiixB/twOfdZFNAICDiU1YtXyrwy09wEkxRXUjv53ZhDQlcEvWnWABTSs7JzPowzoudXtGxynC5RNon48Q7PWSGVrHnN+2FMzD1C6Hw9R3WclzgoloHhK1A1oekIWa50AdRdHnKM67/BYejEuK+aXhwCpwESBygdrsP1DUAYC3rG1lNTlAvAbg31JHj08GqHybvrAKid8YGqFqUxhOLrMnCWeBGUW5ulSGWvf/Z/3falQ5KHrRx/Qao4NLL9cPlt4pzyqdwhHCVvVZh8yjKn0zSmHk/Kj/O7aZKNOUPNnoPgqSJWmPh5JTqLwbgmbooYr0FWn4SHUlzauqLTC5ZOuncDus/5zOAEYwl4W5M4HRKf17TvfU8X0kbHe+h0gorzDOsruIWgrXGDvtFoJ0tan5UuIHsa+B2ujzL2gqKtXoPB+mCGvTIzkca3BVvDHMvSic3mFF+Oiz8XBISS5rKMqAK/UFoyRkXjDHqNIMkq5OahPD7EdfhMNBIOqcQhaWwhPFyGruHK5C36YXajxaxTbQEMQBQ+/72YZKm0J7qbELfYphHJlmDttcwkxJZxZn+tefNc2pltU7E3iCiz507PfUKkSfoADhMyNWHEfMlki2+SRk872wW61pdA+123429UYatFDueD9z9+z41WGAwNVNNCerLFe+LfJWm2NpFse2ugJgoBktKYQCjYdCc+jZDTGTls64YHWyU4yh9UvXnSw8oKOLR0gpt2t9EoazLCI0JhbZjV/2HnAoDIlfTFv4FCHht5f2HtCvP4frhIXjUwF/H4JuxjAJ7ULbAiwJ36tTp/DkOBOCo3+1N5jVhzxDdPhaavUf3FvhM9MHzZ6paxKRmreBWZjFNKggDcUdh+y5EFdPCUHnHqcj1jCmAm9wKtq+5b/nV4eu9x5KgmFjMV+ejcZTFmoyOJXfS66GaU/iQw73bQv3ucP7+uE8hBNIFwkhcA3Rrf1LEuEatksTIZKCEkpalaIW2szvouk93tF+6TL5Y0h8iL/xXmYZtwZAd071iKYGD2DGSAZ8gydhqBR3wtNTYCYiqmv2TJh0TCA/iiQHAUxAceFI+ZpL9Fr4o8AT0U0tQ0r1lvVp72LglF2smSmB3qk63AY5cNRVnzXjA2morx0ha+8ykJw2cpQVZ0jgUGbOIi3lcyY+7pV3SnOFeUKDRIWrAX65OIinUsC/WCysDo+QAVzIYC7QR6/iLPQ8+wIGznqq6R1LqC/nUG4vRTGqRAMR+FQEJbTV2CNlQHrqG2J++Co+KFhyTMbjS/lAg4cDcL7X/axQD24TvJ3oCqVYPmm0kHxS/SA9JGfp07dnFr3UyF4ItTKauiZ//U4/Q35GVdc0+vqfA+LffnKJOOlOSPIVcgpgryrZLXNyi00UQnbw3KNPqAhYyVEersdm9lDCOuecQkHQbyotr+eg0HF5cZgMgf1RXAzwSpsuiamR3YukGcdEZWfmA1bJpBdWe9qxpBF3r8zju5Vbsu9uhlnphz4Bl5E4KhcsIDXTc3u9ELq2zAOgVF3MEe0OK5boB7nX71G+n8c5fI/hdgrGbnmQJJxM9ABBiO1Z30DV21uR822YIHn3OA/t5kzy40OuJeWTUcD+RDTP05oddoIOBVctWBkV0lnd4zg4UEZXGs2lxG7eOiAe3j45I57/505WoaPsOJKK7u2ZUBX1xfINq+lmAk3yAqxCv2fGLKUnHBffin/cNwmFW+ORNzvQ1I07QBRbyjCA2PuRR1U4nIpnYVoaCxXb76MHH4v44/foFL37RrtGtDGBKrDP5FHcJDa1RtG3lcxECNn2PMUHX1uYMqKAHADaGM5G70c59elCcPyvwMn/iIHO3KAvWuLNvZ2C3q+W5Q899vbpLcLiUodtr+0criTcz8NTl4wI8r5cI6KKR1GRjvdcYKlYRuybvies2NZeWDZl3HFLi12RaUeAsufXFFsQvCbAGYcTHbRFGUbP5pHzrOtkrvqWYq0f48IUnJ/EwcqjbvYqQ3MOiB2vONDOw+AOgHBYs7DQyoJ70ONvWngFqw2qtpOIAAQryKCXgFCpJfRP8EnLPOhZQ+NeQEJocvfJRDa2MCzm0FNWOlTKGg2HjMJRpfiTVtZ9KMw72zXh8xxUG6xVhWRzrpeKFZ+CNOBfX1dxZviWN9v7nmHbmntK0Q9FK6Dkpel+REkjSaoyGaYYyL/3u9FqGvjU29Jhsc/E/ZtltOWh4hC9WciXeoCyKO3ivxCuS80xUMDvz6rvtIT/c96xV74wG186QqKrNxYDYY0XJwrWup7RtG64OqeT6iYL4S/3spGSHWTrr5rG89T4MGs/oQVrU3Dv77xf+Z/1r78CEoEjSPD10Q7YCXL6ks7ebxE/GhZbmiqTnIZqcty5+KHic1iH9K6lq5UZr6z2gnmMh1IDGhJNpYntPgB13Hz/KFWA9ctcASu9d/cu1qNPEl2nI1m0PBhb94uOsHlY1rsEadQD21unKqUByd+uOyIFP8ODbE5EsGwzPSy1eUYz7bQTtZWKEsaW5KB5cn+wY22y7tCpTf3q61pebX+T4xMA7HCoYGkePKLsIYhGQQ6gm5a9TaU9G6/0wtUpeE8qr8TCusovUbaRVN37u3vzi9oCw8iW+pQI2X1vjOrE1IoIAt/To5HKTJYfk/C23cHqDBjwZRPmavQ1Bj7nxnSHKoBrZOqcRbTFFvWI88C2vJQbwe/PdYsP+iFCG5BHVBsO2V1MnRqnk0Gpr8vYxlULPKnBxRnliCRvX7GtIYER/9x76bdvJmV2zaKblrnvlIjrx69DIOrtLxdKrN8EDzKgoBLl/rb34myOt3/bewCpBpNNfotRyqE3pxltf877H4UuCPx+JUL46UoazKGYlQJ6X29CKMqiFbeSIhpnxiDSWr5p5KvbaUIWJX1zj6jr+17BaZfswrMlcVRaJ72XGdDg9Q59NCj5HziGj/8vl0xvMZ78qTc4Rf0SUYEqsv55+IZEHO80hXGqvqKSWNHBOTUydB8k1pR6ztgXGabMjjD7zrOx20ls6ER4J62YhFPKL0bv1LSXnuW1iQRxuB2evlkmpzMSwcU1cndzGin1Kfx8gwRx7MqZyvvciizZ40hoPl5whgG3ZxSjRpRYiD7rxskfC5MesE2xLuT20VBzBvXO0qF83LEjqt5/9RyM4JiWHiTdroomPAiFhSLEEyjA0W40a7bqdMn9n0IqKYMcZo+ll8yNmZeK3Svkv/y06de/nb36WjEAvNjbXw/71EcsJbehx1hXKGm6Jg2kfHRLE12SeqfVNb3XC9RIMDZ0C61/oU69QG8oPxM0hND4zFGIugOtmdBd+o52dC0f8G8mkrGE5+zHazJB0ejMjpBL0fuYCTGfl5akRJuAf8ncmEBxzKMaw1GGH+RR7koKdg4ntWEgVlFJ3cgMIe5tPEo8L4U3C9FAvpCn79nkoYWeI1alxSkLJLiDs1h/sEMKof0hzlb4FK0uMPSkQv6+aLcGLdMMMRln2ZS91XWXS7liz+bZ9iG9jFphPk63LUzjQqfuxI21TYYAr7zkfRQwow9KUouTmJlQCzgzgZhU/gRcoXOju4B78Ji2VK8e0tAZbM/urorvegFyIfftupoEjbYB/nRYNs5jRZsgHTt97fNMVUB+5RywHstGuI34X1UtMHahgmYjc5WATeqlGFG7r+8Ke9aRoKiHg15zi/t/s0k+fVjBcr9hzpiADp7D8Sn2lbEboEtpb5Ja12DcXxoXCd4UY1epj4Di5OwfXmrb118FozIrbq57zTLF450vZyDitPfe6H2QrSrFrwxrJOYfIjPNe/AA3BToLyuoK1FlFY7OHqwBj9a+/1BRc+ofjLW9IRRgeEHMMPkVZUbWreIMWkLh+XtVvFnD/WPISDz0tfGghabApgUSmYtuxKOjYzL1t0+FPbku93wKL8SuboL0XcyHYAw/O5FKWLisXmUs45i6ky6TsriGlF4C+GWCMCuE9itQSNC9v0Cj3x4h9M3bjlu33+q+NBgD1rnwZHhA4AVudbrmdOY5087Hvjog0RnKUeALSq9K0e8I2iyBEB22oqz55GjwUzyGoT1w+s99LmOEGeGCrW8uzWdJXp0wyMdhUyRe8Uiv2ROyYahE9k5k71FVsr7djd2JdCUBwSLwVuFe2thv5Mn8enM7LoVzOFup0Hi8rIVPSZWfi0NCMxJs5MeXCdCTv5DQUOK0NKue56HcAu1zjx1amPoHw7DBdpfUFMtLqvIR308ijaTxDXKh06K3+4kx9m2jy35wJtWIorx+82oEnRrZ8uwvlZ1byH8Oq8o+8IiHObmBaLrKEcXMC/E0b+ObSNTHK3ldrXGs5bzxm6dLdjd5MTSYiuIUA4SBQHMVjGGnAE5txeKQw4Ky0rpRv5s/VJWL17XRkAoNqtTSFJH8dnDq5OqqfavOdctOEB2A2NeYqQ59n89AKnsr7mkWYQFiBOSNMKVE5dj5msX/aSB0P6MQIDi2L/mayYxSdAos+0s29iA0M6DO3KRO4FGRbUV018m5ZCM3AzCP+s8CMtHhlC7LY+QmB9Q57S9JshlhTZXRNMYsDREfT62h7rOA+tuExKSvnqaxorArIkHEHdNJqUjKkyffI1ocTd15rkvkzhPE/njG42tA5WGtH0wUaBuIC48D8OJpqNIy2jW6G3nVpfrUMz+KB5njbB6/0PPdsvdBYg+KIT/voZfay1Q2i7+1Wy5Uet8sPlbM42mDVRKIufrCRpWNXHcOw9gdLOE5IhZcozmi9ruWbjVEh61+0jQaITM0E2uTf0T77ItFC5ZEcUuYrxcEtKmKSy3M9DaHNm0uR/s19NRwpGNCIjmWqSa7/Jv4ct+13Axu6pXsU0WxEjMyC63bpWl9tMjLG4EGzfBcCnjHWZiPWwKGpybfiG66mw+xGB6MjDzgS7UJLp3EDXZkuFoB5GckiJ/E85XCmQDo2I0egMrI810zW+HnJtiOIE3QxMHsYZ7FE2HbQCvEfzpsWA4ETe6XYQaise56uSLXEgMLkLDQn2w6KsZCwj1wJWO3Uui9WfICko4CUenJYofnDhyY6wxnoBHnstTUENTPPy4UFCrGS+mod+UhtCl5aeOCLxvg3EYAzfUkKdyyJ6JZIUL4ypGjpiHHAj/kXu0z94G0z8raq+p3fo88WQAXxYBzL6p9mLu+UuJk0DJacvPttSmxSxdaJK2g4elS+X6CmEUqy+VXLN6UaWCKY/XzrfyzOEHnA2fBIinqCyfE4w3z6HVVJLqXzTkMUq342UfWJXz7x/+BKOZzAHIr92S2nXjalA3owcNiF8gOBUwLNtMCqf9l2pXtfOgCDUXxRJzfjLoi8k2AeYuJEk41keB8FrGO+DQ4QgN1rYtzf6tVQ3ZoA3UqX9OanDdQ+Vyzu9G6ZQESTAo+wVegghV26OmR4qanYUmGUuwPv372wxWI7izRA6WFaOOgNNYpmGGV6r3rLtBe1Lqsv5TowxQWmc9YVZl+YcixNaMTKdfrW6mxxo+msYqoJF8VWTwdvEPD5mjkLR8U84Pv1klb1CMVL1azudu3V3VYVinoozjZBg9IsEDTb1oRlyZkn3P99ahKWNtTKS2Pqlc8fS51UsV6IOZ+gxZhzyNiFk4aouYTkGkuFq3KubN8sk1zH4ee9+0ZECC2z7M5RxMKghkHkTrtj5HdwABgRpAmVaAGRy3n3AEmkZj2ClMKNkGznhEmsB6AP59ggcFthO1e5x7P22LReqyris1ltpI3EjcI/da6CW2D7g0wqyMkoApF0niftj/iq1+1Vg16+Ns5MCSw1+MSKkXoZWZXoZux/4vp9vpmY8dQ9vBwiF7FQ7TRKJmnFCRqYT2+/Vaq+Ue/YJ1SEw55oDzETFzKDPlH0q+xtGDCp4MTrBYn1KgFWKGedJUhH35NFV/59rv7GCTZBNnJSn/vxSkbbtR7zMzHBwP8CSpbZ7m9c2YM3ha/Q54xvavqom/wS+jZGL7dr+hflUsIKApP6MHuC3pYJPamrdugPPp7iOjO8XO17E/9ox1LM+/AI2eVe+chOkkVx2aUSu2GvEcWDLJk5FT0O5rDvWNM7vXjgvx3On+pFLOYFd4bRsUfIYaL+CTsaFNx85EPRUFHiuIoChdheRAgmhtD+qldrjjlOwDD/BJg7A9qgvh+odhJXJJEy2ucV8RjUQreWGHH9sCv0n/jtfUNi1boDv0wjlY3vqG8g6N3nqcyL5aLtmSM3y3/AhbmmcCbXy5mS6kPTpc5l4+sDSgWeWa3GvK8ZaLnyUmkG7ol3490bPuPRpprW3qhXFIwFn7gYWbEyCusyhsyRwC+hppE+T2Oi8epxzH6R8nUCSAcxANElzzjir+n/7J1i6fITr5C3dGA8wn6GRMy+/4o+Lh+Iy3rv3LiI56R/dP3ioMhNNfdyUg76Knk6CaGTTcTWq0cV1GK4wF4brlrPVJxXSjdNhDyCfpzCiJAWNHMlezG2rFTeqgjKMroJnVuCDBXmSey768noD2wI8mpUzC+tlQ80iZJAa+chpZCoNYdfhubYzlTiyN4OLYp99mZFhJ+CkiW3munGeC2nyGjOppFQdx//7v+/Qb81x44sPRrUj1n8NvKnxyQo5bK5g7DnzIey1Ia8auC9OaWB21hhRp7Z2wvvCjUzGPlR2nLZNq0CVW3I2ZTCT9LpowumiAFnB4GonUdDzKNeytJ4ZrHML9WwS7equLhR0WgEpVYehBBGYvotQvoi6dfbRVZSjKXwbPAA/c/8p8y0Cxa5wzZRf517vTNhJ8p0L3eqz1RQtCC8yl8y5KnHjD8IvrCysjDUV6ygtLdZyscMhH0y0l0ER5xTAMk2OK/8cpnHVdEWNWDdh/PnjCtrYpOIGhyJwyPylAyzBPPPLORereS0N5nQXZervrIs1TgCsgJERKRX55w+ZaE6aADDUFX/448Gwea/Ug5DiKlpiWeJeOENjOEPHL+tCd3RAsxysmT1UmqBcZCGkJU9n/EU8lgLWgq+uKBT9DW9dThdJXpQcy3z+kni0AqaneK8RAi9hE6sKX8LVV9rUGguNqLtUAXwcSSOSYZ15zX0EhpQsHrFoNBlu1vAaqudrO7/E5fdXWFj5o2TUckaptUNFxZRCGf0v0xCZFROJKxU+WMvZ2YoL/zo/CH8///v/8FGVUsa/2HUxoTYiLXgzN89Hm+mSMntIoZoezEMq6x57PpUnPvWUHEmeqbZHtmRNCInzdBHkhf71gV5abnnfdOr6M86ihE2MZJqFa41eWwWXteH+pHOpiXf/+CY7hiWV3OMBqhIrzr781SQNyIebYPTmVFrnU+r2sitDriNQgJafg3Bdiv89RGL4TZMlefEMhRfVxeMKEIBYeEfNj8KS0CC36HymcP0zAwHGmVm5dA87CvDWwkOsKe/226adI/G5KN9dTNZttyIxU1+3ufnkkev8LoYfX5+J17PH5e4fOjqpG+I0BeUWldVq0+TihgA41zRD1XxFXSeKiQiq5j99ydtHeTr0KIyJXhs81NSK+1qvchn0tbpDx9wXE/4x/SHYPTtpDOBTYlMjfDLg6vJtHLIu4YFEASkDMTD2bp6sTYX8Mhp+V9V3KW18yk+NuSjz2GAGV0+C07aAE+7HXsxltU4vYyKZ0ezsghhA3youC1K4QZh1OOGjsmtcz8IvX3OZUI1/aIkOb652J5fCTRbHO79+O4tVDxI6JDtaBAcDC1QPsG0ZU2vmtwGzpS3SW2yNF8RSdCowoNfSBtVIntt8mRqtWLhxqtn5zUS+EMfKXSfruWufER5rk5d/xA4Hd985ZxZ0iyHstPmdTLVf/4jxzgzSIxJQi82jIIDIdx0Nc9GQcLJh+w0BgUVGNhX1q1sGsyQMYcQVS80XmyMj1w6WHAKPQp/7cAd4T5qqz8mIPVkOPEGRC1z5KMIAj5TO8gnRVFAgjh9UR8H4mEdwN3I6HprJ6pOWqG+5a2htAsqliIasfQpQFUnQ+ft+WR99T0kLdxO5nMnwChYi7k1fd1yh/ZyXGwRI3z5B7OBthPDFQSB696pv9FFyeE2s1lXzfoq6+k7EGwzCVkRauJ+/AS3nCA/7LxrhdRmoI0Tr1Gdu64S2wyIPElBfWjbJh6G2oqqK48Jq0Ai1koTh2kFGgGY6j37eBafe9i4EnLGhoGBWuPq2OZyyb9XqNKztikigeTg0KfVX80YXA9KMwMPvKn3e4uP36WXwh0f0C6TsOwHXm60VrY8FDbJB7/9axhn0JXbA2+NzYN91yc7T2zHFIaMqLVn+rtcWbcT969pfVQAHeN99oERENeLSY73EwPy/SzlYISBZ47SMuCXjcdvtv4X68VsgeFJzxwZN6AdqoPcgClEklZo556bhQWOAaeKPgYEfaBfSouK5UHWzJWvQgXPSL5KLBJE5dDe6MNMGfV+q/uT+wBX3B3McI0JtE/mXMNwzL0SoQToearXtBR3UWM/SJzmKsYU4Xiz2goyX1Vab4yUmwD92/wrPAeGahfnrrEOp4Z6xYaEkzskHdv/gwJv1qQX8ni2JfHNOCFbP5gOriCoKmGnuiItnSmoUhzzpXfCfP+X0wpGH/bQdLtpqoeD84aBrapWao49KbssJzAV2OgxeAxrq3Mhupuk+4iuTfZM+jBQyKcQk51uqyZ43yloQ9elp8J9Z+G6DQ4+EjqmYoO2xj4uW+O9V2TipyadH52U3la/iv+CrbwSsQKHgGgIcNLocAiTtOMgZdebHIwe2QdDw7MoQQOvPvcQieLWgVAefNQhapdaDFLGAjMnSR1VHkQcXgGmzJnPbnGAPAqUmHy9iYiGxkECj7wwoC75IkXzTf6wfooe8LeYGIw80CjldpShZSxQgnS6lO5xytKgAnyG5Cf19iFpSxx8751rng2RuHeQpgbSr3N4nOxqyN6zIANnDFWF1f/Q2K0KclAdgP18EFndUiLor23npXq+p0cf0FE2YzG3ok/n1/knYUI1Ri9Pg42OazWfWE28YFAtEI29O2tGPi+n1YRHDTODw9wXF/HKoSspr8or8767GpQ8qUWZSx/qmI230adu2ib1rDfvSyfraPwjw1mhQniXaMn9P/gYh4Zp3Sa5x6Z4gmVQ+htemNLAjL01wtwr6sIea8pY/rW1N7N5w5eykP5QmIzZIdArQWZZu3HCgU9JIlmMaHOkrZ1GVFWRU9DeC4joHGia1tvkl6OIwz3Z1+o1AkOQYvWH1AaSnSLofJdyxF4wONtNzVh4gBmxFb7VNFsJ81BIURJ6mRLkGPESJmQhosYwocnQXxnHoELiCuE8s6oR8j9kPuG0GbM4G+Z9hrpIsAA/GrpXb93Leaa2DJimST+wr7S8rDze2dLIke2HVddppdENaxuH6EKZ9KfW9wrSwZmh7cUB1M4/BeWSC8E8N2RkvSpgL4DLniV92jnVSUEKeADJaFyzYaPGRJlnrDboyBBs9Gid0g8tXLpHbt2tr9I3UVV3WLz8bwEOVYXstUpbV5bQMS6h6doNS0dpRHwm1+Nkdd0iYi6YmWdJ9JhZjCHfjC+fdg/+wf7cKaSMk9O04gwAaA0XUrS2+zyJevy62aToxPMWsL4MCSxGzdZ1BSmHwxLc7T9FBw3vKoutwv1Z9RE9senw7CaNPRipXnPsHLxhLNzdJXlX5LWXGzeWXrX0o/RcvM9QtutpDQPUc8hFNa19K4eJbeEPBMVhYhmhKR3U40dYKxQaqeBgLWGJ1Wnc29USh33kENHaB8D3Q1HAETvps3bUT3QTf+4BhhqunO0/z13SpDZdImVFNmUgcfPB1mfCNX4sKZd6aUwg9VAn8GEgVizAf5+wQ1eoxl7l6aC9eIOwmaONEvKl0SbFFwkWRQUwRxDwY3YtxHiHmitR0eyiTPvaFZjKQ7YHWZDGs/U5AZNk+PZUGdsDYj/mL7UWFiFp1Guc3mpgEj6WmZyn2f20/P+9y4KlVGe6XxA+CV3d7IlJrQ+gkVV0VtAlGcCs0xlkNOl+6cfQrZp3Fnke7tdY/tbRJ5S9x4M3gK2WhQApQbVqwYU5iGhZaAYY5vnltl/FkFH8qKwltivvLmewmyb4Ak0mO4Yh838C5XuZkr9pG5IIVEeHtZxVncfFL2kN9Lj+RUVtLHVeYnB1fG5/sMdiRJ3Y+tZ9YRKCGLkEtrcUV4f3gjRhbSYY10NoOYVVrtQFCK2++4BY/1iKqS7ARWsw/VjhbviIASakTtO/ctSBF1QfTPNe05AP4oOV2A642YvPP9mpHwOrbG2q+8tx1baUXSx229Gpo7r5bX3UZvGc8uNWHK/DGSSdtebi9hLeMvESRFEanwrPzL01qhkzm5/OyN0RB83ewXnm7fpaViIUA458X1p4IUOisMKHXzz01YfZJkgrOLOGUyBFbZD/V4016ZXgWu6oKxIEaqFAPu0Xp0c6GzNCvWGJTfCla0ppUQauftnqlw8YssZBO6ijlck3DDjLA42FI2yKG/Fez3c07Awi+IXxIDlbykyr0o/vG7LrHraAcGDnMFzsndo4ulBjC19nvTHVsbTO8FmioBqIeDAT4iIGloEcTB223Qat6aI7SDBClUnbvDOyBJmRDlqMjXxw8Pqc6WT5KQz+ux0d/1Wsl+B03eHj9NwR2GZFjkMTfxR/SOJM0B1EXfJqGzMTk7Yncitgvj+JytK+zzP6jeqQnZl1qg2wGzx6Uo8HA95u+lv2H1YL7l+BeA0hilfxNCAc11ULrOoDao+5NfkTLInZEFLmpXr9GBV4ZSCBuLL1cwM27TzSycSvK1QPI+ZfXNQZgNnDuSORSd74u146nZp/TP7MQZJFVy3IUGqTTcQyDNXa15a7tWPCIu0s6aKp5xXxmmYkmRSjNzhdLz5lC/Sg13OWZSCSq9iFKYdbEBwGBsiUOK9GQl9B5foUNYU4tG2ir/B+zxk31moc0AgpSNQYIystDI7oWZSKUXFdLhv9ocgI7coLzUXXcyvRkouz7Q0Vlqx/NVwm9+gZ33cVodQJvlxBc1iKLhgThNguPgkWWbj9oN9HCEhg8qyYK0KZw38utp7r4xZJrcNkhAhruSOtV6DoC84BoL4wPn7L8vvkzbDAFIktoGBpOgM+ODZp0Llp0kd5AYDtRcpusFNKjgnXOOedhLbRHYKQ8JlIMGowb61Jv5OJPyaIzm2+YOcKwDLz4aVyt0ljRORiSqwi45rt97BXMcM+xTDdEJKokLFh+Tl8DiWZz1zWzn/N8ZbBBDV7GpOQ2YPZ8cbfm5+sr5IiqCHM7GZM4TwC4LPxGhJPVYH4630mfQPhqNPE51yeA4URAmE89IDV6Qw/mGcLb7/Az3G6UCj7Qj0vdEeirGconqTEFzIqbItal+yIBVbuTv9HcVz8e/yV/sIW6w5baB/AaznEF4lDiE9t29clBmBHP6EfpeUsD6YOo0z0oo4lltdvfoiapcHJgfRy2PW/nL1zB0ZHnhLHalyBZsVKLdGuzkkL+yrmj7CeVFHq/xYj/ORceYuOByic7jSTwrKBsiA0CAsdi7t81bBaB135Y0aJLSvsmdKbG/s2iOgIAMQABshPWhWoraA4g3121iYA8GW44tViEDVrbqn/kCbC6XqsbFtEsczYNDf+qygthQ5MuF9v30+5R84IOB2KrT7yErCUL687K8A+usyaByUL5BGX8R8KQVCvkXtmtJYgrRIMswuCvbzJLjL6liZ8gr3b4NqlYg6a+waxqynhE5lcfpzTYl8uFNrnXI/HWcBpoRUlWjoo2H+9NuD5SgWm8gk0sUse6R00kLCf7rndvcqsG7naHcJdiwpWNhFCwEXpEq2Z8MNi9QQBg1mpe56331OoVN/IwjpRraZasqOCs5JH++H8tV90DVsdJxjwLOKXhDojo+/xNlQ0oqIlyD47XRBCwYMPR2u0zayIdWjc/1TADO1kg2F2RegiCGFhy96J0kgTMDRdEmuISi9uVyj4yEd2E7hmK0btQjGm7D31OCYRuGGkDDFKS0ggn0CQg2+ikulRE12B3QvNlKyrxcT8p+grl9gZiNYZBjb4hcEdqPPW1pEm+D6otXoy7UXJi+avUsjRVqtbQbCMgILGHCXU8bd1oEaASWhZIE+TqErzCCfNwMMiZ73dL9SuAnaYGe6WCmcg2bmSprz/QmbRd6gBwhA44DyUTDPD7oZt5wFyoMl/8PkGtUqjqn3SsPrV1XmIo8qC8TlwcDoLuy8ALQIwrG4sT6qu0EOE8GqoRwdN5QgUUVizoE09Y92HJtj91/K8v5fGPsjzZFSZI5Rpp1vJSnGGcJitcZKqZtZOCCq8X2+xfyQeb9jIv70R5xN2MxkUK5kO+z35Pk1ciVkEUStjVq6RY7B/Acx7ckZvw7P6Qb80nf68WxpBPsKjKUQYPITtsWH1j6NAH0V4zvCwJW2i4H/wIE4KpCEiCUn1fBws07uz5RzskkQwlihQaO82jmCM/yr7lZytLo6kP8m+QL4sCzwgdrYrYrsVPD7gWmQ2ZjqoR4Ko9PwA+szZVDBwojY5k6OqHjJXh8HTQSExCtd/RvwF4NfsUAXLpZpcQd//+FZUBbOBVRf8BHrpMxtdD/Pkd5nZI2qsM0vEFOxWeUg7iS2epPSupbimBfL3AW3U/oRYRZxbwYOxEZ2vpCb046P82ODfZ6oksaA9ceNMFXiQQimSOraBoNcBZqr9s/Y2zZhdbHT1I88u0cFx6u2WGWTWHzFAY0vfBa4W5HQu66ZWWfp3OPu0sZDkfLe3i5TEhdg2jGgba6vnT/k2l3KS9iIYs73y+e2xGvGRJeIzKdSC7Vp5OANZOnUzWa2nn8krGRjbMGKUvd2smCyitAGvvgdv1R8BwxD8Zos8WlyZycBZD+PlDJqtTTAgHYhrTnbsxd9Iiv5FnYLnD2buZACo3u1efcAyTb9yQxdryDLEJjiAVNBiDGSsnQcdB3Sruk4H3v7+OzxRE+lIbYWFXpbYKkaOOFFxDheFtP6my9h5+TAKTgiy1in8Jmsi/fepEDGXsklfnvFuhgq6Rjj9Rf00xF6/L+7XWU32wpAsRDYlcGvWEEVffRDC40eojWkrez/faunrqlP5bDc7vLIH5LsVjl0IZpuvch0ngwLFqNVavewf6rFh3AlvTI1s/4QIBGRPQnMHyGNyB1hdStQXOxAuFjWx3VonTBCm8RmVQS2m33kGdbwUbTADa2XcNI0HHBDvss/cDwdpkP69y0g7S8uquS17uqDUAcHpT2EuYl4hyQvWUrjD10RnxGPhyTl5pbvSvhtD17EN7/ynII6ob/SFdlRDkk7JqdHHB+ywJhFNuODM1gdIhp0YO0z/PnbvHdoXI75/P39Giup8tINs6Xly6nIWNaQY6Uix9UevhhuzHFuTHNVS6UTfOhnOqMuAC1oa/NDZ1dLb5Km/22+pStApYbaoNoyq8xxYWpd7kDoe25jtdCEPLUEKAqp4tChcSOVktY8ggVX+TqyE2Kd6/lQTlUiBZh9M/k7r9PqdyeA7cSWm1v4t1CSYFBbcwsR6SabpwfoAJHq0ZHraZCAgtNXRKzi11ZtJ838FHaoIb87tvsZJHC7jaNjrYTJE7JmrBbm2+5jkBTWYH3ZL8K+H/nl6iZjSHogrp6efm59T9UjD2Ji5LJNHLZezfPB6u9iqTf/vRaHN4aUSOSYcAmDvZvrG9yJH/B627t2asliI7aaCi+jJDiOlFpxY8y6SCp4kkSG+bkk0pJ1r7E2Lhgk0ipO0gxcz3dMMStmSo8BrYNzUAFgr7HRwN6lSHVqEnrfzfNV0tF2X4vMQwdQFzICQ6WjJq6RnGljMN5suo1mDuHxaUvDNI/2LW4KbtHTfzhm5PaCgncOERBYFQNPZJxAtBmR59Vqr7n6iz1HWczB8Lw/PRUMDobu8+qeEJFpW94sHY9hLRR923nH/5cEIlZj2x0sG0MO4Yt4BLoerXBKa8yh/+9gG6k9XEMpudqlPclW5kM6DDNW11NSdR0sKXbFKAQSc+gs/uU0/Aega3crAHlR0c1Yaw0wPpEHHAWXxOoaeh8A2W+l0i66EDf8Z5SxEXJ2WCiC01EvCQUM7zbcdUFRh5zxWOeydpTUJMxcBSkEg3aL8yfXxR73sP3GJbspg4k/jXD44gJTHObjIsld+yEDwvUnhbWOTDR9I9H4MtVWvWjSgVmAngKJRaXjTX6MojZ8GbjSwl92Q0L/DpUK+AWeKskkJlCiHcXrhYNr6L1o/yJY5Q7QWisfCSQjMbJR+xqUG4rU9gQz79LyD/A91/SyhkS4llS8VrVtrtl42H8uBvTrgiAd493Nr6EyXLwjBndO6AI6gaWZEHZCk1XwUvqEWrrvD6I26XiRsSTtqeM7jT8iUEVFNxNQHBsrNnTo2wetNdkz0lsSZlpOMJh9D7uTiC5BGKJwWPsYOgdCUL3cBpvg0EHKVA8PKWW8Dpqfqts8tQI89dB89JVZ/3PR0goTdJjNP58jcSwOBr8ur2YUGSrGMcNn09Q3bFww5zygvnoP4FCdbhPnQfLti6L/wUj1wwTODYGgNyV5Nu15BLPpoqeawQ5Y+/WJ4YAr8fwGGIGRHuwJ8Q+QWn7Zxj+ruFkn+ffn5G80baYSDR9van7JN6OfrlVpMtcjVlASWjIkTVXLvNSyVRMZfvq0IxtX9+jm/syxjPNnqlIx1FhDQM0meJ0Ta8MGl6U8D2+Mif4s7K0yDU2hLlHbz9ckbcQeDZ8ovjMSpsoUAtPnZGI6Q3wrHcLYwh+mBO/i/WG8px4hXn8wuat8A6e1wzB4xpRJP/WZgx9Zfk8GsLBQnE+aEdGGZeejOq6dVlpbGCpNYhYm4JTtAt5QFdtS/X+w23d1zccmh4JK+zO+qdq1rBLkQ/3ZYLPHSj9OUvSdnLAzNhzOR5H+d2i9AWdk++DYKsjEV12Pc+HOexP4fJ06E0ow6V0gu/P5A96+eCmrw7W0OeQbePL5fUKhlJ35C6JWLvpSdVI+L/PM8s7Znt728HO7kwmhJXEyupu8tsEKilsS0Gs7IyiCkdi6JUtpHEsEI39/SBjd6xz4xTevquvPXrUQcPH27zyvdPOWsRCGAGG+L1mrPLnUY8WbM9EJl5acWHeB52QXXjdpeckYE029QlzQf1p2va0DcemE2MyJdM4L/w6Exokfj5RkNT0d/crIvJvjexYKO2XkFDOExRP4OCo2zKr0hB1rolRbmP2LQIxK2MOlqYLHYDeV3zmUcBS0tH/YCBi5sJ5KpLnMHQkIo+FXEfnhFGbKevRjFSrrbkKFsycstlEORIloKz88d3h4hyUhR9ICinTKx6HaorQqFnX8sXYx1Gnyd8M/Hq28qda0QsP+UsDTbfror1pFggdu6YcH0iOn2tkrzJ8Oi8CB1Y1IvksuYAnfaVhvUNG/jr52N0fbmGbn7+Avb6da6ns6JJefmT0ZYZ8iNhIjUkmLOhR55zh1v2mfwHTLrMuissk86GAIacIPkckXpUIxXLcDTLDFVsD8QaToAuFGN6qChoxRl/hCXKPcQiIjIrnMbOrBgM4IB4Fj55Pobw6wup0HEwT5U8aH8CShf1WVKnAnRoTEbhHbYdwyhDzi/MUDZXnZvzBz/KFcsRI+8BCAEMJ+WSAhMk0hZnGLc9qOKUKTaWPzgiSTmDWNU31DHwpC59lAJQtMo9RJtmU0P1GLi+sSR0ZJk3HrLk++Va+EeMf+jCogHRJuXtIcfEoHc7HiJ3iH1yfCWcVp0W8RguUHCp2IOeKn8Xm/w34h0EcMaUPbzyR8JALR/F8EyZxr0YQQaGGaEO6rfUCK+U8Igu9kHGM60CTa4qY90SYJeozgFy9BBBfgF3QdGR2KZy7aUH347JvelLaqdjcy0IKp86cLHgzJX7egFCLgGoQ6IqYop3FyW0mYeD1RBRkXmVVgWnhhbusDpqqgpwZ4AmjXRGiFVCE685Dw3rmaidTidn8n14K7X32pxPSuCmQ1BU9ZzsINNaMKeJ5mLoWiFwvRFQRQyCuaEyeogh4kZ9HFsGQyiIwWuXOIHEdx6yjESJu1tnOtq1ZT1kGqYKPf652JcUVHcBtsOyu1t7fQB7MwxOj/q27yx7/KLvSOguEskGXCPDKdL4W7eXKUMeuc8+F33r3b/TAUVb8YbejurIPGDd/BU+hwHylmLtLJzFqgJax9rvKT2M5QXd0feFSriTi0olFuqbloEM/Q3wCEGpck0+fDdv6bSyFfNTDGQLHeXSuhrxPYmttM0SrxKBJqNGhPnQt5ehBv2qd9Z9XonuuWPcbhGEjdSOyuFokCrfWi6lDEWprBxHkasPU5KezDgNQpeuyPwwhx0IO6HlxkBafBZelzQBSv37M9rW5TVkeyajdgOFmgnGK78uB4xy40eW1VaB4mFGL5Bs3PBdzpDl8XHiaaAGP4P5rnpas9dFu09KA5Z8c2vblmBsZas37AmOQAqKTfs1aabYE4KRqHx+Z/IGemPLggp7hzjARJW9f3RYHLhyPCF4V9xGpK+O1nLbzhU67BX9t//HRQ5+SiTWPs1x8B2aftJFlSJVu4/yxWLXoUOwl/GQCX+I0GU3DNACG6un4ZPfyHoWE6TZ9UsGBbjrl69dTo9vClsdxTlhDOX1BynxEBOSm6sNP0cddpp/KfBNQsimQIk2g72wKSHc8sgyzZhb/xyi9C8nJqEjgIFOKxj1VT/iWjn41JV6l5WdkFEOjzKJenNQjU1lFHggGyGUVG9+JtZJLZctP9V+ckCcDtQA1aFSeV4c79TmbsdlmqVdpdaCW+NkYZjtJb8fASLnTvc6rgq5Dlm4r0LeYPovR6Id7hOrtixCSqLqkXL1aMyMstJUCTZTPr0RZGbS1Vz0k301JzOKedXHI+/iWJ0hZraVMlDKMhl8018nvM1CJaHtsZgE7XzLlC2LiC+e6lr6yzpyQZChu10Fa6Yfbuqa5ci1wwS8VPGg+XPlB2sGXVS8ZH6QuB1KcjfqH7dMvyuCvUYOgAkykNx5Rn/Yfwa/UQCY/Klz8zdqgHL3qd00Ga6vBcBy4CnRQxSlTYny0Im6YzbAWmk3ZqC1gBdMEvpemR7ktOz0PQQdxQB8UFoYGBWoJzWtaFs/8PKDKiXmCyS+WBkcQWN/2FWtoXYZtXb7Cuil6LVsy2B9Mc1mAqMiM+6M5BOZ59f0ngl3jdsjVQ7St9yPcQIDyd0Kx7xhwMqREOshL8JsiWpjPsk6P9IW/2VWX21Qarerlu8Hv4/k+87tSZLnhiTFL0ouOldMz8r/i0KulcFxQIGBmZOqOi2ZjH1ArwbuAnhy7mqODdF7y9XYHniFdvI8MVun1FsShEA5EKJ2I90pS0KZoPBpki7JNvzhXkcsHwkloRJr8cINF7tM5ZvxnC+fnhkR7qHm9xfPd1CiF6aCgbi+d5HOh7JNQCCANN1ORiD7slfPLBwr3blpTjpw5xzlXhmByWF6QX0Qx6i/YhUfTRBJi2UeH75VMrwZfqox+50bzbURnkV0sNLNIgEagHQBJ29mzMs7YwkEdT4I1cDFYWae2PG8hqLv2roiuS5cTlAfkDGcPDbDKVbYDt2pW/vskbiwV9A+t6+/mEcfLJPB2c7z6MME363l6H0oRKPRMG66dwlKLys4NNdmlGLSfKjgfFCrmNxziC/tU7eqqgNDhVKGPsqKySfSZtqS6t5POSgESYilWksJ2UQV9daNX58mTxkOccHJbu2oVsl97VxSgbxOz6dj+tCwKD7ZzYLeN882eEMW2CyB0X734MngFpMKGQkMdEnLcCApMuQFICA9/n5kd2Atfh4yzEofqMcDCUivBGvb4cPDk3pyJKYqw0naoDs4TJW/I6BiuxqZhP8qoeKpCSVGqNYcaJ5v7TtgIBqXTZt11BkH8N26JvG/zoYQ503po1TT3KALYRe6I8AzLD/X81Rm5gqWn5J4NjYpnlOjiFO3rGRt6Nf6MqCv9Fc25R8Qdpa0sgj5CjrLnloTTYLOJsdb36Mtx30pFYTIujlzzqhw3hSnNQVdyvBDm3F6QxfPvA/+1jdjJd/8ZVCLC7nPoXyGPYEN6S/o3l7IGQVuxgCSHS7ow/vMtmV+7Tq9/M/sc0NZmFNbTdkUhxUtmJyCE25aXzDWyCvbmx+BmwJITfFyPMt9RipuWXuNgE2k48SLnHExm17u06ETLZcolBBVseG7SV+6qeGgA6EtVX3gMXidm20/4mk2eKxJ+xAB4DGSurF3FN1y22upUKSuYibdhRPN+olsFXika7KBWTR7ZW4HAp4FbRI8XOo5BAQyqmB66B8+PJswY1IKiI01sxk/UO3sRuWjS0LJ1NaXFnanyasMYy77ySOMoThn10o8OQEZIDVc1X41U1xvI4hUJnI8Sh0ewdjA1IciOXsVVBmxi10d+1DhZUj+9rTmky2tyqbvPndT0SE5pox1iZhVJDmLwJCBdxKHxdLedOzhe1Vl7npZ5FR1MUkechnL8bcAaGWOKzVKRZSiiOPByuNxS+q/+l7qy2u2EG0l2n5MF6uiPyHktt0rKTH1JKOkYaA+umN6uvwtHmD3UVbRAfQuWsoFnZ8aRoVt6SckMlpK2D3RTEzldPnxOMp3PinQYMCwjaCxNb7Cxsj9wJtKzT9RSMkB9rCwxowrCwsecdDRgWkj+ZDOpKHQN4ZnQgYcqUttsuqDl+hc5feTGU3FXyqJIdBL5HsmCeGZJDe6Kz8PbsTynyjvFRIys1RaUXZkP+7smnTVIYozS+j4tHv5msKJG+MIEUNGyKmWxYk1+/x5Z/VG3Q4H2+rn1WeUZNiUisHip3A6jEp/4aNCJzEBv9NTdX6Ku+C4cvV2gavLTF7MfMiZ27rQC48ScZdTCE3eWjFVxHGuXOqYxa2Ke2SoLSY+ZnbNoM/8Vk9xXDAowt5eOuQS6+ABo8g2V+bmT8BWjcO8QfNWt7TL7mfbKNB3Wpv8SzA1jEtE+f/FUFWSSiIF7hzhXD4qSaLpVdTeG7y06k0um3Zq0Xp5TzTm/WPDyEmWZulyFkKpLeMxh6jMK7vLe652+dimfFWQlinH0yr9UJl/GETBojXH2SVW11BrOhRLvBBi6nl7OqQyrWdCAlcriJmiH0N/zu3v0w3+e1eR3SzdqcOJBxBfKRiJLWUuDg59ASbuJIFz4jIR2kZXE4l3dZaYT0P/FsEANvbj3kfHfz0PI/ImbZe4Sat4AEy4wpnYuX1+X1TRJLdxgWLyh7Rv5oT4TEKqh9dBX5hrxj1fnW35jDYA13K2Hxb3i5fpvtxLUNNprsOnhrrrINsS7WHZhYL5XR8fH8hItbCEETmrhLuEeMxENOFy2Z8vDqLophCOugBMX38T4HNP4R5Ow5XhfdmerK43jUWDVOK+ybyuDN4q9Dkt2VBpgiLm7BvWjRhuHKj4e9PFsOE83vOZhdGnehz2Dk5vFAfW0OdEFpOsVgPI8FjhVfylx7iXAMAaqLB1dOo5bMoqM7CVjNQ5KBHddEn0iPgJ09cPVBsUjGHlI8a1ZCfOcG7e4eDnzq+5tjhwj2wOGg7+hknRjSstKI4+hz2YDvXCrNn4mVt5ABZ84tjw9+xykOwdrS4aef6hmMxUzwggoG5iNmJTtWbfHMwzhikJbI+UwibUmjfiTD1JZ2dx/cGDXMEb4PkfO1o/Qyl8BFmj6WfNiT1xFcuJOgM8pr27kytcLQLD5umsmBnsm5jkB2JlcmcB/AlckHDRQBv2Vozy3BmGcHXmI56F08T1AXqNhffzDm/ZT4NMrSGPmIS2DQzeH2f5A7MXqhWEl7JJ/5AL9n1vM7S8fnLZ+mgztZqvCeZCxasA9V48pehIuh1jmdjrh3mRs1dC84gEv98Ys39/bmFb1ges1uhfHxtp+NfciJ9pB/9Vu7k6BHo7tK1qb+Fh2HRdlHrAkAtAORpqP6Fq/kwED/m5FuoW2eaEa9oHUWL/m1A6Bf2uE8fSRWcvl2xt5l9ttNKAxB96tJ4tm17J9VCt5GW13kH92uc3J1Ff6e/PsV2okgIDILmCsUt4t3jYXLWHn3uBJGkab/jyxN9my4UAVgUTOcQn4Y9cbv59MWbUvwFLVWGCM9NU4ad9GRAYV/b+E2OR3hhpyJ19zagweXNkGGk60ACTZbnwHXwZu35Z8fSgIHBAWSb8FJGGQfhplBto0gWI+v0Zh3q8PgjFqw7Z1CskWEadCS0b8EtbaTXoh1df0U9mEU1xVgmpdkf6FzeQJYnybFogwXEzyTa2yTY5cTjHIfXWItZgxGvQO4U5qUmeaBb24ZSGpGvrG18dsD4n29ePdByhJsoz6eIUhxxYEthlHqaNTtucwY7hB6I2hGdkrdqDBoB77Q5x4PWDn8mlg7BNuemkGP7cMOBllHHRFGB2byjUTtlW9pknFJauSuOU6XzhgB1Ueiq9z86bwYRhVmtuUWvAaio31+oLyaI1tQlMDTyYVk6cHBHHJPjrsX8OProao1YLTpfsxHWjQ3TbiKluW1aCBhj/zLsYfBxAINtPszM1cxzWE5tWqnJ/0NfSd6xoNg5qM7+Z3IlfTNVVXV4+/TBX3xBGbcYaYWVVF1WQu+UzGaVDc+x9jUqsaD5z+gfxaD1XH81Y8iCdcW4ubAVGaiXkATXh8ECCsOSE1UQIVnP52Y1RPY8OWnK+DKyYqK1Y3x+B7cH2H+ON583IWwSsgi0P3vUnyvDN3Hz3Ldrb9IjD/wj21LVTIpPIXObrKfvq4QKUiUEeBHP2D5ewgsTjoukGDYy227X04A4tfLavBFyyZPDftaps0Roipr9WjQ+eNmbW/tDwcHntoSDyLtZAua/5IUDUjAYdutnt30Y8erDekj6mAkws8p4YpjcKjAPVkQH2rfgrWxJieRieRoprrR1Rc0LyghqIIA4LE/ek7ygQjosQRa4FkYNd5ic99Uj0GOPpWTcd5JBVNjZGxu1wtrpBhRFTxk+sTAbK9vehbrq6kFVZne/+zBzQraAsBAQPeP5dX165JvjJAGexSwo+DUmr9DR4k9OxSP22e15aOeuLgmTFv8nyi14MxGIzGIEVFFpZN46L2Iv0u/CCQ/S4U1pj1x1xdgaadbhKQ89B99xHYY92k0OVHip6cScNLjJLcMezbIy49EO/xIldRJ2pG3/l7W48U2385Yf4Y+Kl67zNH51KcgyAb1WXvXvL8CowP5aSZJnzm0YuZ9VHakd8vdVS7ExOJU1eKvBNXUuwCVSjiR460Y4qbqdWpkNYagttM9HVGcLEF0TTNeHwXd1zKu+rst9efKR0oio7wLUjkqEja99OfP6Hdxa4fa0qizN1Ix1GJdx5HaHaZUQ1m6+cgc75v6bm1kn7L143nueGg3fGYNCo1+7QOHKWTBQzj1fX9ZUuCr/gPMricZbb2G8uTCibbZ1lxD2T8ZVkCSmo47PWSuX41hM69OsLgnZKxYtbd5uIgi9z93yGEmXjZlYlfisxae5F7+azxxX1F5s50WuSCiJP+4Rj/vWjk+yeDfAoA0RY+XtQQVceE1hOuAUrV1nyDSkMPkbX6CX4Zn4xbnAcskrhQVqQqBOcLLgSciOWU6YxVn6VDbZRstuY00weI4clNRbOFcZYSubm/FlfdVJ8BGXK1ZontEpI+6uM16QfZfIYsSegM05ANUPBoDJopIa3m/uoZZYdQ0o9EA04Vxtoh9Y1ywfO1zoOqgT6UUm3aLB9HO8o3oGGvu1r1c+E2wcC060FPeWPjF5E7DwoMfoQ2G1KUl2I2I7wQQ/ynxTuvw1XCI/zM8lOZmAxAsj9jB+SgUJVe1pA/by9Jlt9mFGezCOQhqJzhhY07Ob8Eimd9RygzBHDtRhTc/SquEj+wrVjyeIHgFUZJ0EARE9PKT5hb43q+l7P+OOQ73hLHyobipaoMm/Bc8dt+5AKu3wFRpHTD3/AEOwI8a+WrDdjKwkwHagSISDyDJgM982ZQY73FwVLN53P639cyIurvWlwz67CXSp6U3CBYgxvHhOQHwyZH/VWs7I1rT9HOQHgV0WNfOjucL6eY+OO2hZPa9IankVgWXdelt9YZOdRiHWjqYzzvo/1O735sPUwMoVGAkVtFGDVmJvJ8mhSao3H9uurM+7AJubx4sjkXu4R5ivwffrx1Xe+uRBpYV6EIcQs2OF0wraA6/R9jai3piIXuWKNc1od8MTVEmFgRncaw6XsSaQVP3SKnyFzJKv5YerQGzXyKnbDo0RRE8bMQMAig3GyK8fuLXA+dbXehe9+HJCzXxECdbOux3y8HMAL5gCVWVhJMr9lmqZYkjTem17puov6fK5g9YOw8Y2jUEnhbnvksbdAfGzLZV0xvlqPgnfGgeyGKwxGZYMd5oFKL75NpLynfGZXAFxVTL/R5RcyaSRKzyCVuqFoffd+nWuOKgVK5nlHtuQji3NzNr7WgBYaO/nkbfaGW+vWkiNK8trMLXz7ZgY12NHxogQEOgyfDWkT7AD36zLiEAj1nYrOROBm7rsikYN+zGzOWoE8LsAca4rzzzzvQGGehE5byr4z5a1ukF2FVLE6nXi92RHqA93GYeh2a4psHLHerWFPntM3OKECiXxrfBTtmajKZ8Q+zVFRQCQg0QK7pomjUmsG7zgQik8HmBwiYVwGfRVVyGCDmUzmWWZwwUwNPGVGAFLSJybQ7gst4MS3CLtYvIN+UdPWzYDw/zux3CSoNpGeGrOQgRkBYERcZIsQig+Q1cbsH/qbnqzM3xIhZKnSj3xkvXob8KqxlpzQPE4PrDbsectwLRoUtUWw+CHHx4CVvZ2pResQPnGipbg/n4pY6VKdgGObuZC86ZITGePE7gJzlzV8XYD8zQsKJuisYAs6jSWqi4v/OI5pLr0C5TEYhVNDk39N11x8cEYN0B1xTsNTQ3HV9glcbnyNSatD0y612ZqcOPWCp8ReKNaN7RfNTmRIhweVef3MpPhDtdWVW0Msc/i6F/Q0JFE9BzowZuFU11qu8Du86yaW8KXEEwx+CBdMi77EtK3ScW1/OKZ7BQiB0EMNjBQzr1RpKVaZT2bOQL0vOPp+zVFvnj9Lodwxaq/96MA1d06fe2JO/ZAaj7lurMc6eFpcacZ8cge4veaCOQ6WIPzFBvJejTzbmsRi+kcXVSPLeFotcl/tVB7ZQJx595YRYMMOTXWfq7M7qjGKMY+eTBTdKYQQt1cVzvOjknKNZz3JCUwPImjDdMTB8dWyrhkE1BCRInW4repZyvjJvfYL4ITSjiPJZr14SXcANlpvD1rhbmkEw5AlNFNtxND3JtQA0ZHigMYOEwjI6VBgKxRdWxm2o6OJ7eiFLXlIl2aCRJziXqn/daT2Cv7qE5Ecq0/jYLRN1VCp9y9ue0g3lTIgdspRPnxAxIQIAVRleZv7/svFKr0+7CGbUT7CuQRLxMeDlXuj16CdhG9KTdReL5+b57wTjuol5KmhkZwLO0zzkgXGZ2Fg4MIPj7BGrFw1SDxIblXBaePNXr7rWUMbTMsYDfMGqUfDp/tP+lCv8lu+II7KB2N4yEfvClPrv4op0nN15vb0rmcy5QJ9p7fLv7+MBmWb/OER9C4F8G1IAcL79s73gPCkZQWYAMMLZ9tJj+PVonohbDlupIig1+DWOQqeqKippS4/iz1S6F6oUy3pCUWrYONOwzPVBwQadcffqB2BCC7yXvB3cYu0whgkmAjYMLvn8oujPH0eVieyOQIkzpZUiPB2UjEpphFPESn0Cn3Td+8AjaoSKMs12sdPBY4Qt1u7IaSsMA731RicMxOONWpHdMXkAX2X3EKyTIG0y3zRbnEHN3QzN1hBYwjwhehrvPdMcXKs6qgGHfyUfc27WO2BXJHklJNaMlxL5RDNZPXSwU7k8vyuk7ol5FFGuBuWlceg9vt1bwiYshKVjDpQVOEsieVQN9IWr/RLqxHtfL1spKPxbZ4PQiyEu8U+FTX1vB1llGGdl80UJUuIS/xlUU/0tZETvYPYRk9NCvuEgmnQo8qPgAeAE1yM0WAlraduvb8RZbsGqUXf6TAXGnVfjrrqgdQHXDFMS+PYpgPpwVmuaGzfJlmpTZYRK2YL8Zdo9LuxKWsoSpAVKKDZvEaogBID2JuuAx3rnJEX5q+S3XvCgVETQyDSBW3Pgx9L83y7F1CMrANQ6i19ezfjpwD1hwhP1vyjwDQkU8lTFOtDTsyG6Gydz+1BJwR9Xqs9/i+4vuwGzb3858D9kVxhhRr8LZ0Sw+gHfs9WtnqcV5EIZ5zHITL+BlXwuf95JB/zw951MYQ1B9eYVJKHZBa+xUAaTlpTH+6Ym576c72782ciPVy3v5N9Q8mtLYjUeybGf/XizUhsyZLrpaGJ+UDLxfx8mOB0MKxmQU4P39PyyJgww8im9rhWmHg0ut9OxHTks0HV1dzTKVDLfnI7NeBcR3MYFngVHNf2t0gnzR1NeO1aEz0Je4Ud89danwUk0eOAe67AzZ7XLzvrSq7+kWxsHvH84fbtc0QuCHenqr7h7XijhvjSgZjRsCh9YFOdjtllAponeOTGzMXkEWL9zbwF+yh+qT2cR/usI5Jk2ZZo/wwFwr217jVaqJeIlU6EKfr+RewAi+DnWteNsOxoeDHHH/7NtfBy1BU8cyPUAl9EhbHQGDA/p9tVF4vtIlZFmKX3uTzOFpg40FZvjdY+fVzwTBK5vIsbG9s4yGKFIkBOXeJXgDC4IwfPTXKUqj5qFrlA07lIEakni12t+XinkU6Bsucouos5QsCVx41EyTe66m2VKk1gXbxUUuNcMbMUXgldfAXklzhjW/yl9wWSVCQEN7XpMXeM4L48npvfRJw+62XCCJjM4XJvwPqdMFCp5mcqdGg2iOvk3ZPo/9Ye1bqCZQmqQjvw8pVidj7VB+kIiQEE1gfE1Q9vuftW02Q3WMTJq3P9CLdWcTTAS8hLF7iSdfTVha45ZWFYhWLhG5HrmDSKsNL3dbeSTFSZN8tVqmZa51phHRt/Xq+BIYg/YlX705ZaaesHI9hq67nS7UpoJDTjF2rPyXZDmLjky1aJoDXwesZNnbOMMt49Tb8b2x7bcGNQH884uGIjDwi0mr9V1ec+WIXGUetfzDsFsrUR4RWqyxFuCkSRTWTwP3KqS7gBtQuN1/cjPxv0YwdY5W93ozg7QC2lSbjqvMADt5oNXoOwsw7nm4pW2w8UAZCAF43Eezng/KGmUoxxavvZBHS8omVJrbds95of4Ys5iKbf6eWQ7qJ+2mpybIasX9bbjomYuLBU6KDvJZh19vWpkj15wbB+LTtTbg670luF1wphGckRE8DQRk3vpXFJmdMvYIGzj7j6aRmY9VoWtbnu+gXWCIqouCDg6m/yfqzVFKk5JV9WDsJSzRV7Pp1x7xrVEOzosAYU3V9D5QJobHde1/xSbxOGDgEENpUAs+Xwr2fJX6D+df9aP/UvuLNbFMfpASftuk2zMZZbfuR3XdBv9wCIjXdF2Fc6cQ6ZoMN7E/v0TipdWUaQNMTTyUpvN5PR7TafPTBHkgKN/tKOGAT+FwTh9ih/WXB9LFERmGPRlktg7TyCyQy5BgNVgEVVtVgQUsaPbmaZaGrloJdk+e6VSiw+6iy09BD75g+p5hX0kjw7TEuy9NVCGd7wnTyd4H6v+Mdlr06E2W7eYcMOE/ke3kNvFcByJUIz5bGONCJalR58oF4xNWvpuzEff/HOEiuCTJY7eCgCo2w/NO1U+uOTkRs6PpnLgz4djV7YQjEa98PEsNLiuY9SwFLqg3C+xd0QXFofLAIAfE3l0C4lpE1e41EWnAcDq4GKMcw2Vmon+GJzsX7SFRqhIuzkb8hcEjZBeySAPMXmtMpPUaDBOtxWfmeNavTKCwYib2CmPmcalfLGel+U4wG5EMxLoO1eOaGTEtBXl4Ohbh0wCx4kyTv8zp0SiuxoElAuZGSzoynX2iqGfTDxy+f1n8yuLiUgqbfD55tnrm3WQLbTpT83elUKnR2d/Xw3FHikRFlmDUUVHFzICFTQkfcqLe7stZJzUQgKb6OjGbPfl+mcve3qd0Ikpsq1UyMcASxZ4IODAIcmOdQhXZB7J5icWJJWObtcMczNZWuOWMkth+GB03T03WL1v8eWfKonvZnLAUia9HTZ0PXxsNgF0Ia0XEEwTRDgsvb4TxUdnJ6xR5QBrfwbsXyZC9ApXQTF3kV7Fsop3tWeTi0xCH81Ozz/zhGoPgJP2xggOl4GqXD4+xdS/qb61nQKUNzYJCF036fJy4WI40dUXkXGlREEIGwxNLV/r7jqmJsXjY95JtUkSMab6hMwKtFnqEi0xjFLNmeeLARvLFXx/UC/RVT1uGOWIcH76QVvgl9bv97t3wFcNyHHFBvITFGc/Pqg/oa7tD0rnnA0w+Pbj7MSIZgUQrZfH8px4jGr6sClpDutuZ4OO4hxofqD0mw8es8qYG9XA65tBtJrt5fV5Dnfev9d+dq4RKmtnOkNZW9xZQZ7IIjHxP9sSvyR7rE9z57TeB1mI8mj9+nh7Ci3mLwEwh2KQGv6UES/bIl783Y3hqZNBKGQXmxQt5E4GRV9U9bbvGNxVyijKwwr+FBOVwGSXBBV+m+SVCpdOzmiEf8JHs4Te4GJlqghODiEM30fhVlQ9zrYXFA0llPIPgnWAzfiFk4bqS7bjvvxna+Eo0NsrGqEJNqLwEuVBOkOb9ZvyAZc1uNCUn0iSY4IpwRWP7ZSQUtWlZvZnH2Zs0k1WXwY4/anFcvKf9vZCpkfax7qZCRTxwxJ5weMjYLiWN2x4rwXMwpAUxFZ4M7jeBKYJX53zCTbN+3drt43JRFs/adXBZjq1UK0uk4bis6O1SPQHYY1rt9ERFfmxvLJl++GHXG2IgIuE0lBT725aCfuoCLc8ZwSk0WrgQzRx2oNiqBrRf1h1GieLlZfARiKNO3bj78ZFJ4SbTdPvgtX3N/7j4aZLVPQbZirMK2BVwVg66hKwvGIkEBJ5lsA8j8XU/qFBNDq+ycXmgsNZSWDTz0nEJNQ4bAvpj2w9FrKXojUeNTFrMDGOpjndz15ZGdZnyYZ0UROSJgpa86qx2U0G7pg27ZVzNBHJQsPJSiWEJhvIvlDCQNeZ5CU3Hk67fEEtOXNc/EHQVtcCB3hUtlIw2t+GPR4sTOaPTQNJp6E4PSujG5FjXt5Rep1cHILliHCTmaFGroSD5DQVa29VKml3ysDLtQ74BtnrdjLkkRkNyR4NEW3gN6/sL4qYH4URzQncX76gntKfR8hoPhKg7CNAKg/uV46Ah7q4p8ZbX5Nfqy1LQuJ5cG12CVDP6Tsnr3JuwcgXdcNVu68OO/nQIhQMAI72SLiBGaQVWPd5f9wNOSSffZjGU2k5dzd68IY3SZwTvHxLONkSHhtxOQuWtHVVrdrOwUyreWqGVjR1SbsjR9WwwXlR4xHJrNHLG0ddW7JRdEQVJNkKBrf4VUvWSn2Fd9JFpIyaTjdB+kUUm6hHCpBsydComtY4JTjzRlbF1ClPOYN8mzr7d13YFeeM4eDTCu2ZPRsOCKy2jBfOsUnqHBkJlq897hFNKJK+OX5Fd2TCY2EXRAotEUgq2bZPLlALNv+DX0PC/KcmtiubsvqZBWTgzcjR0NnIX3mMFTDEbEoHyDsolV2rHoEoxfxza8jH4CHIDqpg/mfFB9mfZsriRT8TCEq1tPUg23COpbffiWDNUY5TSI+sjG64pU9bhKffUoKjGhXhvUS5nHOw1H4YfGImb1hHoOla9tkQwGv4ZbI3Ye+gK5aIcx+u31YPrqfQ5UWZHu3XVUM4S+BOxF1z9blVk66A3mO5UtxtQ/C/Qm+lA5suDBdgm4wA9JdR3b0ZfU7rmP2mlkAUtCbgaLpSQJllQo/5TPo34Kxns1gtY7MfFODhmZ6URsPWmzhgZejc1QDqE2D47nlUbqv+Hd+ppe9Hg22xJo9q4dgbEKoQ3gJVC6sphshj/6gMuJM2WffXCF3oXn7JDlWYduZInlMztDeXfC3BM83jaXSUqaV+JTZedbf06Sqv0iH+pCzPnsZLpQ/3XJGvKkBcR0uOODXWZiGgpRjehgAFOiow105YRjf68B9odESTv2vCI7eJGlNQ3onnmB4vDyKxDcq11D9RvYPN9gR77WuKhNQvPT4DD+iDFNXsG/MhNli+H0NBg+a3jJJnRX0WgNyNMWAR6CGkE2ghyr2ovwiewt/fKl+QIz6uueFaPz7PBpwx7+jbRp67curcz1bWL0R3/WHo6iZNt5NBVbQTHImFbe2C4tXaL9AbIaikUStmnBJ128hxo6L8j55Rv6THtOm+Dx8fb/6uHiwff0JFCSMeJ21CVdxUQkit8LW9qPnYPbJTIA2Z3hmYdvxvs7/bf9DgDP2Yqhb/nav4P/12uXDFQF2Tz6q7H5YtePgU6OnWQ7ffeeJR1u7ItzPyKoBNP9gCel2kDFZwYosBbRxOtG3La+u1XkGmRB6cEhDkrM5f820VEJoKFalfJv+VCWOCST6t5xuDanBk1usV1YR1djY3+eiecskdJe9a3ExAIy3XFzYWNfbWAmNkySlEspFKci8EeFbDhBv8mTgz9I5dxdln4XGPeAOmPym989BnclrBxy7cWz2ZqHfBzriQy1XfjnvQM4no5Bh1eSBC48axN2I6uhmdOZtavaNV53oSIzJCcPqypaxv5hKk1GaIqLHV9T88KZ6/f4uFBspqS/kuDArRdNl6rXW7jv6z+noAazazFh6N4TUyKcTdKvoWtfyMc8KOzj3N18Xby2gaV3uQwaR+lGSZNL+/XCYw2YgOvQIYSw1nc8qumXi/MOy1Mqf+l2P68tALrcuKVf5rB2r5T4+lgvMggWz102o40dsySDVQVTvzqO/OwqFqvbME7Np6whPkCcUE2mx3fURIYrHO2IF0zCtHpxedQzN/gFJGJ+F1eTfebGeWoOH8G6PChyku5KKadHREt5RElUuzkfMktJJC8V1RHWAzRvnlxX13heU4lXSLdPje4z4838RKODUWD7lGYxP9H8ZdY7ULt9rkwZSZxlNa947FXD0umJd3Dgyp9CRfaizhEtDFBOKEccWrr7u5W/waVfeI2kJ101kRIbU9g+oFrbuZEI0S6LbrA3BFKuhUou5lRI2xeb2b74ALHCGbkqMdEYneXxxGbprFcMUQAi7ER2XWRXHhhR81LE+qdgokzroHawDQND/MFF3DCKhQTjSS1z79ZHAlJFx9qcofgHkhsBXYaQ1pF10StjtbyMOj3W11mKJDDeP2gIqNEM8BLG8dGomRVApdFIMw1KiQrHIp1gaBsVrY+BVFtFSvickUtei8tKPGulXGuQaRz1/9vsE71NuccCgJY/SPSvgMyldCCn2+I4BsgpF0vOjiBrlhjgCFJe/Lrf8tHWXoYMPTTl58LgTDKeSdh2V7QdCdiBQ/kNxgIo5JJBfhehcweZ9LCqX2uKyjxBBcGcgukTfvmc5ZN9zYIci8VqP6Im0rKRsUjXiUXe6EGStkLycfWzZYcYnqZuutyaBPY+bEEeuBEuAy/ECxGmHcmLA58W0W8Jlf4qv3Z1WChv+5oJIket6kweynnSPaG60rT2O9BvKSYXRxEeLIXtRvTqclf9SFLMg297rokpj6ALoTvg2r2Rkdrut43ai3kkDoQLSDi0n3FQXxGuLJit6ZKMRkUGknzNHgNC2s6UzeWAaLZnLfzJtTJ+QWMvXfnD14h18v+BM0ImQkBFgnWxffZzh5I7zLJd1xI7GLpzMLLobkh/z+ygXwQzsKqR9Gh/teI5A511i6oU9OQocSyZ9js44LP/ZaJ/gOAiuq4RvBJmOuZgIJlEf9WyaEjD8qBxIILmX8RvJIaxIUFcFA76VSnSpKhUyuNvgO8hRSttkVtznef11MkO1kNhAwb1Iy/oSo6HXkBjNVqRi+O2uAi00xQYz0eZGm0tWJ/Msktl6Va9jNGi14dgM/jZIEOFdNBeVZ0bGRGvawdeUpWC1WFlGmL43BXqSMBYt5ekUCZv5USs28eae9M+OjdYNY4u04CsH0W+N2yYHyQZdE6N8I1KyjGMpJ/l9rBOkyCFDwhJUW7BjK+AawdbMxnmYYsGBSgXl2NT+1EQd+3AUs5pGBUic1x+wDh58FOYzpX26hPNnO3wI9c2+GvVkbEEV3cjGiT3blVsVsQf3eJjrrRHmNQPqJAAUV+Bfr0hUveDDaes5mASjnvKyygKyX1ny466gX2CIdAJ2d0EZWRxjc0pwj1sbZOnNzVPvCBm+wHakpYZyiCkWV4eQwgje9oZHiPsA7W/zH13WJDs02J5krLwNIUMJ0gBwSZpvq1va/ILNH9rETgX8Jy2VtvMXeKDVVBjDKAIgvkAAD8jKSbKkNN1ESkoKtFFyKUKx/FuVEdFjY4paBy+88AynCgD8J45sohX5xUU4HSr2+I1Kl4509pf3hNKjH55q5ZN0bQCFj3VL3JIjQ3a9VinHm0z/X/LpGsoWPtnKK4UU9ZjV2PIzY5ESOfhCyeZsz9IeJ4VTd1ltkyJPoJ3FmEgV7nC8xdDYROvfASHoToOtV/REp2YzBcfQijQrQC16tnJVHrLX+ajBd17f2NCvoh/DY8QVWvI5Kh83JOptsHbaCwy/uNUlRjT2rc5tyaMaIBRpb7y1iKyGlXsFAlPp0fP56RSop8KjpZe52P99E3TvbsD9u0D15uYiWCoTZ/iGnH17JXqIZTpCembvL/bs6/P9BjC6VqUEzlKxbRmTkp5rqxPO60rXf2D2aDC7mj3dkDyM3QhYDyIySF7BlH6M5bjME4ubDJXfKXIDlI65gVedMFwm0JG+n2pByruTSZVocfdxN/SgZDfbhRjeVpnPtNMFFQK1aLjhV19ZY4bzxZ4MLhQPwxm8HkfduLv4myEPjLcbL3ZBtA7YwemsF3/gNxV8W1nEF2RT5yQ1S9LkQgFB8uhF4BzaSmnDCwqfZT1gP9PAJP50o3HBu0VF4Ukqj5kcAbaHmJDTPbfJZTi19d8bCzEUnKIgrFlIpVlzOvCfkUCmE9lL1loWpkQe6I9fVcex5MBEOj8j37TTEHCfm7va+xHZwm8g+y14P8tQaqfxNHZILCg+RmzmXSNrrXssCJZbSQHdkfMVQtcTrzok2K3a3pUIGT6xiaVoaHsVkQLVAjmH6ff3AkOd0TvsWUEe036FJgPjf36aKoH2zyxeHQ0ceGVbBxhv7vP9aBbVI7IKsvLkGQOQVu+5i9dUhtt99kYuQGaVooY1xJRid5ivX3hkwPxyL8DoEDlATcbkVHh9fPumjFJbvN0bXqpkv1AS9STIMR8nCqzbHWPXBe31QSy7c4NhiI1LXGUvR6pgusFLLsTn3yN2MZx1rb3NanwmOedalPenooSE/PipRKcEgxQeAH5F21CVJ+sumJDbKfg8Un71uzkV1v092NZrb5uwedD35HhWhlfSBVF1jseYegFZObk8xUU3NxvQhskpV2LOjblCjNPT7GpY//c7lqyGGdd/q65DK31cIXRY8S6HC30uyvlDWOjB5fTV8UGnQpOE7pLOMOo7yXpx7W4Ukgd9XYzNszLYxC38tDLz8LDt7lbJnzCNhIln+rlv4dd4JbhtESJS9o/qkkYX7hccLU/a6QbpFhKroNZAuDnTmpPbRwSg87x7FpbAdRyM5gVBrYS0fpxRE8zm4T7QL3G7ChiLw74stA9TES1jzELbARC3DosVwD1LNBf6ANIKgCW6bvno+tM6kqnU14pGJcPZMfyfqaD+8+sa192p6FVXQNxpUMx+/SfH7m7D4w6ZBHVk8ekv20dVfpcIm4zS4sLjL8h8Qh8zjEG/URhzOuXrwQRLu/HjB/dbepwHygv7IjipO4O5H3zCXGrznXB/5mbNui4CMXBMX0St4LPGfJ5g5fq4y/IzifN9Pj9TKyiF3jUxNlhJHSEzvTuYPAxv04xaLBhNcz1eNx5bZvx5BWwEzOdIaTVIQd4ZtXQpDjKLhAXIrXE2ouoMLIqXrRMOvdbmMP704w0M1606ZfJUmWr/PALuN6rYidlbcFwXcJ+qCRg18T/v8GsFKIFzMUhe1jH5tmAkOYv4sB+nxQYlWfnlAiAkLfxix8x5SWU2t8VbqwLCsIYmQjwtFGNOqceLofLXKEF1DeP74CLniV+1TRdPlQkoDoOE2Nj2bUpNIjBs1bCi694MbPJSp3fUg5ax0COYbspCJnwDZW0HkPmUrn91mZg0TVElY3C9D+yGUeBOQmRjPDiIWJL+YE44vwNDTCB+OzKZViRiZDYUoYPDWuy/pdPjnTPcApSL32m9Q9JWJMvBNJ2ksAbSHfxOYG6a6AqI8tgGJ5+p4WitwQ4izWDXFW33eRIahrq2rq8g/W5ZS7V9zaHtqMjyqZJdwKcr1P3+0RfqJEcvuSwCNQJkS8psGiWuOxHXmtf/+kRLw8bZKVyjmrVOienkfkPR6qkwE8LpYlZnVt5zCpZtyr/M270CNypIwwK3T39i1MqbdhD9/gkVYXP0LavwBwbmWmhczY3DhN+m0oLxje8C2KagyrK3sTwpKavZg0awvWbGXk5pDKJkjYpi5BRcNtPRlbIakU79NCbuxDVzfU4f8pbqGcArLZTEQczKhC6L6M4zS+Ym2OJFvsqCI7THG/Gqtlqv0sYUc+oDQEdPhSPMgTM5V+FHUs1ReHtDAWfmb4Z134f6ExwFZNTjar9HA/TfsxvCT87jT4M3MwU0gIEIPv5uoMYz4c5e0gR3zN+Nb2ln596gG4O+4hFfmTkKsS+EXde7vhdz0bVq9jBngKO0rYHdiL7oNMFPSs+Ev4VsEjTNIJzxl4mNwzS2H/2rdV5n7GzachAZTe4lX4bO8oXpp0a5S5yozjgXL4Y5JD4dwYKaP4GBbxAyXNTOKm1a8sQgWKfoym4ojD7GKAjcPbTRj7h/9pr17RXhqlwz4+MOdUZqcVGuyYsj7d1D3Q9NlOGKf/YfUHatzoT3aJitpnpKfPRUa8ul5zP75ihu/q/lpYnjiwu5pCqw9vF0crG8LuvmMRlDjOzLCJRM2SXxQyWB3LAl0ggDDQEl0adOU0/0TqVvOLJTc2Yla4n+Giwa8JoOTUoKwRpskvHsMrI8NRycEXPEZ448jAxma/QXCGYv+XUzD+z4jUMfZGgoYMqc3z4gS9Xqd1YAA1sZ0gm42vujHT2CRxB3sd21dkPDJIkQyYcH1OZ62fWpc620aTtyZvmxzZsWRIrp1jR9vLKvgO1NYQwmsReReuOTL62b+hlsF1D1XoBoiEi1UB7XPOCh1Tl7OZA8eq39pxknN13s6+noW7EtYWc8i07+njEEy8TdLLjnFMMfPYLasqpHjNxw9UmDISHWEfyg+Z9ZgIEVIRxP05Q7cosI5Z+SZF8k0nzEulVfCSPE5U0YOUDsbUesLxJDtk+QTHe16XN4twfVEG8Icb9GmzormnCxgSgBaZZAlHdt58cescq5E5ahwlWchPyqmbE50J4/sErFRrqPGYG3kIxiWfjw"/>
  <p:tag name="MEKKOXMLTAGS" val="1"/>
  <p:tag name="MEKKOEXCEL1" val="https://mygsu-my.sharepoint.com/personal/jtoulon_gsu_edu/Documents/Client Briefs/Wichita State/Wichita StateTemplate Charts.xlsx"/>
  <p:tag name="MEKKOEXCEL2" val="zzMG_Chart50"/>
  <p:tag name="MEKKOEXCEL5" val="='Rentention and 6 yr graduation'!$H$41:$J$46"/>
</p:tagLst>
</file>

<file path=ppt/tags/tag28.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3" val="99027ffe-b067-4a12-9cfb-ec5c0325768a"/>
  <p:tag name="MEKKOEXCEL4" val="637788198630357664"/>
  <p:tag name="MEKKOEXCEL6" val="False"/>
  <p:tag name="MEKKOEXCEL7" val="False"/>
  <p:tag name="MEKKOEXCEL8" val="False"/>
  <p:tag name="MEKKOXML1" val="4HooU0THZk28POP9trq+pbTvvzd/gcV8t56cq85kb3NDTsUhojRA0EsgEHHMH7oYP1SYpn09ysXVivguJdhTvfyVMsBLTGvcX7WPTor/CmV9WzVfHy8CnMUuNyY3ZV47AzayDG+gipmfRZpAjWUxkm6p95aNHC1WbVRPOYdFrYdZxyUgt2xBvuPeexFTh2dpU5+iSIIp3JKldC447C7WY20uk+Z5o/1IPySoBU5xIeRq+tzpPLUvhaZy2fYtP1j0pV/hI1O04uSimn1IdxIcI5y+0lCwlsUkDaJihimO7+D1afI/pvwWNuUBgxUQU0PACDVoAmjgSQf20qB5dCXHXmmShWKfwxMwZPfuIwsopL9T8xSuJp0lAzmbGlBDhZNByyjpKQ0gn+hnJeFYnj8xx/KztBMzc7Z5A/JcG1t7eizHZQT9fYZ+ERXxkcKdkAu9TYVAiPnlGdCeAQDgEyRs1zGlO/8FhCT/S8EjZm1Tsb5JhIi7n4QAAgpP2oA1Y3DcBtYaGosCjnIvR8qEICZRtpuCXBKmz4uwVm2u+COaa//avDoaa6XkI+C8koeHaa6jPpus4DaLKpNo1kcuD9AyTusdYTabRy8FP17a1WRXED2nhHCfb38y4ottcpJUtATNHPFj+qHJe2k+98k3yrqhKlxXKtG+zp79alkIRuCILRrNr06qvRNpBuwh41NfXhp/NkTldlRiMJRUFl1aJs8PJ8mxuWjJqU9whtJGO8squrn9dF0mAoz9nIIz0MOxTzll8ppoYVQad7knRI/fYgv0s1JfUEX4BePDjs8AeWUziGnnSnJgqQ6hDvwBh6VvdLPcFOpz5LCvIqzxD++tmojLqfWD2Kg9SstBLHJB7mRgaaEWhfvWFXKRg15ar/8qWG7TyXuTt/2yHD0rIFbyx4sHOGKf8cBmeDkyQBpJSdvspI9Kg08Tzrye0yLytoG94xIpqhry/+CAneAGFsz6bTABYCNufSNgSc10l0RScMzVpc9DwA1RPiJDf46N94puQvl5xxO9vdxo7BLXfkgPhxJ26AVaL+qkM31qk+soYStsQJu8L4IjHxqIEYdMmx2Adc/zXLmw5po90RFfYnulQKdKidWH/kpRdsMKY2E41Ka5PJwdCtixt3rI6legV51q5G0UjpVciKT6mWQypLjk3R8YDA08WPOP38vP1Wdw+uJRh/W1yIfgRBWaNG0GgBmvasVcsIn0MGzwy+UUoNmX+A2YwhQK9tmzx6rA1UpBkrvunpurwYf6XaB82hNhUmu2WVBfF2E2riCuFLE9CLwnN5of3u+Y6VioQupLlbMAH+ESE+DIhccM3EmqmGArTQxpNnPHCGctW+aDGruzMoW5ekQeFQ2/f+Xjdr7aLbG1dMO++FhjJIrEDKqg0GjNqHjaalozGebZP60BMCsqCVhkKcVhyDcukmBiNuJlnFD2j8BInwQIH+R7A4jpnDKEXPSg5jjNJDbJB7h0hipYQsd3/kqsq3SEzHZOLh6R1Yihz+APG/r4K6kVKFRe/hwcHWoAxCoiwJfeCXmgo/n/LiEr/Ufm1y7maDM5/MtQRhycK6zIpaagsdf+DO9yE/NSZhC816Ce0L5huqT8wg/FNpYllyK2qiHe3gcS3ObOKQg18q6m45KpopK0wHW940fV1/ul6Mzhf1m1gkACZY9z8t43/pEh35Jm3btpOfKOq64AWdGKVS5MthgBpLQkHVzIKvP58ommT/iam/wvfNrTDACoEo4+tqIe1ehr2IYsS+cDq5ZnS/n9BwrpaSzlpJJDed77I5fO+NX483A+mZBrIVOkcVRaybyILATo0eO63NE7+kcYdihxbJ5Oe58wupVPlKJvncXqAyoEN8LVmHzGjIiriulhEu8ksgbNdWd/XjppxqATk4iuHzGdJoGys1VXbMkig7ax/yY0sY80v0wxMT+AYljvaH0EL/u15EUfzYa/ZDGtUVRdTveDUOEvVEjvyLR74+UijPyKGLQc7yhjXcswPzsHc5mb2cb4MjOAReJI02W+9MqeptgiaRnuEtmQraqOfN6smiUs7KnUlqo7H/fY3S85ND6+RzS/YcQl2c8rL+EbRo2ejxb4+qYsZ68vxUk3iYAFX61moFU9FR23jOKFv2wBiDP1XZMq9DP4Fb//YdE2S4x5250h+Nk4wzZ4O85cFDXfGzg1/5b865082zU0YjRc9/WAJpYw/IhSHuMbRgjAajtdXiMXrA8RAcs6qxFLFVBJcDgyKo68P3i1PzWNHR2LjZ4/wgtKtLJ50bM2jkkmbdsCHmq9B67jpeHG8yvvGAtP6F3q+uk/6rXIXEXMViIiCdnCYwFvEe7AWr6D2w8NtBkdBSQ/v3YGTxnOeebS/cLoLXqfPa6lCqZqTvhmWieF7pUTJzulF3ore64Iia92ZtoWIxOniZhSusx6VoKkhwH6Rbcxp8PfnU9ejXo+nr42781xpm3eYG4GixHPbXtAx2AvmxlMfHg82xd8tnSnbC0NG5KBOaithfdra+8NQT0rIg5tzzkzTFJObpv4j8PuxggMZ5rl+9r5JUyarQR/AymZxdBalOHlxUh1Ch8+ckXVV1bo9uLc4KiqpAF3lkRXUF9N5ONtrAhelOTH9U0PbWjdhWt4hR17uPrS+hCew+5cJTDoFF5SqwgHFEJ+KM5JmUQ3q49qY9IDeHot4S1zRs6cBy11/bC4mc/WesENxomtO4vfRD56DOCvp3XLnRDvp0nQm3ERd7G6F0SyMflPH2P24sftpwbhI9TSyINjmwwDZz2fP8kFtWnu+Qw9PIN0QlwplrbZUfclfLrnP07cGyDpv2XKao7G8LW9VCcPI/SboCDC7tjVVlBv0o76U0elWoQI7gSOzbEHNn9GMawAIZ5dqCJkDp36RyOmPfg41mQsjyjm/W9CN/gmzZhKwOVEj5cdk38L1tz9LGO0K7IGYKYYqK23WYzbTVcIX8m/MaQr09NwhknSwx3olH//5cOy5Mn8T3Ko5Q5yJUO3nulfXa7h8Ccwv6Y1dIZtwlg/uuU+QXH0rauzYHzTck5GL+ZAhwHzisAIaQUzj6PXjEC5O6SpzZJCOASlLxWpD/slc4ZShzNHt2t6YSx4rJXH6qMdZfOSbr9k/L7bBHVmOxjBzPluwkopS/Df/NXAX8rZh5ztfnV7AurhfHOcvLY7UrLkfIPv5nDWgQ2JFjxWt/cVphrjPCrfeJ0Af61vNTHof6ZWWGrD4VeMBBkXlu80dn9AXAjmZG08TM++fdw4MNaBMejgpVZe/yy+SAuEV3pf6Gv7fP57tMeX0brOsEE9w2Q2wFfJ0nWg5909QPR+taL3wCPzwPequ0vlGwQHT+vmJnSl+imSB71BaBWZPcErJLPzRanpczHzp1pi9S5JZXW2j7iZxmEDV6lYtWahIonnMnNv2YhRQR1XhGdD3PzLW+SYuEKF9pdcbHHZnbk5NtCt/NsLQfCFumlRSU/tPBqBcUqcNKLW48a/+mVsCXAwGXpyB/OPkY4z9ZrZPGWj5gnXLH/X+hYjUfiVIXDHza2EgD3g5lgNekdEP6+DzU9QmPCKw4c5YzmNc0HA5+Vgi+waQpvoq6woH1yEAMuVFjMc65r0aukSUId+2ufBGdEPf0tx7rFpkXFEXG59N3ah8Rq1gsS3+pGWQPZVN8NTbGCFVE7q5nVZ12O1h3bcIr5cP93M6LBCVKK8CzRniFLAYmWmCjdq8prEJ7BXIDm3icURUzzTwucOenVEsR658NztaOko1k8DoJeHT9MUyUn79tNk1xHX7H8Xon7QTb53/j89xxISmN1jcjM0GE/TUuBf76wsEpZWay6xtggvxjl07jEa0x/G1VGt2IK1esvVLRBei4HySQQCbr/9AnQGoaKbba+MfpTokX7PfWdA9z5f0i1YSaOmbetmxQmVSuGQb1YRkaiFiymjabcKeupWKilr0m2Rcf7jgWKNRn2BIdry6K/cox0VvR9Yhaj6b7o4bDI00/KEcrQ6Q2to7ysxc0OkMZD55j73/FvC0FvlE+qus8vIcsAxzJZxk/S131hcp5h26rR6P0LH4aZBumuiciosAXynyQImK1KEzP0+mfwwEvjmz5R4J7OmKLOTMUapd0sXJhqCVrLRITmZShXeAqaAoBk7TAjlPADbq/3VfXx6htt/vKPahplncfkvPGA+mKOVXEqLGsD0bbOYPyrqhbzIETYmAFvjHTYdRwCjKOdOCmX6qaPZz5d5yp8IVJ4ICNMDm1shiwtaRf/8upHIoE4JPAYNZ4OuzT0nEAyLA4r+4bso/9c1v/74/6bNdcG39jmnM+Yw+QBarLGbKbLycszKuKocGYg8G8qVqRVrwL190LYd2abKOBin7U5p+v7BIQgqlr7C8jENQ21DeAO7hePBp58/1Js1XkQTKSUxJk5bW6b0Y8mzJly6MivR6HY2Or/6spiADwi81+fWrmg2HzyiR7TTD1mlrRvTQrif8BKZWDM2DlOythkrafL9cFJ7nMTF3+MNVg2/+gthblbFq3xopsMgaRMvQkpT9NWTwdDbOyIlZnlwcLfyVhqoHPGD6xuoInfAFxVexBsE+eKZu3GJlm5l7HlbuO41z3d9SLBpLWBrgPyg/sODSxDnyx749NKMf2taElOeB9RSNmUHBdPgOOzABi3Ps9bbjw5WjmJSZtfA6bZ/ZsBqCAEd9LDHsKHOzZ5R9nVgpAcr/V21daBWrzA9FMnWWlCd6JNs8ra7ZK7y5XZT02gx0L61Iiz3PszIOCjy0Np4zkiL4yV8In1rHLPQ1c22LagDe5sa/tMLOU9IDH9Y6qmlDkouzplmJdovRvB2E62wXxX6xUtrFzYK+yAB8mImXNFEi4v8m91BLr7Hqi5a3E4wJRd0pYL7hmlZ3mqymP/GjDCSxDEqm6P0JVXo+nJPdvYv8PvBsFIXq3QsmPPYDE00BA4ttA7VSZWW/Ur8rHNi8VKl8XI8sgv7ZVKr/7D8aFgbhI7yqJZhc3akOLZCjeDOcTqMznZbhT5osdqhMzxc/WeXUBqEKY+4ORHB0Y2smTItpeJx9WSGUF406xotdlo6vsQhUa2Aj6G7ePSJ1fuUtLn8kAtheP+xQbmMlbGd9drTfqrUDazA0I/pbhGxhgovqhodmDtJkrpRIrA/cL9NH9/JxtwF0inEx2ZFsMwHYEO/j/akMYxFkiLmfHOLEnUeJBUfyJI0rD1ma7rhGHoZE1hZYInBlQfaPyWFYUlahATtswZM4OJv7+0tzEQWbSu35nkG5SHW/Usgn+0JFRyH/Kzl6WhwxhK2//kZDu9wro6ltqpn1BnkMjPVEgyscJXwiXA9wjgbjI8ZJNCC2xW5igLWdE4PdBWIRd6GatPKujl47SNN204BpWuNDwwzucA3fmhIBuZeGw3NdEH2g+gDajt0pghHSKljkmjIausfsk0LtsQClC63edO1/VtohZGKeTJLl+JaYWKqOd9AB0sQ9290C35Ygl+6Yu/Wa2y8kqZVF0wcCjC56KrrCgps38GeaEVZ4cV0qozfgTbNnAKIPDc6bSpbBoZ+vlNdBUenmVsQxNL+DQVhRLFkm0u6pz6l4t9ZTy6nZ6GU+GcX5osof2j23kuAWeXNgLKwk5S2ObNv3ZzEgzMgPIV+pUNMypZZSaGthxd2ID4X0XLNbMX2ckr38ngbNs4ZROXwNah+TND9OnoAw1isxl4dosKJFC0a7pt4LxGigGxT8J2zs+n+Ob8WdKTaRPsUa4U0dpkodFTsKP4cvgIZ2WkY19Gspg351rW0towJ93HS3woIHII9gJuqGD6632ONbyZNvtTuuiFazwKm8HMHbm65pK+pqR05tOF/xaILDqZCL6Fr1hluYdoTcFNs8aTyanOjFHS1uBzzwD5XP8VfK8i/M1X4pprr5bf7zcNo9ZnhQTWJHsgVhi/iVf35AJZF0sSIVdLt+kLqpBKNK06MCLeXIiwz4fjX6q4JFCh0953L0SB0Ne2CRnnRRvj8u2HoX8oPkbT6GAHDjrdK1UnR3aFiYvZoM3+EwKH6u7gn94/N02suLkRSe5UShefaeUlX5hYcFFnBqp1eAKx6tFJj1w7Q/v4hIng6YI8mK+vQDNUxABzJvMgfqKPFSdaZq7xxqsMsLLoQe9R+Wd4LK4Erw9CUmzWP/IPfMhTpq01fD/GGWGajkozDohXMjydnJVuxu18xlahsgEWzDP+T1khRLV6FkJlGN2cN8liFSV5qF2EoaSW1PTE8RKNs1vhiww7h7YHzpuJCUd76ol51dubydEgf71SgKTLRc+tX8KhxBKOarBObQH3RYQiPDzg+Wfws/gWNZx1MyAveVzzfKv2PbbHTG9lVvo7FehakAG4sn4UaCySMcXa+3C3upTac0s3MF+MfLOJlEDxgyp/QNsjJznTelscJrp7SoTIBzDT9pT458tGLnZJdDdk0m0Bg5Y50llml1G9jioBVt5PFIfnf7recYzezEy02Kfhs6s/ezOe9C9RVuTuOsWOc8DHlu/gqQ4CQXU8Jf6d2Jytt6hHFZo3Xrr0lFPehL7HWuRnnxl81HzeFrY3syEsQMOglju+GKpKk1X3Csxb3Rx0+tY8vyrFybaB4f3KtAf8yK93NqUFkZ2sKro7e3PCrdVd6nmwH6OeHigLe4KnhmsBdaMDqwAHd7/NdwyKV3mzTy4KlBnf4beMETR2MM2WMDoK4SE8vSU/7xOUztOPKgrvZaiHsDndwaM/nLTD0GujG7JGsyMWjrigPpuOGxhvm+SCPjYKFzZLEYWSD9vrkNhYvlsltAuaxJdZSeR5I/BIf0Iftmh4ZPEi7dBVThCaKttgDwMdI1tQFqU1l98xjLQ51pE43qf5PioQaMGxZeTqkHiXEA5uhxKw7p4b/y433KrNFhDSGSynW5NWkZfWEmReIC1UAxgYQb5vg/p6Xqof6izID273KtN8qTMxxiQ8UkaNF7qz0HmLoyyZKYwBJNjwjtfeoxAMuougnCsEcuPU3xeIDfDZK8ZxRNuZrQUp+vdAuSRgfQTwxMm2LX3fagVG+8DojlFXaP90fM6dp3Q5nAEO7KU95r5fFfrH3AggAORtC7w2vWm4+0ua1fETL5Z40WnNYn26W2PIGinZzXsmYEbaLFSeW6ksZVZWPmaLOM1V3kwuGo4nBjhd+mwjEKy1V5d/OH8LTiwRxV6vO14BQ5TAgywpGEDSDFn4Q2+jP/wECB4dOvnQ4LelLhyB6DUxNSi303PAt7yN4KrAoUS6aYnKVgex7CB/U9PoaS00f5fS/mQCUbQBEChLxfEH/ZnZoRlu5r4pCJwmtKAFX4c56GblP4YNP/8kuIYKvhqU7C/jgt2LETMCCLYBOrG62EZThmbKmp9ERoAT3TVQr/yiitFIWS4enTYLyldeWTk9shApVRpouZ37DFvvvyESx7F0XdRMSKw9eNwGgOZfV18CyrnalW88xTmth1u9aQrVqv/2Zm2/eswYehpVKEoqnIE4AHlbUYl7KTcmfHWsVUIKaQxIQ4aFwU4kaosX4CCrUVBd3M5yr26FcovXJuwL//OGMbWkMWoaFoxPziBjjYRcI19Y02yc+mCNugpW1gMvS7RT3b4HDKM3Rop+MLfJUMBfsGe7daeGm1GQnJ9axjoLt5AYFPbLkKMi9k4wvgfphrsRWqLaoOhsPNGPDJxi5K9e9TVt5EsgIQCJSprz5Av/edtH2AJAkbsNyvL+e5F8b/DHr7ypl9YLKUWwUl8a+hr1GFNjDBsBrUphban/zZB1L64NB+lLmyDhqRP3sgMoY2E72WkgMru8g/JuPlFKXiYTlOA34I8FTz8HIaJa991fKdsslmiDctM0GJLHAB5fMMfynL6IvzOi35YPZIxwTTxjbpkxwDUJfC2H7VBc89wvBthEVD1CBu68gtSS0dBISkQrSppJmAuMELKoEgC+o8IO8F5M58uiICMieCDAnEcOjyhJjKZFJeiA6JihqCtVONb/d/Nbq9FyF46ykwaPPfO4kT3loE+xJebeoEEZ5KxJHp74s1zjIbEuIcFzVgXV7RNCUhpO1hZNg3XFGWKhsmolMS7S8xej+GMOi35NrILzI3VaxYBpB8Zj1jrEr2RHbbdv0Zf385pChIpCxsA6hrN0YV/t05B6mcb6/stLYlr6KHZy+y+znBmc1fhV9kznNHWZvEVl4H9RRQQETbei71BHK4JoeEm2EA+oB0m5MC/QesCuwQL5/JRRI1qMEWt3SgZhU+YY3e1swiYXNbzpKvKITm9IrzcdP0E+J6W02YLUNuJXfJ+zeEHodSuQbHeCRlw04s6BT9a60XAfIolT3H51Duz9/+PSA2+ni3Rwo1vzBPnqzz/xSivGROx7ED2bfVZAJ8dJeWqnUYwy/GR74XX2JRPyjRLgBj8xSm4oBkDkTqUXnMDtvpxDdP5s4+VmTxPcYxds9zE8uPXtuvhvmvHAvhucs/xRnGvHbIlSBJQrU6qEJ8P6b00kWVXATv9iQ0TXezzaSIqFYnyUAMgaQ0+EAtF8BVGi6oqP+KfYeBLBoxV5x5d1ieFlmV1JDmlEzRFPuda1x5mT8CnwKeSUnZT+/WHLqjQ7KHZAbfc6Absus0L43kUwCkxRFlNednUlj50ThyfcAK6HswAGghkfHlBrC0SLGsz+jwZvzotUd8BzIhXsiDAG6N2gp97XfXDeWQDt8j1O0kCePNvLOAuSaL48VVM5IC/EVAVt34y6Zh1iSnFsU3wKpGQ9pnfmEKAuuLqXZT0bi+YE0VoqzPoRYjckEA634VGcEQLgQBhRiiNxn2wmZc+JXmGNS8lCFY/ez1eUi6Hpym3/YnDcMLHdmRWTfMCYlc6jaDk/7gzxaAxMdx4efJHhT9EOu9MiQUd99IEjIA/5XUHhD2wjVAj7phOCpAPyIL0fBsuV7UFjKB5LcPmcklQUnaNwYBatnHG3M++vtxJCHaW+rJYlG6pbaxPR8gEj1R/BrarAp95BWZpy3EvypSjmLKtGWRaz/ZVfm3dsIlzlyQHX5f4haXiakV/qGZjbAjI35Fr+QhvWJqkmx0O8GW2WahD4p6F/CMbQxR0807Yro6S2+6XRb1/QFDr8fdUBbrHagD3BuvwUuhyhDqOmEkZuRK2++BSU5oaTz1PVs7Oh35+jZu5tWMvJ04MY6vGKSavjPRBQUpfLa+003ZN8lBgf0bzX0eY6kid5RkAeYk5F5N2KSBQim5Oepxz8VbQZBdiq4DdW0da5cOhMmMoXn85z7iBbb3EV3TTv8yhKdl6sZYx6qrOhK86ng+Ly2j8Lz+jMhNtTOwxOoVdPXx8XJ43tQhAsqX1g3J+nb5H23pRppwi6cE0JraPM4IYROcDLZ9fdr/TVj9Fc5S3YFrT74CNQM9fBpM42nXCCMCMl4R8rKb3G/M3iSohkyO9DuN/cAZA62OTmW8lodF4jo9fnV7ReIXNCR2TMs0kMoHY8psQnQ4vwKJeMHNPZGsH/i7lF3Nux2POmkTjTYOLn9zVZ5TD5R3Az3Xow9b4lQnIPYcSZ/vRIqwSeuj0vhEHoIsfLHV5ImP5iKV8nT6ypCbdHxdiQoD5t9Lkv2de6OWdd+vEMhJ5B60a9x34fFVpp+zmjSEhNFwnA2Et9NydRc2zM18Bg580lNaPqe6pHMCmW/WfQBuDP5NtK6y9cgXcW/xrCYh1RlwxE8B4f3Epy5Ex+cV0AaExvb6zUga+nCKqkyjqc2aVapf77TxaRj36japgcRs13dW0t7xHd9ElcgyjlMHOgyFBqgV/7JLK375c1qmUNyp1ldHivAfzHBllf/HAu0dxL1gVa1jaulNCOJxfLn0z5rTSAbidMx+bIr5gZzYUuUzUPku9MhaVWc4gKq8zdScSbHwphLuIlpxfXfmR7i1NE9W7+0zMkYG8OMDU9GI5eIG4OzzILdl8o0ZGKqL3Eb+C4Glzdc6+OFm3Ap+H4hIZ/4giS/RV5ESkRWWlhDLrUtCcFovUIU5bbWazuJ88+LdfqrhHyhLwh2wwb7UfCiyd+vnEs0n+UH0X0doWUvRXtFGY61MeGmN7v1HhL8Wv0EzDVN2Pimgivhw85o/jh/D5KlGKl33Wc8mQmVOrKpv6mq4TF48T9NAG78qtiB5HkFdfWGWh9/GWw7pIn9x7F2JZ347K/fWVM9A2mhPHbHeO5Ul+9suuqIW9061LLk9K2E0u8fNbqlfaZ1FM+/5wSB1oNCA/Pq0tcCsl3T87oqbaf5hutcnyRmhGdiOLoOaD7yxqJEu3ALurlVFR5SeuzzMrkuO1OaWj++AfiUZtcGOWfW2M1OFoAon7EhZmhtCp5YmOWRs3+0zzsGEXVRs3pkyGKrzFaQDKA2KNOzj62sKkG66EuQqJ0cmAKQ2HYUiazZl7YFAJb3XzJ6fbqpj9rYWXbwOFbsVfYOMm0IlAgdWHCivZFE1hs0w2A3MYruLnGpGL08qla6lR4z4x4LqxmqTxtTWXALI38oBZBzc/isWKY7bcv9uJDDn4b1rMi66SpnwbegtHf+a5z5TSCqFQHkTX04+7qoYr8hijEg2AXQ+K30ime3xMTHcraM+iXYPPjryhKWvIwh3AQARsqjjBA2HRakNHp3se8TLOMzpNUtArb8mWfSZBLNvpYQx/0vpdHV+GuevPsAIpqgEQwylWTNeCnegHiohzxxj6kU43dahAMRWwJrovZSQ9Wl1uwE+kPj/VKkomdlNp4ivD0hiqU7sRtczCHinjnOc8qS6ZlFbIieNMB8Z79+YyFoZw9LWPa5VGWJvBzGWabG4g2ockzsq0W3YKVTphKLjghmSxI5BJ8O+8w493W1dya5Sym8oaqKcXf62Kh791tkE+OXxFk3AXQNsr9ObmtLyceTNrr44ZtxpwlCYoYOdSt0BoZFEbSTPq7Mb0JI6UI4ls/WAE4rNdUXHbkqfs+NDbx9sD55Sw3D7tt9xyb3uV09GElKQZ8pd8dBxWh9FEryNPOJD9snWc/plItaBIrrH9nNLcKlyvNxBL879UrIEyi3MnHIEqKRI/4zeigdci3tCA5LCb7V1zhyIIZA/8iGYWH8FNMeh4LUH8LyqPykEXLul3vmHvcWdbnQMQoMxXPRjYIqORl/FvHnGT0rtn9jrA6ELcxwM/j8HY/igTUKAM0zWiQ+J39Opv6Wb2vpi0QFR6A8+NLvaRPAF2Qyf8I2ssvcdTpeMqYyxSE5dZvhusB6uHTqnMQOEMkbt+0TN5TwmZwOzDID/LkYti3W2NeUJDWrln6jMgSn2VhMiaNQoAT3/wD7YSx70R34MVkiy2X37XXDJhFJ+jakdxwtP7Yt631LSr/7UZ9NWpF92DeEqPM0r7HmLHflG4F9Tkw9R7pV1pY7YqZrFjv4be/TZZ3N7/6oJgr+Cjb5mQ2UnaeojHp6jc5Uwm+dE3pss22yOCISv05Xm9oKmn0EkBBrVqPDgwedbGcTdcD5UejpUDKhM/LO14y9Zl2EogPbVa4lRBCsm3KHyoSugyL7UmVXJZYzc1Fjy4CzE8YCSQ807iPN2qmYB3SjMqQ5s+4IjSovoupOYoMnbc3Dm6xOo8VXrxnsWhrokrfKXRTgTKJfryyj2mU/DKozqIeSO0Nx2tNa+u+lOvXTpBBh/kwbPxm/CCIHLh9eeY8wGLW8yV4rRjwx3kRJaIhZfnIOJ1hexT2a1IcQb26pboCDy3WmuT8ro65uyCJM9HCyDNrKl+us+SsdiaHizw43H1bYm02iShZWpn4n7w2bPtFyEZSJVI1XQ27js7rIyIf9EOVNRgXfyh999WsmWyQR8mH4HzutlHv0fTt4Cyi0XTKV9Rxi/Xvh368hD9xBJDlc2q5YiXXeBNxceKcjskvPl9Mpio2YsmPUGfp7AYDXik72sNRCH79Zo0KJAdsN86T9GE5s5D97Jdx0sYGduMk6yOgO+MjMWZsESg/xhlQqS8gC2gPuuT61q8qHydoU79+mYZ6hHwJ7qWVQ4uoQF7mHHEJW/f++70MO5W5sthBun3YdmORKGN2lklvrLIil/bpSUSByg21I7jcKW7qpxKzaOpFKWe08nDsVtt79PFUeVUTAMrhvwh1wt25drZ3XJopCS4KmSIcszfVlXf4b/ZiHhQ4t54UrTe0uUTj+q4/3h6GMFMUgYUYP4LAbfoqUN8w1gXhbwqShrI/2LieE3T7tTA05eHfTVb6s075lNZsSUALSnVePnu8CiwDq1EqA6f9f0b0yO6F/GRZ8F2ap/052e4lxwiQHgF9ZGwVaMT9ZDRYKPj3MbM41TkbfI2tR1x8otUw3QdKyWAyuE/ucxhKpTj6Sotgq3WGhjQq/JXYfGz88LSt+PxvET/FHh4R2mgZJNG9MY+YK9eOonnlKXXc5lMnDF3NBvNfzstp84DhailvZVdW+1xAl/1pQpjamHh7YfUVWr4ma83Ytvt5+QZt5ytNFiWBV0j8DgzdaF5KhIu6qVplnSl52CGPj2KSIhtFYjRiRYmjRlfFGAS/IQCvsp1lQCuhp8FjxR5RfaTM83+p26dSRG0pGE0d/FU57w/7Dx5MhjnxkhQ+bN0EIBlK1m5pUx8aQ6R+w9k9US2AqQZeUqtIad1mVnB7IfQWT/FCCl4vZaJhr83d0LsjpBZrS9M6mOnXfU6reBtie5o+BNtIqNE8to6QDxPVXIvJ/roPKXgBvRQ86KPRumJCDDLHZxMlcMs5X0TxM5QeOlRfdEV2CKrRIKrlOLmdqj2066IZ1lzSepfpQjIV48bFa/3KT+tZ86MQOlUouzLh1w0W9elQm6FLJIUM1nHYGRg9EPXDK6DnlZSnbFhMqFWYONivM9ALJVol+9a18hTszhymwrzmo1+vabCu3RyuwSXPA2EC8SwRnrmLoHJ6ug+0k77urvL2eIXxJ+/AuXjiNUP9+FD3hphUz0gxh/FfP4IJJfrgWYu+d2PCbe3JxjAhRCPrpWgpa1fbyhYLXncyT+/W7950soPFBbIVKqLlkLJVPd5Iuphm4cnUVuwdq+6WQyXyNtxMSoulv3HGGpUIW2A+iiSBNnmr2spQCg6INJyK5OMJPJ2XIOXPdQQQuanzEZjQQV9PraLBk2lmjeM4bMHfsYdRsURJgS9imOhMqNevtnsczUAJyrtBdr2mvjWzD8ZedtwFVjYnd6nUO1vnN7yn57pz2HRxm90X69NY2Ov6QzCG2IPRPOlcrh8QKr1JW5iEg12aErL2Gq+QeZzAAMvuw/2MD5CcL3b37T2bMTn5k/k8UDcRcjRQgGl1SCTaUfIwA9XheWhjDc2CdQcfTzLNMHG1/B64iMVVMyYP0nfS24M8D92h9MRJMyn9nTNk9z/mfcxO00VEgqNLqP+0pGP+/gpbzb2rBPJjy3JvkldxAL1KYx69BxKC6R0+XXxHp6r5tJV2/25iALmFT6eILB7TthRPy2kLlw818BuVniPBERuwfumFs9uppoHFJhhyA+i5NdxFxo8gPbDRPs/BCGDXFe9IEwD9zMR6p0H8SYNFQ3Bmw1RFWt8/800C39+YOrmBkH2i5pEXsaC3ru9TNLYqugDs8unmxekG4UoBCdx97m00n7mrasJSeQNUSrdVFCyZ92HNjLDlOflNQerrbIEwFybOzryeCz4c/lVe0NKIF3hjPHfZjAGu10Go0CBX5RI805SUyQaJl/hnUQy524F20AxQbDnhjsI/EuoReoBh2MpRT4HrgffaZswBBg3U0WPkWvbwAPcemmdfEBXfxHzfLmngmyPb/fYb+SOdZDYsAvWtoQkKLRbF16vDDTJhfGBg4sOYW0w5ZUbb6LJCWtK/jXBLBxiFc8y6XBmGQxM+TnMZqz5X0rBHLzSA4yS94LVkOAPhKIKPuwHbGqJzFCZmMJ2RUAfh9iQFxO2wEH28wPlkB4ATfaqbyqCWK7dltLoxWFgRx9i6jQZnLhurq02YykeDO9PNwmO6qgBp43YjmejAoJT7+h3EaCuI1LAo98j4A/fslIAp8XQuo/azAFCAE+E0LUm2KPXgIgv7B9ULhJelBgz5bdWXM84QEuw1EbSw78rLXVbpJM3pOA3e2v1Tv5Cr39tHz7tkfi9FD85Mn4tB9duriORq9AFvV2VRga8NO17QnPdqmjVKNM2PLpTNLFlzdtyxx5lQ7puhJlc/o6gSwBB4cUxzc+jgRtqZllmpjCCizUnZFYVF2dhpxQKbCiifqeFDX3TAbIHZs5WZ1L56v9hjIK4QSO1+oCWyRwFP28KXbAK8lwrwAyLh2lCKef9jMQ8YOwEppcskcPod9pZX2NoxROx59bwa3Yg059F9aUmBgQySSxSL5EWET1QLXoUYNjmGRzXUe84Dzt5yLLaDoIm6+lC/U0CDwLuJXDh2/GvGB1dewwqvhtQkazKO6a5Uje0O23Et0nVOb0ECPf37g61XJxgCUhXypQfpGMlv3ntJZuK7FINFBvAz9dUtroH9BaRFd3lGGzY98wOEgKDVFFsrGnTgzcrYhjuY71S/H4sYm3EnbjbYEi/H/DxKieANFKXGcH9Q/HIfphfgOnVeQJmoOCaeO9sLwXcXiW8dFO6eyDhHAzZIKC2n4NbuDaNDGnS3l4kJpyWW1+wRMtv5wdjE7HbQ9+R8EEgtbzTDipXm1kh7y3V8mTlBZ5LEbuxLUVoyW6dIVfQ/3YEoYImgE0er669e1zatdIu5dQMRl1wG0r10HS1OpH1h2BofkpV3KvGagLeWYHy2D+Z5IcgV2RXP5bB+g6qbqzG/j9EiiKh1dFUrBDslTideIXE7ah0d1LaHkXoAVQjILR3Q6UUA9akjDsUnqFUm/4S6P3/Rn9sRj9aZkCZtYz59fQFN1njGtDHYgKw0EQR3JDD5tbdQaE42+0B+dQyxXm7V+AKEDmcgpS00G0UFLOFUlGtbPt5filtY5uTgbJtQEXemKWGz+X263tMTK1Dtzb1ycaLXbm+Grx6piyBxAodrgHdEK4QUq6lmAmdARq6m89S+qv9i8hl7IFFbLGdck4j3sBe1e2X59LQ3JXf5FTJXEUC3YWzhA+AUBQ3+zugX+Kd53BRFILxcuMWDpadntsA62E8IqZxknPbWbTfxCVPW6XH31+TYlQ50BJJvA6HYrIxmkjqV8PVLh0vee4CzRv+cQf4OViWipglqp4EZY4FbB7kBBPGLAqCm45ORGPXxnXnW0/OX031rm1MXlJTEn7NbGsQAuEkytJS8gI5FSGTP0uodNZijzoWY005e2cDoQm4dylTtgoPlTlZh+nPYczcZgFfHgzh/x4gpFQ3hHm6FkqADzsnbIkjOBUA0IGtFz7CnvmhNnBDf7xGmIz7V/jmk8njvPyFTSlVwGrrRFi1tsGwOXDeoOTuL9o27N80dyUl2StFcr4lOR7fbTls/I2QBaojA/FcUnQGYS+69Gr4JHdp1+DLS7pBycO0KuLCr1rO95oSMPS48kgVNBlMrbpVmxRhMDqStS65jQI/bprwZmGog0xPzEMn2Kx/fuJcsDpVnx8k/dFCQuqaNsAp3NTc4C3HAOxeDW5cnhct+Lkp5eKN67lYBEo4Hz7THviJT8USPQGmObI1HIjyr/4xYraJwh8oRSnpC4MXuv4xr/PMbmZxsBwg87SVJMcUtEoZ24eIQcfbAjHeTNRN6377wKQYenXHBIhpU5jg7u1r4PIY5OJupuQQze3FbhQLmm/PbVpg+HfPD55uZ8nEz3KnZRYL+/hYHFBnz2+xQVN62IoeBl1ptpoIUR69Zvvuggw/OylPmYF2wGJqzlQkEspkpAhuh0h+GTWuyr7NXdxUZJ2AaJqw2TXN/ke0p7tyfL2FWXqzrPGRZkPukSHLx/ANx+W+f7b7hQIg9W/8h+zPByymq6l3Dq2JPeOMCDyo0am1cUm2TWj0n0n++aFIbzQzOeiWMeaYmCmazq0XsqB8PmVomYg3wQyFwNPsRLEWBFrYH7eCXYg/id+P487l8s50cJl7FT5KbINYEni9i+8pQDomuCPKlHu+EyXIyMMoFOpu/fiUmXupyyHcFgncTD9aBexw1x3Wlul1VUZfmKpNvZhhiis1BYml1T5q3fYMKaBjm6XGtAH/ebet/8Ii5rOkB4Jr/rZgeOLN4czBuesQVTkugOgiA0MfblN2rUry+7MBbk/AKFRvAy62viyiIGgpLfdv8LcKxa/C5zRSGaisAsX8hF4PpbosOHA13CzGRNFaGaWhvuOqBdF1EuffsH23zsYgSkkSl6X07b7WSefl1GvYrpdAlxJ+EfUDxl/9P03c+fZ4EAf9DjLXcqmX1aCh+unrhK4hRu8ID0P1nWnq3/Ym04niLq1v6TTmHmEK3VYGlKIhmbZXjLxdvkEsvRHHUGRBE1m58sRsxaTaC7m3sp+duU0sSyMHmFiZx7cXX32ewGtYjE/9YpUlgizTBsDGZU6sRfYzMZnewXNgmJCJltJulC4SK6QzJrxn/oC76ZfiTuckEsBS7yBRneMH0mv/AIWzIMViStxPgxRaOg2NCupU1+zPdAJFB1LbacndFaIaWDtyDoRnJr24sZjqQm+TEEIkcJ97C2238x7OK4CxgHqD1TUeJkFKOCOHRrQqZjhNtgf0CDH3VrgLFX7YikaaixBPLW6EmUF47D1fmEs4qJTyVQ4Ovm59Yy8CAbb/vkaQN9vvc7f+d10xSoXMdGt3PpkNczCOIbS2YODPzYS8QIlOInYgCMgBmeGWULXcuKJdfraGdRZHjiGHsn+W60EoF3C5xt9S/OSEZyEUmZK4/eS/eDWvcFvgcHM6J7fqALngywxPOZcmlncMxjUdmi2ujbcwG7LJ/ad2GYJiLsg6M1HUfYX5tZRgnO+LQ7Ab/h9PszvbMpMwGore8OjodTIyLGczXz/EnT9ENGnvIULQfLMfqdUuoi6COSRXTbBzwDj7zQEku2/+I1jCxiT9ID3UKXTLHZEfUBdE+FlZtlovd2jVJgudRwiVW6LCnkgDaa5vO2ZpeOgBYysVkHaS0gPjSNgb7rSc59Cngc03Vcu/E/qx+wN9R4mFdHhVNJXXftFlOggf9gfjVRMD1wP6cbUHHpxG5ZLhU61T6BcUAvG06B238OygTsj04zbDZCKbLNggry+nmX229r10gcfI3Df8XbvRhCYXi22m+5qWl9QyBDGuGkXAYcsDISYthwkeuI+8jeESH7LH4ISJYgvbGL1OMxtRQn/zmlOMw/9qTyU02mRNJ6Tf374JuHXH33z6P+UmDqcsHhtHCsRD+abCLJDo6kcGFl6I1zV/e3Y4yMBDeFJ9ucaP3mcavZ0ZwR6QOiHagfrg4GsTrOIoR4MgI3ilmodGyHvGGQWJukWPk/+TAVy3e26uleUVx5McuFZ4srRGHqB5D8j9xLc8NB+DN+iE0tXrVNuJ9CCYimvWuO0SiXzQQCQURGmQK+tF6+PjAVxQRIngmk13mKQGki2m/2v/td4oD5V502gZ8fz0rVT9srPwc3D4EBlSgqrs5q0fwn3+Rpy3AhVfvd3JpwxQHaZL7Q9xpJbVhf58VxZ/hmZRMHLEKcYUnMwKa/ngbL+pU8choGLA0RbTvgHmSerGJ/G8gNcs0GrX8Zu3Nz0jODIlfQXQsBnVoOAuGjUFpC+P67h45engx4K1TKpjkLEqzd4fNEY5ccI6OJ7zLvevFwBk6jOVjZ6IRNVRmKZ9CU5JJjO9ykfrmCdqmFfShNwBt5nb6VyHlUiLpKfHeIZzrp+EUNryQPtkxxyfoueT+5PvwFTyknfQYuemmmYHgylF8985IGolpEJ8uBLs6ZG9DAomuAigvJx9i18l5iGEwHGCJqNXAaNG7su6T5CUxU3XQlefEPEVoySB+4i7hvfDVGoXlWIWxAg1E1M8RYD7tQqV80g8tDjlC55zsqN537jikGGaCAVTbszFTb0oc4Ax9lumjOHUSvR4CH/7tj70jbGCcvtjLdwUkco8Oz9bSSDAaaWrHZA1yb+yXZGwlZtPOalVlzEFg7ezzSxVjuBGjaaxt8l4FITswOP1+af2s0PjFtKfrVpuckMNUiJa5+PUgCnvXFMLeRNWzVRrTFZQR7ZofG4ID7q78xJfUPK0edy/8Rg3UaW+BW8VJkKBmZ3yXcZIvVRIdFxB8R/DdVrOzBwRenzyoc4aSd3TA91UjBPPcULWtnsoRpoLHH48r4l4sgT3whHvqlTlknH5iitbL4oafv8K9Vn3AwfzjfLt9pwNxYdVM8cOqIRqloTcScwLCy70msF2583UAwkMs1RYe2KZTSYQ7t5Ln4ceuIyJV5oE4yklmUwFSsRAla7RbxKkuJ3YbKaJS5iwJj/u5GOSyCY9Sa6ZdtIM3lmn2HkAzR+aUKy3ToD8MgkzGPle0wWutEkF3SC3JDzxQ36X1CtKV5vjqeYsNn8Ui9t1s2nEDeGlrIdKXk32FdnzQMCuY+UrJDU3BC5xf4RI1GlofzgxhDqCm03woudp/epwy08fWZtSCUXw+M/QlJ3BdtKSVktwoJK/NY0gMj3FXTI8Vm0wN0c+8I+7pR4xw0QuH1JV5SzyMTFLHbrIaITkvprvmRgOlRXCBPa1A3WA/bqx/RbwzYasBhGVV4Ot/yjXK4IvK0qv8Cg4zplDpzsj826/YHHs+m6lY0WTSHG2WRv4yTYC9u5w4m5MAb1mRSrlGinXk8J9Vko7GvRPjnrYi4xDmE9DHTzPVQHQkXrIW5cgzQQrfBu3ng/GUfc4n7wH2Tqtjg4D5HUXKEaN9lrlw/54nnd+DW9spnTF+k8YHab9ETqa5eC5iBJU7qlQnNWkFn3v/y2sR2Jq4+d3jpmlD7nI/1Cybg/hkrIVELPQvvbLRxqRbkLhJQohWuk/KwMk2uLu68VtMS61msBO5yjI86HTo4lizLGiudJNhcR5Qn85YyCxFSX51yjAgydBtACDECl04F76W2wtjC8xWtnEk536IZBQS4e/teficmZwy6vTAeuYbuFqgHxfhMJl9Hqx2FAZJospOKPDR+jSbVZY0h6nkffAUE/oXy/S8C43SHNVpEOggZYRwf9w28SZcbQo2b0m6Cb/Xwj98l6yrH6rxaP9FDxTKNlqoEwjgI4ww13yhTHvE5nlCbqKUCua3tZ3kdS2lDHiYBgOPNP/9isjGfA5bZsnxQcjSlCYMJY39xNfYUdq1oHUlB9LykR2zHX6K20CcG67xlbvDpfllMD9Bc4yTjeFCWIAVZXTJaq9yK0sciqpzB3xMglfil05IFYnrgXOAOAWWtW4vMmnO9s1Jpu1JqbV8tJ44tDCFNo2wD5OsL+bprFKRsUoFMLhj3N0ypovlGp0XzKCr7FXnBw1iU4QJCr8OlhbgsD96qGyY3qXNzQN6LeAjHqJfWRHWyFmqCkgy02KrlrffVlTNJoyOZTBmIPsSG7yWmxhdRh6S8hHQMcj6arHoAdKpyh0+O/fBDNrpdXwxvxSjft6/Od+UtXApp2rm9Iw/jJRGTj3XouM9veRWb8S01F/wMXJxZzmTFPR9o2Rr7dKpwk96W3Nhs7SOR8O9852uDREX14IilEn05bfhWCW9etJMv2ugMuGOVk9hB+S6RXUfAVdOpYrISFrVT/kmkFfqEEctnyb5uwE1oijTOQ+Ot/Nf6UWMXHNw+0AE7ouu7yaJ2K48U3eE7feTnJVQvF3PC6w41n0QdaQ+5ge35OTOvSO/RLZp0QEmbTjTaGxuiCutZhEO1DB2bGgcs5GfDMH+21KdEjvt2NOrNyg9rvmzM/wAKsQoAfXDwqtKZj84x/2irg0wKabjDSGXMY9RL802A04VvOepfe1Y1JfA2aoOWmKOdP+k/lcujKJt3EJEk1fU625n/3O5q7JJMOGnyHMgihm8Jx2dIsKdEYuP4gAzt8d1IC9nQXB04iQu3IepVvnedZapm9FGr0tH2ffoeXzZi04oOFERSZqs1TYdKgdBxL7EOJ7LPICfyk5sRF9rvTD+fQVPWY3EQsfSl9ZV9Q8+UvAO8KgCFMMLdNZyIHpUNqS54yb3xGg1FrNHu2C3f7bE1BwaNWRlWhvbeRoihiml7lh1grYEXJ95HYDCFqadXJXcLvaXXVpMQxlTFl7oeA8A/8blCH0JGC8cyV4RxZXlyrb2l3uZbKr1whYbPA9HcXg89Z+0oh57+DtxCyF63QOPuvpfis5/GcPsHvZWzLvzZbBi7Sq4a7lE7hgU6omYWCRcGwx1Hgyvs4AwY+h+OdFlq1SmObXOSnTSiYoO89CDtb7Rg/Ou2NbJoaMYR4mja6rudI/x0nOuiQS7w/DP4En5YvLuEVrcIHEaloXJFSozIVzdUbA+qTXlQE7SrfSmNi747h8cPFmJJnvOK+NOWNRLqb03ZeOtaaBnpwqVm87G1ua5whcMWkLwNhRj1I32HkC3YggTTgE2ccOlQstypg6CYA9BuFXdtUVLdrEL7VB7o2wm/Mf+LkjVuNh3Ya3G2/K8CrnB8P/S1IVO5xct/CzR+hYoE8f3LQ+2e/uM8wgXI9L9uYloKBiBXJn5znp+NZ2T79+XhPjm2aAVnyu33g6MlVEfdUMBGAz2x2plh33/gzMAFBvYh0xLKWEJ7sZdZh8LEsVicoTl9l0UdpaSs64Ur3ox34TlBta1cLuuMmFgK/LX608wP5QisZnqp6d7f24Y/XiD/3wCtQyfEarOnIlxxFtaiqxzq/hGXDt8w0gyInxs1j7ZHoLtmKYyPzby1j6PDYH+PhXCVJnbPtUYsFNI5TveWq2rwHVYjwPnifZlhPe1w7IDuiknLdPnoYK+7XOEmGdbSK3XOgn/ag4wxDo6o5b4OE4ZkA2i0bBifwVcTFU50YPLomdSBTkxagJuxipnONuQx74t5EnC1vhXJcO4SSs1iZPTC52UnXFuc5XyTDNonQPx10MUnR6UMX5UB4B26c36LfPK1PSP6p+cFQ/Uoc25kuUYsawSxdx9/rzLyvwzKVoEPwHYrLTUoSZNz1muhsbAK0YcjH+d/1rGW9oCUddIS60g0WKQrVELOHEL2nSz+B5hKI8HbWwZABPxUk+cq7js2k8myRpE+EuDjArtmBF9pYwW8ZWml8gQtPcscgA4gL1UdmdJx8YheXYwGf3UdRje0XiaS686qe+OpiFK4ZCOFACkSlGvVRKt0zA39ZB2KO+wlijymRGlMKYeSwWZTtgP0VNaUlwNhbJpv2I+QnI4al4R/S0rQesokpNg7WEb0caAf6vKpZiiO3SMPtSXXKaehsRWLbn2Pj8xSXAFHstZYQLEvrgi988POpFXrvzIVpWtAQpubYnQmPupWdKKTqTt+uPXFRhkkgbtJ9mTZxzMKHCSUWKrWR5KPEHlfBD3grGt7kn2ii8xTRARBRNev+Qv4E7P8Ic7rir3fFy88dan23yAbFWMS2NxUsaAFSqKYWWyk//0+feJyb1WEyw3UB4Zspdho6CT5kXX1dapK4LO0lVW0Ptmvl2CcQ+QXMR6msyefVr2HbkuQQeczJGDPd7X2dONgxtjuhUnuOrj+50e+ZlXpAwV+2FgO3e1YbluQ5JP1cuFb1+/FzusxI+ZX5/Woh6Hdfn8fdcLL6UbMOaIAjZHKarRI0OX/yr2Vpt2XA3A2C/Fr7uNra71zD7z/KOhlVXE/mmvgwlfsItNvB1POUQXF7nm2AFSgMTaxOhXONPXbaa+GqWaKFuRoK6o02pnG04BHdKwvYCUuEEKxLXgqA3acwd6a2Ox+cJ+zsYjWcxA7+whUTsSpSt1ORgV2SBQn8Aet2utA79zjEMm/WPSp36ehkO7gJW/Yot+x1z3NCSznNbJK1uRKj6MJRwgw/5OdEs2F7V1Jcjj6q9YlmQO4OWLMtviduZi4fGqL3EIAgbEeQSdWpKw2ZZsIAhmmX3Db9jFOUUCyMFpzQnb3pfQDWc9YBJyIWTySYkO3DwEpvzkj6Pm+XcZatKoeubzD9Sfai9o6z0LgyQ64N9xBiTjfFflImw+3YCAI0v3eZradOty0LfcQpF+bBlUWMhicKl0DzCoN8pqIZHjWarB9+oSMIAho/GNu09EhOv76TQuEvkbYqTbppQh+6mooDrwenRqa5TYZtovUqDiaGdUfSrSzCrPTg/2PXHxywxz188Xtg0Lzigp+O6c7/4TDkZe5mAF2d/Evl2IhK1bCWUhWBuTvz9wkJpiK/RUTBhty3zHiF1etTXk2uD3DwfxF58m2i6uUnnz7/uKSIWpwchCfS3/hZxrhMOk3+TWCyx02pfjkIxtHkGWI432wOoGPvcS0tAC/9C6u+BvZ67m8bWaykfzaAHPR09IQ2i9rfqdidJC6iUqCWqPUyjnznmizOjE0claCGrTKdwlpC85NyJyy2QUFfsJiXsEW4hk3zQMpoQg4zvESZErQBx+EBzg0evK2jy4h6ab/nb/z7P/5xr4/7K0efVevGTYYKcmQqvtQi6mj5H3vl65LDY5QxBuol4+g5YcptuzvP+MGfq/UROIoDtXC6oocN/H85sMBcVS1PkRqsobGA+X0lmNDYDuIUKY3olueVMI3BmmACSfckH8PcrWNRWdVgegVR0PU+VAJoEE+lfqcmY9YhImOJVAQayFQb2hdrZJSFBuP4pu7GMejo4zAfpNn+v0ACTC4nLEW2zJvYLlo7pCrd2WUHnsCpCZTaIWzbLlWUCVsvrLSQUmdsx3W5o7pTPv5wrlzkhzQiOUCrkHtwSo2L26jKgcHg2ElBy/odtq+dsQU+AmdwfJRIRMKxXhGTwNMxjLWsYrM1Feman4GhOTbXLHwEoNYA2v68d7e5CQXKj1lryOoMwuZTZmiKZypfSZD0H5Cpw43XxZ1SYaTQZgR9IrHWslxC8XP3bcMoUj5EIFancMpVPmlZjzGzPSFDSQQsxy8AwOhi/3G3RjILHG9b/oSN8zM2NHddtiPyK+6u8+gPRI6se/hr2N9oNE6I+y0/3hUQMbYHoXJuggtW9E1xUdl29JWW1JQTmRQr8x6uzYuWWtYYo3v+SCvmBnnv6U44cM6Ct/OIE+0u1OoYzdqMl7KhrfqiTq35BEmlgqIpFu/MsU7rIY84VSqBoRvMAFh7wH/+WXe0AlYqHLy4dJ0wx+INTigjyYBPQqnJxJPYORj/L9240iQkzwv0g/h9KI3r2GaB09KqYU0/WZt8Gevu9aWhN8FBesf06f8c5SX3f8NAU2ax5riGV7SVl7rR45bQdD31QExtJryWHKdqlxcY05hOOlLJKJxXINNl821nZmBxHQRFiA24kFqgFosXrLZupV1FEZuLTu/d/7LKVbslxXCulDhIdpYARUmkMX6kcbfylE1MBQZbFtcnp8/xjrTbL8ABZkewuW1v+qIJx9DVA7KG5v1YZqVK4h+u56Pbtrw4Q2Fuq8Zz2h3F8QflZpE1VeDi2BWccLoSANBTWRJhQB4gi6wPG/jePn6hvKv0ZbwkW9ygXL0PQyO1W3f0UHw7/rTyh94SMcq5vL94hAii4j6sheb48Y+IP/s4qakRDiJ6QKCwi8GdRjHq7JRYdc5Ahzvcg2tNU7tK5ahDYJc9+XDtBwBh3gVb1Hy6WNjEdX949L7OCMg4q0QRdZEBeoCoyIbBZgVHtoXAQIC9xsAGK4eHLitGlr4a/q0W4Ja3JclLi8NMXWeWcJHSmc6fOCHzkrPcnL9isJvXoyOR/KchMOz0NLN59TcDX3Hhf2WVgWKlsanLiN9fTI+2SW+FzMfBmfL/5GX/68K9VMFNiljD2Y8OGy4fQHxtn7RQqyrqx/A5lHAga2RX9a9Tg+uuwaSxJMEkUNpIwnwT0cyJHYDLwXBfA48+gXzNdhP4iNmE14bph85r/U0HMgv+v1NrfLmVZ32DHUamDok010qf/uB2fJmvLYlwqMwo+K6v/QQao5K8hZToQwosgtAj4jjEcUgMualb+Y/TnG7z2GMAiyKrOI3LR6zw9t0PT/JuPFxOIE3z4fVBYrsMKNN4gMarSi9sBRI0MZrWLiPvsBArTeeY+xH30uETed4FE9MzVHWSfHW1pW+PPt4cG0pVYMosy4+ipgnZtJQDTSZhHuQctHBO23nLwOYPDD2JlKpRMLRUWm5NMGJ8NOzvwl3IpRFnH79lljnHdFkcHB2i75IdqFm3O3wOpdXcSvc4UhDzZmzyHty2mQCrX1koKOOZnGiQjgkFzFrMg3uPD1OxJDLW2khw4na2DOABLGneF/Lh2CpcbD/heiZnV+s0ABF9rYJVbulPhQd19LlC3bz3Bm/7RVyfluX5s3UF4GwJ8AzNlAdkNmAswdhb0Q0X1B44or91cpgg6bkL3oxorA8JrFVGHyVTtbtNUGcILUqZHJcJ/Y8tvdeJmDswcdsxi/J9qpf0qFPn8zMxk7GvREMEZvQ+4uvHldmo2k39Swb+rgho5GEC8SgPL+XGU78C1mWozk8NzK9o97KhS9xBsu2kdlmL6DVWLZaO6HRZfw4U3tl3CDy3CJj0XRGdbzFlu187AyBrKoHcfKQto0JqAEnbicRJ1sMhB2tVSyTt5AwYGS1aHO7WL/bKXNy2YevNk9v0RR+kRCBPnMfQn/vaHMqk7xxtufUWzqqP39LvsPhYcwuKLagFrs6U9r6sBsViPLXKmrXkZ1/XnulQEi1p1OGbz3UtBAMEMwlDk6PMQT/ywxfefJOSBK5mYbm9FMq6rQxb3Ugshem5w1n4O9fA/9DDXtF2Qj0Kf299nCyCmVsFXdO334QejkBX8TPFnoBH8vVCU8oSuiQBdu0DoyLBfENnCvBhU3HOAZSbIssvTKoX0zAXR0ZXBGSUSu+L/HwBsCxGEPAup2asYv/wnHR2WRL2B14BrDqv3tfwV6XtpIi6z6QRjRMoRAWqsl07c+H3iSUhLGB8ZmeVD21Efge7/v+e/vDfFyRpkNPK+L40NR257hijwKgkJfw5YhVTtWChPbHdXwQuZNHUUgt04MUO6hI74oV8GBKQ2y+fhvYZw/WiP/lao9Tz15r0ndIBQwglyR7He/Kew+CVHEa+W9MfQca3thFjeH492mTj/kTaaRVamATEyAUaCStH4Gar+9Z/m/+VIOxErBQ1PNaR7n15bASypHZL/XOi1jauSItb0PlAiSMykzgyV7BcrIz9RTkOjAc431fEck4bZWfvgiRiDn2ivx3/6GhSMW9XWdi0CyA8zStmNL2eP/1OFQK9K8tHB6dRQ6HexvAOyV2pq2YpxUXtYpiCiNi7OYTTGo3busQxrAwMBqwDqZDcmkpzz/Bs0RZ43b2vXNi7j5RIYIQe3Jcp2e9FZUMANhyNca0hwVGBKHOLLpqwAKLRwYHu0VQzWZK3vDgoCdxCTVv/xXFTjF6RYVCSE+z23IJqrZNTgcXNpF9BOUgjC39ZzVTFyaeRpCYTTdWyKz+hVG4/6rpVXH3pyR/4rbLcG0PIxexvf4KKrl0OfjYiaZIs1D76swDe+zV7W0j+NGuQADcsYiPUZ4hbzeXfJSy6cSqmBE9rJgrd2gIfmLesH0AP2M66hKOfXJLp83nzn5LBKcHF+m4scIv1HW+7mixTQkXXbzbsn15gRyA9fn3q4LLYhj+Qpes0UUTvgK57oQzNT+ywWypBidojfCLjfY/OzPZLZ/4uF/MC04VghT1nX7LeZ52ifhC8dZKuV0o68H/6GzaKhaI1Pliy1eSPXaH6pliiu6MZbOkB/jmAmEV/lKYMljuGHsyP7PSY21h9R/WXpgbNOCU9MH2Gs2It47F60xhc2ke0NvCaL/sIhmcVRM4sD4dQ+ve5KqBkpVF0/m1DdJ4zo6tSBGyDIerRiAotmONKM3Cw/hzV9m3hCBCtGriQasJU2UFin69BFviE+vby589ViS1ff9AVTwTKz8TXTHS2W+XQrS/huv/q8S834WASqElRl0/0p+x1ST9DZSIUKghFb/GHbBqU9pcIgncWpoghAF2ur+I9khKztNIkO8X2yTThgHie7aIn1kZx+xUiizTqomzeH7oMbpy59gqmyb5IBVetNx4IWtwHGRbEJWqqAT5yR5AnREZ4Jy7v4dD4yBQukC9ZCt1PIp6CJ6VmJ8KMJCfHZN1YZg1LJZWJoR9h6UWJkddwhBUtEPJ2umMGDxDvZzqJmZ1FCDXW5/RZMuZmlANJQrOkbQTn+Q00hTiIgqsXt2KiJdTGUMjhuooCsKUOfdNjDyYwABRggoqs2jKF3muYGdcM3bL7qkc+iSjjYSTemfDWepdsV68jcii9pBHumoYyvz+7foJ2XaqyeI73WC5xqm2E041hrgjuVT5J8nHlv8lPmMcpoVKmyjm9j9y47SZ89e6TCjxAockhHZ+0I0EQ53ELJTGpqGaYduKrbxgIGxG42nDj9sNmIWoLgkRE/RwYWU6b3jDyxQgo/DSdtAlUXGCAulk+HmMCZsFNXeHrAfeoOzegBc0ZjRaPQQjzair74rxRhFaqKTr5sWc7PSh8pFfSKFCbZvO9AfqrVr1OPffyCRuLn4OpR1hbWdaAdoxya+6l4upu4oBuWVTszYBlzh5dQVrGW8MiSrP0dtTmfdsV1mcT1a5U/9Q3kpO4a3mPs0jt0eoymCjcpT8QhBbuImLi4wZ0qsKhRtaiIHJtCLjaPD3fuD7CbY9pq0Wy+AEIFEG610PgU4/rdm5Yte+nnS8ibT5EzSXJiTaex7mgoRzzePUPa/4vk86DnFJiVo4fIeQZiU86Ad+c7PLlV3XN1HzOz2ql8BhKOo4ku2mPrLCypvh5iMoGFzBf3VtY0lWGUf8Kkn20/FPs7OXWe3OYFXbFzxxAWWhRqhh2rAZciE5ywd2C9cHBO/JKKDF+IiWXI49MFv0Jmgcn5yjLUDpd56ejnOhHyDNwcKAbYn1rM46TNphVTOfHHF+LsBjUF0mAEthAFPJgpba7NkkUpkSWcHsDN3tOkRjpcMEtoJ3hH1oFQr7i3dFgOlFsfO9v33UNXa9Xx4W6gJM1Zu1Ydz8ZQMhShcIWK1beCxX8DF4qmV2TY++vTIRBIctbCDVEEpSahLrnKPct5vNHpRa2aimqlj13kmAqcQtxbqMvFh1tC4cZywBlHwxd0Y4k4ltLXHnoEB4nl6dCha8mn8+obENw4S6GfrW24wMXQxPSUlHZFprrzkyLzzFXsSxo480fNF2tYmgp+GTE9q6xs+2xjTgGCk3UKjkjtx00AKakzpVNPljVp72X44ow0owSDDF1e9OCiqaT4hEdiGOkQusfbAIu9/vCAhujcFiry3QVuEKQ0jJUCaY1hHj1kzO038cuXLpr41pxg0wkEB2QJia7HX/wfHh4g+pHJwqbbsQeRCywZQY7Oy103fMRW62jVrRE9NJQt95040EmwB712pzoZdlb9rTQdzxX2WmuHqajmB9sT/L87QWTLFRs+AFgzFF8Rmx9E+lBP4Y7ICRjXCZHAPigB+RnsPV2nQ1Cih5t5OG3FlazmfKl+/2VzjqPVj4k8BLcRrhJd1/vioyEqx2n6iDCvxjzrn/mNQ0N/qGRGsYa4DLaii0sDsBt9y8jrfTH/81ga3xBl1EKN5wK4Gl5Ut/jHNa8v/0kKbZXEsC6gwFSp+lFaG9E1EWhgnoY6aOO5j5q4dbsVWmlzTJV4gv/QliOtgUsfbVPv7oaycLBsV9jA1CjXs/5AOO+Ng2lgHE9wB83qyDCzo2a0rgPhc+EHImeEWRGj9TJlRF2ILd4G9jZ8bMT0bTtrvG9eEZqzyNleP9M5hbn/arPFmQ0BLeiHj+ZADAzmO2Y9GXBGjPYn4J6wOIhhoAHyKS+hnevNxmuXpsA2w8Te/QjRiifIXnUJx8+mJ67zhRcgUnqT1i2IkqjL7upYwRWO6El37xWZSUcYHV5rpTk60Nn//yAiAps5uTfuVxf8Ja9zyO2URJEhQK/9zMCn7p5gAStKCl1RP0asOGml8mtNXfOh/Er277TBodbxXv1onQ/w3PBR8U4pn20bgr9/aS3LGnBjnXLjLlQBotwPcWXwwm/5Ztf9zM5XxpdOxme/2cPoXQtsyGBBg2Xn5U1B/+lGwoqTLvt4waDRwyB8EGKATLozFZzX3g11wtrCyGXp6WLpPKtRBI3ZrMiR5I5lCQ0UW3JgO8O4HSl6Jal9L/A54+8+nIt1i84+d/sq5iKM/4jJKiBKlAQJ+ZdrGySUazBFZqUwAp8aGrt6amK5X1cROxb5rkCyjRkU4cu4/qsf5X39CtS6PQUpn3v70t2ulmj2C6ZeQC7G11Ui2MF31uagZovE+eBdbguMh+ZUEBkb1Sghx8N3/047YWtsZtLTi7JCqViBdj4HJOOv3rP22ASV0N0NPzCekUvQkwAgbhHhNmv2kKVFrXBnDunZtvrnK/CcG0YoOxAYn/JPvlLPBNRIg74St3PME/QNoWWLVdy5+25lOBcq/dw3Y+VgnwhUR51CMyDOPaRHf/6NdB7an5ij80UTFcS2fK7JyvmEnZdgBN/XOWbxYerCHFZpJidT6q7Jp15d937w5jSqrPJMEni0BMK6LsAXGXe94wpFZcfI2QZkqBjNPS7UJbLN05gRQePzd8UFpJwCHREL9yTbVgruSf2cyGPgAVZmAWL3GpA4WDJIggrDzubJ2zmsuJ64BZY1sZOCOLRWgN3iBXm/TmpPFNrvrjDb2f4i67perY3MTRf1JteLlmZSKNR3DXzWvxSNFrgzOLjTE9tW+G4omOfg7txMitKc52b8CUkZsg0vzx8i2fSeBI76/Xrxv/dBnd01nELZ7XFQIrLm1YKGiQj0tACcrllrsVVMmkoEL2kuH0qOSh8fnNoUjSn1WlAaddOAy3l10vo+yuDQ2P3tuuUA1goSFzT26CieRdnXVLvo/6PHhiuzcFIqi/B3BvXtiDTnZ6mvWwntYBVW4hbQUuOKumqb6CNE+lC3q1dxb/BLNMfRZd9WcE96kEU0f2FRbX4NtBox7/BmeLUVfAAWS1ZYBX//X3wXKMrQ3aODYLWojDO7C346WKt/X9ZM+sFaRyNJfjtabHWwdFY5jGBBz+2Htt3EQo/Qnp7+99PyDGy0TVAALaoLOKaepgcaugZn94zmIB9lFn3r1OB1QXNrWY2K2BGPirAyckARTo3QnvU7hYqJof3TmlY+rpTkAudc7348TU67CDkzJejaejhfEXI17qpf8seBRJN2uTYQyzX/eRHt3QfLmvTJlUKAj32PG+aPJIsrEEALokBE39IrRstJQ3T/u35SbzrKQisezik55myzndNwmIGtFsE/BrKag7f2UsQ5b7QX9THsY0acsHiZcUVreKsbFINiEZLlzCq5hVH0NA8AIEzk6nGxtOBvuqFQqJ4VlzlyvRdzfWd0qNvp2/h2fPjS0ALD72aQBSSOC7oX9FRKknYXdW3IXpFfDUJibNtq7vjJ3e3Xo6bpSd6Tj6w+RVX+w7Pkt96mqNdWQf1LdW5ZJHSKa1UttY1YmKJL86oJ06CuCPIYbgbY/okNbvsOnZhDYlhwCjsZE/OPCu76DSIOdQb5wI8jzJ/JPyniPZGMchlsnAeQiq/i/VNS5M/N3DwOw8sq9YNcxSeGp58M2Pz8C3u6MybU2uZhxDxzrkj6hJKF0z0RICBiXBkHtRURDUCIMp4OCCRRkqPREZBEC5890BUZDQP0DQbRBxf7xWoC7rJZ43ZV8bhkCi42/98WJdJw2arO1ulcKFegyaWCUQnyJdJRmBKVEP7ds27Cshz29wVHGMW+qiPfT9ooW/DVsFomcl/EwVmtxGx8mFEk98CM0FZ1TmErXw9OV5lQFzcuXAzX5jot7YOQqLfGXCkshQXcXUWm+xeou8IfOUfQggGCDRVGbpkqcMdpp/J0cD6tlaBXf37o7lR8QSODo92Gl6AX/6uS2fNDj73ZXIrOKZKKuD2BL/kAVnBdwKsUZ3HlSL1zne7liLFzYQBgrtDQ2ujrxmS3hvEGFm7Tbh406YG4h5Zg3Om69azfjbZNESe0/OB+c06Jjk1xQQVbW6QlpPe3n8eLH5PS0bp1q7HNHS5TXbR75YmAZ/au+hKaj4yTttR7whSkV2lJB1v1aEREDjMAWn1V27flPkZ23NQqLhz83QljXcp35j5Uo9g6/sxgbxM6yhR1tgTsu4qprJfziGvZTtwhjUsM5LKLFJyQh6wF8EUUGYUoke95SvLbDDtPGJ6nwU+eFtkU17zI7tTC7kjR9hbYN0NV18G70U8/ejCN7Bo401ANAG8ZM3M8Ko5OtMoGJfjQrWee+aChpQaXXIgeRXrlTR6KPZy70ONIjM03q3FQ6S7y3/MoWY9r4gjKU3hcjNVZxYJ2KHSLC/gcs1x5oR5Z8dCR9rwYEvmtRfX/Lk1GBK+eiGlOym+Qg3pTmn8eupA8VwnTUqCYpYVEQqs7BY+/p8kltLJH3Tx6V3/WYiczxs+cekxlwC4k5pOd89U+Ok7WKu7lE17M4nDZnO3lXlY6qvuLZ7yh6r6nD1WqhQoj6W5mGjNmw+/Lq/Gj+fC62uaMieMBEl0PUKBeqk15UgWuyz/9F9RxHrL3VocHGjod2o8RyxWd5soyANyaVqktwU6g+JDb8FmF7Rwklf/CQJCrprE+ARQfS9j94YwBOs63aMRJPIdzmdeeEPMr2RLeaoXPAZK9wH1CKsw1edEMPEs3sV1RjgiKC/9p2JYlkfU3mrn5b+EoXYHpyBYl38QShAc3VznqyY7h6zh+UZAX211W9OXY22k5fBdPvQrFwS7w/UYsUsA146SPjIXMwDT+k8OrbE+WZduiVrgxxt2mWChg/Pq7Tz03MjOKnHQCy4OrEyq4dpAm+hW1wc8MVlKAPvM7YriVgjC+9GxnO2f+OParb+W442tgXpSb08nDWu9DTjsLuMS5E6JM6E7Hw5KJkdrzdND4WWKY1D7vW5N0Bmd0MbOgJxp/jkXAJSBzmE2CtNAb4RT7RkB/69f2k2IZagjSenFSp8cNPtI5Gsa8OOp1Hen4eZEsCZQcJ/KsUFSQ2C6b3qkDWc6FUEgNhYhhAmuRPo183eKwTpkHyb9cDBq54n9WulHzhtXQxiQEfjG7JEwI/4/9vgkQbp7RwQ9eEMtOdRQDxdMgfzl/7HNh814cmqDqNLyPLWSwv8Vr0LOzhbZOXOevjEjuZe6BltjankVY+9wTFXDy8vnL3KIOcB2JDDavmb3yWV5Y6lMJPebyoKTzSpuzTW3AaCmRd5V24mxygSNr7u/ZZyN22zqJH6uw6UoWI2sW+ZHQTGPdp9/l8IBpKNOEUnqw7wUu3tiitiCzDYmDPEaEa3VuTWF7n8/jgvGaG5k+7/DILNhBtDjOJ5jHmcjxQFkpvd15xSskv1U1kKcv3JR4oU5snnx/SIUBnlHfmiZ//6mYKLulc5M4JFj3bSJ+sAYiJXQ4oJ4eg4pbLEfSqL6QEcoGwWurqfRnsyQaR1uTeN+iGJxIFUs/dAyASRkWqwqK0I5tExJ6uqpYUypZVWAnaRBSTSYXrd61PVHTYIIFI35TsgYUWZQLHBPctYPw+mIrgjYSM/yoIudXyUX3t1+wrGdHSN0Gc2+yygFGjSOocHZBKf8cJ8RUMjg3PiUR3JBtgYg/iVX/tuz7K5sERdk/JBnLnEotIgVwTakZj5YZ2jx7saY7iXGTnW5OavkebKjB46WzV/s0UMTitnZZH4Htoyr8WNd4+2/M4fotBaseMcXp0gs0naKlzSBTSaTsRsxdDybZWCAgLQezD/cJrINzvzomGjvnnC/BIpQC4CwDOkQas0xD7DjeCCkLGt8feY+RVcmjVoqz5R2rug0z1Os6VQ8Hpm28RCWB282PsECUHDmjxt3ljP9x0nvjFI1u+hrnTvmEhD5eiGtbhou9YFA79ftb4bC3qJLah880Yi9+JsMGhwnln3+8I83O4jPJ7QaISJ/5qUNjaB2mDcI61odsnJgWSvcHff2md8mxnrlPcp4hAEK89BhBaSnMyys8RJoUBciVs4XaRKEGGemqTvs1JeUw8Kcy3r3T8VZ61kJrPak9OeiOYJXSte3HyBaMBwGQQXU2kZVCOnP36RXW30x5/krvM8k69b+FE2Sa2ISeRQTaqEgYqljcpaELh04cpn5tjJXkm0ZytTG6GP5UZM/atG7wkeg9tWaC6rXcUzZRjdjR3uyeuj1dlRKcRco0Q2yUqStoGhQ9/zCG1F6FXxhcePrzXr0P9WCx4+ZL//V3HSIYa+s9fXBE6msLil0L2nKGyogZ1Uy0SH8TuvgKCjYiuHMzsZK1jPfw8FvDe1mpZM/C4dCHK556o2JWa7DPTZsU3lH37GOZVoGt4DFxGHx3aukCrj1vtLv6twMbrnYLYsKUqBQ766zCFPxZg2UnXYgUtvCBarxb2hceifnBfnQum/JyoLDBJ+MXjzybyS1HPRxSUy6qpdpJu9gWxBKJqAAsFde9ip60CChoKGVMTM3HEvSIwLfHr4kmb3ajCwtigJs1isuEo/Ccx8rk0I5YAx3QSkGDuKNPL/rjef1Y6JUlY/U7c7Z+vm2Nont54bF5drFYPHqN1yiSYE+2Cls2XNpwuhc8GBCBOHPQd0reoMXEu2yHiM2VIGbd3yzehNotUpPbXbb2aMMegAWYC4HTXFtokUNe9yAXbJ0pvcmLv5s4WElOpE7e37/8svR+4IxY9z26VZ8aNxigv10JiKfkx5XTOfBQGmayKUaK1HpJe0iZ1+atfDDhuT7WVwkr3pfX/7FbWFLtZ8Kg/VwZ5UO9pkbwkHccfzUJYkBuGxv8QJW9QdAhGdhTFE+ZanPANkZeg94PVqZRFOCR5PgVqc1L/dGAAAcEZiZuMIjS1ULoj/5wxZZkWZrWggTOU4po8HlK42o3mIct65nPNCpUOi6OHjK700e6AC1QacChkiZfP8dUks9q7KHX6JsX5MIBaaiCbvgA/2W8m7EkPnE/rN+FO/1NkAoeun2JlUFRFlPvmeRjYhseZI9wOClZgGBVwJR5K6RL9krJVy4yCUTSfesb0ZQNMI91TUlWjzxajgCpoh0tKNfRzoEI9xEkPl1VSGqZeW5dhF8BzQJxgCr7Wg08rckhN4zHZBmBjfY88cS2HJRhGbNAEZdiMnD1sBauRvZ+WgP3nT/L6JqssNV+a7JuykZzypUek3tv4JLaizwudyOhVg2qjPukAx5GEo6W6qfFY0us21BYVaBNdktCVne5BneOrrlIEWoEBgfCozmozBMo7NKn93TaXa1tVazOsREiZ5iEW06VcKGyjUltFuvV2U+XH3AedFurNOMZtCZe1FjIB/zKodt9CitJp/1KvS1U9H/w/l27j1ehvLqLblnM80pGJ8RD/dsulz/CkYoOD7r9Qyvt+oswUUucjtrCx5/jm0DwkZfPPf8R/Gr+H/gbP9feQOv2oxTpGS7hcvvu2rttLlrCkCnw/9zppU3fSNjjXejYGN+4uX489sK9KujuG0OwFV52ywMzbxfyFkHIUhx22mqwTSw2R98UYtHqCIjAJIZ2v2+sQzLEOemuCZn/HFwh1bjS1+qgyVhxQ+tyJA/YTkTWT1IycIqol4SQLIYjZs9KE7CBl6V0GY0LflvMhhHpQCRkynmBZEW2I7wsPhreKdqjFPizTPGZHwzmb8ej721kbwM1Rnaxy24T1fLJB+4docR1Lvia3K4NOL1kQEmUBPzX+vQgC3BTLoxMN1hduyLXnClL5iEI+uYjJyR6pdrXJRyPefDIYuM9eGrirkznG9wzDtDUe4X97rpZCDI7b/Ss9+uOGf9kxTTItDK1LJpx5ef+SQb78Og9wN/8yKMFYBa0H/OhqraIFW93TCJZU/ZPmYdflT1X/fc7SJOgUcYmkj/8BEziokdH/SjfUy6ljczY+yMdvRTBedR3QFSySCZTNgRjKjKzcuTWiPvyUDkfbtSEATVLohFljTutyDC3UYOST2W0sHYMkNHJSOb7hekeQf9Xhw/NCsyrHqbCjTIAPo0WDf5QsygHPZX7coXORyzbTE3q4Kh4NqDdO5Iwu0bmFeBSC54lHIxfXjxPQ5+AWgB9erdn0/JBAS5srcnRNSIamzkpHhzmCt2xm4EbJ/EUfdN5vh3W+NKa0ZJUFCfg7Hj/q268cWLtkjSZCBF5VzUe6XSOm7Q1bW5RylbWaXbHMZR4E51NI7r1aTRPudbYGXLELms/dPPOR3PsW4jzOqH652KnM0I/VvyrPMX5+AdDPWaPV61RU2qiAjaajHFI6VF4VTxh2/hiO1h8jorQDLw6flDfsvuaWkYdf8vYf6yjnVVnEVYhwLXcrYCCdl0VkcJ+2F+abWejphvPrbwfY3qK5CPY6OZcfHZg9uFw1sp7c+q0Xe8AJhsF+KozxCUj/HK0+G8gTnMd5T6L6fkGxbcF4+X/ZthQCUjRpFB08WvDtT+EFrUpPQEeja+NfhXiJMW8kZ1PZa+dS58r07+wi3wusHtynar46AdHIMijdEq6DP4tuCV2ukCCviqtgvIUdUyAoyM37W0ywRSyzmyEj2KBpaWdMg/PC0gmPBg25ISxrz5czc4R0cUAT7s3/OAQcdgD7KvFr2DdNrL6n11l/+0LAjqk34laqAWIHhUh5zQnbS3gPanS5w7D30DDEK3N/TPX+x53u6zRvZzcaSOLo4YHAEF6myiMVoLjbtlBmiHeHybeseP7eASxeypHHUC4PywLWDzlkE/ZjOx2TP2D54g9H8c1CM4J+Mn4zYMhe5IIfRSAEGCG/ksMouqkrnwJMX54L0yLgDg98Ag4+eEz3rYYX3okOkewechdm9QezdBplor6ZJ+6IJsYZgXiLgDGky3NEDf8HzA4vUmKz6ARTraCTFtEGBhrSXkOdThWWZYqBaetUTxMllWkHgHEoCs3lC5HQTq8dsVi5dq/GTXeURQ6/2Y8Cd2/sxyk27Ign8dmaKA0BOYu0R9gyzv+CKOkZ40GUJS91cUPgn5uGi7l3US10jQ//8Cb+7jRrX0DDeioQQRJNp2v8Hh6rBu44VxbVpJye7ivE4kj1IC/mkZMcYZ2kEJuCoKt7vbU1hgICKqgSlAK5FzvRvs4ovq8zYWGTgQs2Kjz/dRxZ9lpS4JO+JiKw8HmbxH7Yk7OacNyHRO8KyWNnjwGSxDKeW0HRg9sSZhr3fGPTJ2jsSnOIfKTP8MuYYQPm6CamIXAtqlYMEMhMjBxbju08LOtMPA2W8uuLpVNffqbF7e1n3XlFS+dllKjDvMty8fKw3PuDsrH0YFNb2NVtDAJmwm7NwJN+BdjvyN1ouSVYaSmmJNiffE0pIu0MNwZ8Gm/R5I4s64lmQs1JygvE4q/K0Xvw1u6lapjQIlutBxhf7eVQ33+bhaVH98Hcaxx3juQv65vO1Ifbyz6e8USGQerv14Q4AZdslKPj2odM9NrUPbgCiLHF5m4/BcrgS3HdtD40IVTrKuy5Y6anWI4ZMWAyB3eq4Z/EmJoJrflSrmiGShbHbDPMGU6ghAPMU7XYZ/2y1Xu+agXMJukzMlEBEYojUfY0HRhafVzyxyZKB7nePPtO8cpdk+6Y4MsrgwjDKBFNNylSiThhx4HGR5P0CKiiOOP6oHSICydhX8bI7cGfHaeoRTZVcT0WuiYdhBu6W7cvQnWsROIfTJo/a23DalxbwWk+K777nNWFpnZr1IiRGZ+Sfl46km7G606zWwdYxRwcKooOqu+FV1dqiw+fEDU6L+t5iMGcB9JkTg0w56O5GyBwCKegcRVxdH4R3oY+7m9ba3nUG26QIwq0NauOF917JtmGNfxxgVX2FuQVWsPSIxnrOqJZgHSU0AsLPELc+jEp+1ejdkl7j25osc7LYtTom3xKezJGEM5JeJ43lf3nQqPrvTGRi6XuOag8s2P7T3kJ9PXGdp395TDr8GQdUFUs4NtDJWb2ba+XltyxQWhv2bHphyVQCzgKNtW2/c5DkAa5yTjY9DSwxioKbFZX5p6AIDkkP/i21tART6/QhEK+YWXjd3MDLOtfMD9GkZL2k7KlJDVbBHYbcjgrSm8MYZxA5VfU9jiSjNXpT0Rkylnz8hvjYPZXjx2netLiWvIWKtwyxNkA7yddee8GxJXvS9ga50BxOelEkiWN1wTfwTrsOJ35UaJ92xMLS7EHOxpPFV+8+fhdnDfaUYi+PEKVdtl3c2kAgfZnTfLOhjfymEcTiRDjG1a43II43ZyeHAVB7vRuB48K0PbcGjKZMiWU9RjNnGfDXNHJ51dwDq4zu4Zmmh6E3hIIKfD0FVQZPGRqYTyxHc4J3yr9vCsSRxZBB7NnW3Ls1a/fux5mKnwumpU2gW7amNaXrQlVx+2ll0IbcJ10LqT4S0+GutA+999M9dyenh1irlw5aaJqGGb/ijQVbAcHhYreDsUmSUBiI6vRtBQJ+2Mk7vzH+otaXRTsNQ3kD2ngOSZA7ef35SvwRSFGoEfgaH1ZqnE7nJ1VFOQGveWBhuXInTI7MDQX9f3qIn0CH02AQSkBmbphVgpDifOtKLvF9fQtMo20h9JCN1QRPkt+zE/thMgnnZs6weylAt7jupBDmhfsPunufbZaeuB7Eo0LR3axmbw2Vf1xopyX6iJ1kTTFWXPNEoyaIv4whevxAJ3xTewKS1mVawo44UTgDTJ4aW0QahAPsg32lS5Ar4uTs/aFC2QSvAUF8arUVUSzKKDJyuqxxmK1C6h42b4/HGbAZT0HpyHCt/FDrxS7QX1YIum/M4MbI6GI34UTo2vEaA4Snldd1V8nG6sbHnwbQAQtBsTEF//XsxNEiiZVFr6BWJDtdP9DfrGqHUtLDYP9oOEW0AQnqU7ettw0Xi+1fJg6f6TrI42VvfWK6YXh6isoeSwbwsp4KuHoSXrf3FAEPYdJ4Nd+mc+ajUKsEfJn0ZEBsP/EZ1nuEEzCQGnavC33NeYhGOLk/jf9BKfnv7D/PIOAtU2Os3iF1otAMRoKJE3tRcRZgdyTv6Y5UxfRXePB9SAMELwjLKN8REIXsUUYurqTINcdzX29U/Ntnd05elCv5j4hg7iTDKWN0aHeeUq53HfXpD1PpCn5N/I9z+BCtVgYKRKI7JbuwFWwFySDPqdsHV2Hcae0w/ilA2Pdm2e9Ty/MwC4e0Cb9Q6lW3R4rStYIJAeBwGLayp0NIndVKomeo+6aF6O4T/40xMd6/VMA0EoIRVczyfuhxrzott4KCLC5BbKMhr/VtusnAekiethZakKGZ6L0SPw00b3ZXAfqn8mP3UGrk0PpZgSeGRvCEltlWpEUV3fWWHH6kIEiCeyPtpnymG+dNjEWBSsRfYLYppo/kncvRcDHX4EX5qYuIc/DPuVZyMZWPHH3a88Y0/nqYVzd2PkkHA+8lWdEgIGmtE5IAa80cIjfHtfyyERBRibDXhwOr7G6C3MQZwVQLvJXj6+BAHMEzwUEixmr8blhaoALP+r2Ox2NeGJRKt3wi3NqnynlR35hhsdsg9joxkNCcPyIj26VNGifX1cPC4cQkiWWRUmingZ1AyKpTGLNvyPpWoHAlToeJ8kUu2pFOpnbvS4BkeH7aNTjB7iFSvuH0ZPdQpPP4ioC8dojXiU7UNjNVKwcf3aILwTs04WT+8/ITigrqFoqJ5lIc2fnL2tLkHgE9Rk7y6at8hypYbfnyr/TMWQJTqiTRNoqrp/HEEq8If9vmoYI1f58dfJaJijIOZQkmDe780eE974fS59DSaG8LurvrCY3vO3c5R83yyLcio0rncEfe3JzJoxRdk+K6Qv/MYmcF/dTJE2idZqfyLyIPbWo+8rRDndUReyj/qsgPmqQG0yk7yxplc17rQZnRGQ7Q0i4f16Ud/4b0MrzFUinaSrpIEEiE7U65HH022DGXWcwd4Xt7ZZj0DFFvCcQxELYbn2Z+JDT8eN/qBn82JZVm9oeRBYVYwEA90X23UwePAu1aI1kAoJt9TW+iHNdnPKZXrbz0Igb1m69IHbtXkDBeZ3iZU1XjuWK07qc54wIP9beG8vbn/qlv2Wt0bNpKzJBGliMxV5wdOcD4xo+bzGjsVbzTefsB8Y16FlR/XuUY/R0Bjni5qml3d5ZbuQOv6zy2kL5+qkBRIlYzjzXtCO8eFZAy0ZHzeefVifsyLvzJp7wfu8HPT+Hud6jc0rUf87ZuSwGLhgnIlsf0Vq4RgYv90b4FWoLwVfBiE9qXCTCndNGY0g6PLlQzy8wkR/qc64YwiwQUSLeLEYObT0MIk5a31xQF+Kh8N3F66R1JzZENjAY4QrtEDv/xH2R4jLtJL9nghoDp4LnVwaToBxwMczxgLU6+CQ1dQ7B3uNm78lH0Wu42tJz5vTAWG+WbQdgpRnO61Joz2f2EcFt4ekIqMvg32HqfW+KQ9UYHXz9r7oBmD9K3Y8rZMl9RGZL5oV7cYkxD1dOrDZS1nvyLa+6cKLg0iQ9r3VFXSttoNjggBTr2wCQIMG4jvJhu1MppUj/+CuB/MUcVKhg93vmgUyAPlag6dv6iFSr3CGCMkCaXPx7XNv8O/UUjExyVMSxw5USzA74xPEfU7sOKJAP1nGp61ybUMyaH5rLWk4mY5TLuo12EJhr6Umo5L3ga00V0CTywdwkU4GUxImJbIMzZzzYHlFMN7NFSEepx+gqr9VPdrzqeMgnuygppFZh5pyXh/Jhg5qC/ltZR3fNdHLTWyJWnoNWQpQBOkcFd2zuaXWk/lbiGg4WgLXBqql/I+UYF+9R+NC9HVfDeKZo8TGavxyj862yqLaBKRh2iSorK+VAIWh53A4tLbd9QIipIssfmPg4pL1falDUibfk8/3c22npMXtGHB64GaET5njcqNLfpsf7+2FphX/fWyJzKntgOuMABKefz45PmiUSNOAdpZePhUge4T+0zEjo3R+i/nmZCQzfNkW4iTAZWK3HRY1zBQCYl0HiqD8CgDlFDsJPEjRXpWth+6jg+TT4h7IAaG0Ti3wUhdDqTVaKtJ8/JFdwSCq1jxoY045rH2xciyrVqqx8IZlm2Mtai1U7Q0OWxgugb1QSMNSz+byaoG43Td8c9glOdsljMLSgxv60AsaNN1F0PTUyZ4n3KMmIj35zd0lgwY4R71GJd3s+SAORtlzY+Sx9MNXsQrqUnvFut/jW7zd3vdQ7xPt8n9qYEvkuT0ft2Wje1hvgN518xKg+iOWUrOFiWrFu5OwM+1mbEplSQzRYaEAuTNw+PFiX21kXOof/9vxOXNos/VtIT/8sMIFeqvfG9zu6YpSITj0Ah90hSuduOG8Hw34tDt1aK88YI/WIVNFdZSjJ5QDj2jMAslbT+/UYaifMDd3e+03Xjurpd2tu7ob8S36mRE9thW8uXY0VZqBaUpqwiXZgNnBOMW7OipqOJ5gUeXWCC5nwNZnsIZbHral7To9AeHdGq/kmzvlpRmAToOr/s8BRCUTZqRHCmwV0qoORYS8XAkqqtO5bcITu4pVwgwplfdNkej9SEH6RjqupsaTv+HWgqkiCPeBCJr7fxsQsiPejZFMVb5uRrrvJpM9tuWnE7/r7UCYTBp2or3/8/ZEUw8L8cUYR0RCKrZkVPGt18lxNQKraZfrv5McuL98YeSDK6yj8vxLU8gPNlDFLUJEuTIx1jSBDp4UHSQpm1LNAQP2yRZCmhkljeuf0Ctmrrq12lH/rNAtlhBgQr/MMTJefM0qB5Vx0L6cGKsB+8Pt8OwZ1LlXoIyt24/t/de7LzP06h3AUNzuDtVyi+KN3KKV/QpaxmOeKColUNiGvTqo8jn/3v30wmdKxMlejIxAqeOk0pKLV6T/dkRA9T8BnQMk5VOWeucST1z3+Ipjx7vY/lMwHA923qnAksZOcUWRkwl/12GrHmmDurt+tG7v4naaVRUujmFF5+IfUbwoO0uqWRqfyKO7c738OP1IkVIE8nCVk3qBXqHXhPps9jmGIwUVkcjQ518b6U2Ogva9wYXTTlCq73qC+CFlKaXZuCeelqV6ywluqJN8E243xk8H4csPVBNNW4Yghu0TO/OLp8cDL33TQ+U2DzxYFGIFvkU26dOuCKudBN+/LbXK3BjI41DfEc2LIYg/EMR98lZe5pIG2lMtnv7u3x3C2OxSh7Sa+voEJYavJCdGmoRudc8/PSZFRs3bOMMNHXPiJWbF6R12xk2WXNXQLCcw5jhv7+hPvasOMIy93fmxOo8QuquHPJ5QhwkP81uEWi18a9f8X3mm8326EaWXWWFL0S5wFhAtgJc82xobjX+DXUixe93/fNnzl+nTl30FLyqtACSC621CnkSaN9NWDcQh3u/4Pb9tx+5nAmcDOIItDRV7+NrnMmallDGy3wYN6k5I8QX88vSC0F5+nZU9JYFojbYeGtAqbQGQpWXoSxPCGETK0AKwOlJuTBMBBPn7PUbzmyfDGpO35TE1SEmvZF6f3KFTDnb3SOnFDn1AZgAIpj2xeMCrJu9G2LtkIGPhokfT//r82YueH6Y/BHQfV+TxJmeU5Ebjaj7bOxk4BB/OvuZxSZZGyT+4PUiOqglBMrGqSdibxGC4gzcL2L8au4hUkkCNWDSiaUlGLnGNa7M8cC69ZjxctZE8eTFjroR+7O86aKmAvQoKZdGzLXfyVsNWj0jWjgV4bXYC0pVu8oDGcfNc60GWl4pVyuQm7cTGOVwB9JKXwHEVUCW1WLj6/zCHnVQN1PQ8JU2ckWovRGDckQ4TKjlufP2y7GKgyjrWlObN533rvPJKw5/3hBCnfPzOoKxyvasUvkup87t20j9t+6UnKw+0pAW8/Pvc7pYtHXQHd74onUaviLSJp0DAc7RJxlZZvrczVsElouv2y3bW1E4gH+/0CH1G4+2eW2Gt2uy7J+gsmt980TQBFbwhlGHktxTf838sA/QoSHyDSSWEHLzR5nQyEWhVILvkAoihyJu3rbd30DtyP6qHErPB2ZArBTh9PLTRVS4L/LaOGWXVelPgvsoafG9iGSvtAawfmat7uK1wpHSJ/qd+RF2TUqUrKMPbLzKRmpCWpIdH1iQcU3u6rV4Gd6nNq6Y5JBZ5vw91giUn1J+tE/REckCXzipepyDGreK1O8mNDFfImc4gsxHN+t4SekBEcl8s98d5mCqT8Qj4HNfI9SYeK3zYdNq+xiDNilrgJ344/L2oAhuxAc8Io7Y1XiGn1+TSC0K+J+1P4zKOZNkQWnl6SSTUEp9RxWeOM5Ch6gEw+Oo68jmMXjNZA9ZsR7nWB9/d5JW2Cermu+Evt0vA4gtMVmViDeVigh7cPvFtioxND/EjWqdUWdWis1Tc2fBUlzkHn0SMbgH6Om+i2QHZqewnw5+59qH1dUZHDaC5Fb6z7Yh1ZL69ICrQzuGgLutNJB3cA1Bz2y8U9BSlaesbGRbxb01cuJL+9BT4QFpV8AX0NHKPmLrr4UpNk0rqvbq62hQ6TT26jgp69QxruFZ0o0s5xuPEJII+sYgbnLGW/XUBDm2UyULS+QGAx886FC+EAjYqvi/7HXWwra9VJti6qZihuvnPkgiTgtKDXA35WxFDbQHm7PAsMjmtP7aDgbm8N8tJntPT40mjHwAPvgLXX5CbovdOzkBi+MroHCYDzzOs8iqzEMdPZbS09ZmfK+t7V7XqkqCGObCmjMPdlFkrXqDPmoBt7qa9wlgBkjReg7MtsTKbR1pqCuMnaax91zzmA84FOoutvNBfzrP6Im/JUdjV+JZAJYeWmxVJRkcsvEQJhfakQ8Uq6Ucgn9nUEFUKVoLjWWU7q4WnGB2+rYYSBnSzo6BhjfPMrgeT3/UqMDimbMrFOFCTF1OlGxbL0yHRxWCpArjwSmMp+uM+iXGOYPYytS0LW56kGFdkyNl6v/9aQ6yF+mS94SPFr4mC6WK+oxZqKPvNe9rTClJC91XQ=="/>
  <p:tag name="MEKKOXMLTAGS" val="1"/>
  <p:tag name="MEKKOEXCEL1" val="https://mygsu-my.sharepoint.com/personal/jtoulon_gsu_edu/Documents/Client Briefs/Wichita State/Wichita StateTemplate Charts.xlsx"/>
  <p:tag name="MEKKOEXCEL2" val="zzMG_Chart51"/>
  <p:tag name="MEKKOEXCEL5" val="='RPG Benchmark Chart'!$A$2:$C$8"/>
</p:tagLst>
</file>

<file path=ppt/tags/tag29.xml><?xml version="1.0" encoding="utf-8"?>
<p:tagLst xmlns:a="http://schemas.openxmlformats.org/drawingml/2006/main" xmlns:r="http://schemas.openxmlformats.org/officeDocument/2006/relationships" xmlns:p="http://schemas.openxmlformats.org/presentationml/2006/main">
  <p:tag name="BTFPLAYOUTCOLUMNS" val="1"/>
  <p:tag name="BTFPLAYOUTENABLED" val="1"/>
</p:tagLst>
</file>

<file path=ppt/tags/tag3.xml><?xml version="1.0" encoding="utf-8"?>
<p:tagLst xmlns:a="http://schemas.openxmlformats.org/drawingml/2006/main" xmlns:r="http://schemas.openxmlformats.org/officeDocument/2006/relationships" xmlns:p="http://schemas.openxmlformats.org/presentationml/2006/main">
  <p:tag name="BTFPLAYOUTENABLED" val="1"/>
</p:tagLst>
</file>

<file path=ppt/tags/tag30.xml><?xml version="1.0" encoding="utf-8"?>
<p:tagLst xmlns:a="http://schemas.openxmlformats.org/drawingml/2006/main" xmlns:r="http://schemas.openxmlformats.org/officeDocument/2006/relationships" xmlns:p="http://schemas.openxmlformats.org/presentationml/2006/main">
  <p:tag name="BTFPBAINBULLETS" val="1"/>
  <p:tag name="BTFPLAYOUTENABLED" val="1"/>
</p:tagLst>
</file>

<file path=ppt/tags/tag4.xml><?xml version="1.0" encoding="utf-8"?>
<p:tagLst xmlns:a="http://schemas.openxmlformats.org/drawingml/2006/main" xmlns:r="http://schemas.openxmlformats.org/officeDocument/2006/relationships" xmlns:p="http://schemas.openxmlformats.org/presentationml/2006/main">
  <p:tag name="BTFPLAYOUTENABLED" val="0"/>
  <p:tag name="BTFPROTATION" val="0"/>
</p:tagLst>
</file>

<file path=ppt/tags/tag5.xml><?xml version="1.0" encoding="utf-8"?>
<p:tagLst xmlns:a="http://schemas.openxmlformats.org/drawingml/2006/main" xmlns:r="http://schemas.openxmlformats.org/officeDocument/2006/relationships" xmlns:p="http://schemas.openxmlformats.org/presentationml/2006/main">
  <p:tag name="BTFPLAYOUTENABLED" val="0"/>
  <p:tag name="BTFPROTATION" val="0"/>
</p:tagLst>
</file>

<file path=ppt/tags/tag6.xml><?xml version="1.0" encoding="utf-8"?>
<p:tagLst xmlns:a="http://schemas.openxmlformats.org/drawingml/2006/main" xmlns:r="http://schemas.openxmlformats.org/officeDocument/2006/relationships" xmlns:p="http://schemas.openxmlformats.org/presentationml/2006/main">
  <p:tag name="BTFPLAYOUTENABLED" val="0"/>
</p:tagLst>
</file>

<file path=ppt/tags/tag7.xml><?xml version="1.0" encoding="utf-8"?>
<p:tagLst xmlns:a="http://schemas.openxmlformats.org/drawingml/2006/main" xmlns:r="http://schemas.openxmlformats.org/officeDocument/2006/relationships" xmlns:p="http://schemas.openxmlformats.org/presentationml/2006/main">
  <p:tag name="BTFPLAYOUTENABLED" val="0"/>
</p:tagLst>
</file>

<file path=ppt/tags/tag8.xml><?xml version="1.0" encoding="utf-8"?>
<p:tagLst xmlns:a="http://schemas.openxmlformats.org/drawingml/2006/main" xmlns:r="http://schemas.openxmlformats.org/officeDocument/2006/relationships" xmlns:p="http://schemas.openxmlformats.org/presentationml/2006/main">
  <p:tag name="BTFPLAYOUTENABLED" val="0"/>
</p:tagLst>
</file>

<file path=ppt/tags/tag9.xml><?xml version="1.0" encoding="utf-8"?>
<p:tagLst xmlns:a="http://schemas.openxmlformats.org/drawingml/2006/main" xmlns:r="http://schemas.openxmlformats.org/officeDocument/2006/relationships" xmlns:p="http://schemas.openxmlformats.org/presentationml/2006/main">
  <p:tag name="BTFPLAYOUTENABL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pletedandVerified xmlns="d853c6d7-7856-4e8c-a227-9223d01ec1d3">false</CompletedandVerifi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579AB6AD13F549B87E54E9F834A7BE" ma:contentTypeVersion="3" ma:contentTypeDescription="Create a new document." ma:contentTypeScope="" ma:versionID="3743ee064c25248b09c1d4e8d6cc0f8d">
  <xsd:schema xmlns:xsd="http://www.w3.org/2001/XMLSchema" xmlns:xs="http://www.w3.org/2001/XMLSchema" xmlns:p="http://schemas.microsoft.com/office/2006/metadata/properties" xmlns:ns2="d853c6d7-7856-4e8c-a227-9223d01ec1d3" targetNamespace="http://schemas.microsoft.com/office/2006/metadata/properties" ma:root="true" ma:fieldsID="d73d9737ee8c5f16435f5a373bd3feff" ns2:_="">
    <xsd:import namespace="d853c6d7-7856-4e8c-a227-9223d01ec1d3"/>
    <xsd:element name="properties">
      <xsd:complexType>
        <xsd:sequence>
          <xsd:element name="documentManagement">
            <xsd:complexType>
              <xsd:all>
                <xsd:element ref="ns2:CompletedandVerifi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53c6d7-7856-4e8c-a227-9223d01ec1d3" elementFormDefault="qualified">
    <xsd:import namespace="http://schemas.microsoft.com/office/2006/documentManagement/types"/>
    <xsd:import namespace="http://schemas.microsoft.com/office/infopath/2007/PartnerControls"/>
    <xsd:element name="CompletedandVerified" ma:index="8" nillable="true" ma:displayName="Completed and Verified" ma:default="0" ma:format="Dropdown" ma:internalName="CompletedandVerified">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6BE5E6-70DD-4A79-86BD-65B5A06ACA86}">
  <ds:schemaRefs>
    <ds:schemaRef ds:uri="http://schemas.microsoft.com/office/2006/metadata/properties"/>
    <ds:schemaRef ds:uri="http://schemas.microsoft.com/office/infopath/2007/PartnerControls"/>
    <ds:schemaRef ds:uri="d853c6d7-7856-4e8c-a227-9223d01ec1d3"/>
  </ds:schemaRefs>
</ds:datastoreItem>
</file>

<file path=customXml/itemProps2.xml><?xml version="1.0" encoding="utf-8"?>
<ds:datastoreItem xmlns:ds="http://schemas.openxmlformats.org/officeDocument/2006/customXml" ds:itemID="{F8035A2D-0FB9-4F6E-BC8E-E1A5504C915B}">
  <ds:schemaRefs>
    <ds:schemaRef ds:uri="http://schemas.microsoft.com/sharepoint/v3/contenttype/forms"/>
  </ds:schemaRefs>
</ds:datastoreItem>
</file>

<file path=customXml/itemProps3.xml><?xml version="1.0" encoding="utf-8"?>
<ds:datastoreItem xmlns:ds="http://schemas.openxmlformats.org/officeDocument/2006/customXml" ds:itemID="{4A0EE8EC-1D5D-4B90-B130-7BF51EFBB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53c6d7-7856-4e8c-a227-9223d01ec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1609</Words>
  <Application>Microsoft Office PowerPoint</Application>
  <PresentationFormat>Widescreen</PresentationFormat>
  <Paragraphs>210</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Teaching Matters</vt:lpstr>
      <vt:lpstr>Agenda for today</vt:lpstr>
      <vt:lpstr>Introductions</vt:lpstr>
      <vt:lpstr>Retention priority for wsu</vt:lpstr>
      <vt:lpstr>The Diagnostic Analysis is the first of two deliverables in the Diagnostic Process</vt:lpstr>
      <vt:lpstr>Retention, progression, and graduation gaps</vt:lpstr>
      <vt:lpstr>Keys to Successful Implementation</vt:lpstr>
      <vt:lpstr>Goal setting, study strategies and metacognition</vt:lpstr>
      <vt:lpstr>Promoting metacognition …getting feedback</vt:lpstr>
      <vt:lpstr>Setting Expectations in your course</vt:lpstr>
      <vt:lpstr>Setting expectations in your course</vt:lpstr>
      <vt:lpstr>Reflection questions</vt:lpstr>
      <vt:lpstr>Steps to student Project Engagement</vt:lpstr>
      <vt:lpstr>Student Discovery Example</vt:lpstr>
      <vt:lpstr>Student Ownership Example</vt:lpstr>
      <vt:lpstr>Student Outreach Example</vt:lpstr>
      <vt:lpstr>Active learning</vt:lpstr>
      <vt:lpstr>Active and passive: We Need both</vt:lpstr>
      <vt:lpstr>Considerations </vt:lpstr>
      <vt:lpstr>Active learning techniques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 Intern4</dc:creator>
  <cp:lastModifiedBy>Beck, Moriah</cp:lastModifiedBy>
  <cp:revision>4</cp:revision>
  <dcterms:created xsi:type="dcterms:W3CDTF">2021-11-19T19:33:55Z</dcterms:created>
  <dcterms:modified xsi:type="dcterms:W3CDTF">2023-04-03T16:28:56Z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0x010100D3579AB6AD13F549B87E54E9F834A7BE</vt:lpwstr>
  </property>
</Properties>
</file>