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60" r:id="rId5"/>
    <p:sldId id="3798" r:id="rId6"/>
    <p:sldId id="261" r:id="rId7"/>
    <p:sldId id="259" r:id="rId8"/>
    <p:sldId id="3801" r:id="rId9"/>
    <p:sldId id="3813" r:id="rId10"/>
    <p:sldId id="3814" r:id="rId11"/>
    <p:sldId id="3815" r:id="rId12"/>
    <p:sldId id="3799" r:id="rId13"/>
    <p:sldId id="3816" r:id="rId14"/>
    <p:sldId id="3817" r:id="rId15"/>
    <p:sldId id="3818" r:id="rId16"/>
    <p:sldId id="3802" r:id="rId17"/>
    <p:sldId id="3804" r:id="rId18"/>
    <p:sldId id="3805" r:id="rId19"/>
    <p:sldId id="3806" r:id="rId20"/>
    <p:sldId id="263" r:id="rId21"/>
    <p:sldId id="3809" r:id="rId22"/>
    <p:sldId id="3808" r:id="rId23"/>
    <p:sldId id="3810" r:id="rId24"/>
    <p:sldId id="3811" r:id="rId25"/>
    <p:sldId id="3812" r:id="rId26"/>
    <p:sldId id="3819" r:id="rId27"/>
    <p:sldId id="3821" r:id="rId28"/>
    <p:sldId id="3820" r:id="rId29"/>
    <p:sldId id="3822" r:id="rId30"/>
    <p:sldId id="3823" r:id="rId31"/>
    <p:sldId id="38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28B25-BB24-D5EF-C641-3DFC6915DA3A}" v="1" dt="2023-04-03T16:36:04.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5"/>
    <p:restoredTop sz="94674"/>
  </p:normalViewPr>
  <p:slideViewPr>
    <p:cSldViewPr snapToGrid="0">
      <p:cViewPr varScale="1">
        <p:scale>
          <a:sx n="100" d="100"/>
          <a:sy n="100" d="100"/>
        </p:scale>
        <p:origin x="192" y="680"/>
      </p:cViewPr>
      <p:guideLst/>
    </p:cSldViewPr>
  </p:slideViewPr>
  <p:outlineViewPr>
    <p:cViewPr>
      <p:scale>
        <a:sx n="33" d="100"/>
        <a:sy n="33" d="100"/>
      </p:scale>
      <p:origin x="0" y="-53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ll, Erik" userId="S::k554e929@wichita.edu::359dd0f1-15df-428e-b1aa-be357a54f000" providerId="AD" clId="Web-{C4228B25-BB24-D5EF-C641-3DFC6915DA3A}"/>
    <pc:docChg chg="modSld">
      <pc:chgData name="McCall, Erik" userId="S::k554e929@wichita.edu::359dd0f1-15df-428e-b1aa-be357a54f000" providerId="AD" clId="Web-{C4228B25-BB24-D5EF-C641-3DFC6915DA3A}" dt="2023-04-03T16:36:04.150" v="0"/>
      <pc:docMkLst>
        <pc:docMk/>
      </pc:docMkLst>
      <pc:sldChg chg="modSp">
        <pc:chgData name="McCall, Erik" userId="S::k554e929@wichita.edu::359dd0f1-15df-428e-b1aa-be357a54f000" providerId="AD" clId="Web-{C4228B25-BB24-D5EF-C641-3DFC6915DA3A}" dt="2023-04-03T16:36:04.150" v="0"/>
        <pc:sldMkLst>
          <pc:docMk/>
          <pc:sldMk cId="137777159" sldId="260"/>
        </pc:sldMkLst>
        <pc:spChg chg="mod">
          <ac:chgData name="McCall, Erik" userId="S::k554e929@wichita.edu::359dd0f1-15df-428e-b1aa-be357a54f000" providerId="AD" clId="Web-{C4228B25-BB24-D5EF-C641-3DFC6915DA3A}" dt="2023-04-03T16:36:04.150" v="0"/>
          <ac:spMkLst>
            <pc:docMk/>
            <pc:sldMk cId="137777159" sldId="260"/>
            <ac:spMk id="2" creationId="{C090ADA4-AA6C-FE94-E150-F25462A3F7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B0388-5808-AD47-BB03-04DFD82F7A44}"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50B81-B791-EA4E-9C1D-F1888D740DB5}" type="slidenum">
              <a:rPr lang="en-US" smtClean="0"/>
              <a:t>‹#›</a:t>
            </a:fld>
            <a:endParaRPr lang="en-US"/>
          </a:p>
        </p:txBody>
      </p:sp>
    </p:spTree>
    <p:extLst>
      <p:ext uri="{BB962C8B-B14F-4D97-AF65-F5344CB8AC3E}">
        <p14:creationId xmlns:p14="http://schemas.microsoft.com/office/powerpoint/2010/main" val="349151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4</a:t>
            </a:fld>
            <a:endParaRPr lang="en-US"/>
          </a:p>
        </p:txBody>
      </p:sp>
    </p:spTree>
    <p:extLst>
      <p:ext uri="{BB962C8B-B14F-4D97-AF65-F5344CB8AC3E}">
        <p14:creationId xmlns:p14="http://schemas.microsoft.com/office/powerpoint/2010/main" val="429269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5</a:t>
            </a:fld>
            <a:endParaRPr lang="en-US"/>
          </a:p>
        </p:txBody>
      </p:sp>
    </p:spTree>
    <p:extLst>
      <p:ext uri="{BB962C8B-B14F-4D97-AF65-F5344CB8AC3E}">
        <p14:creationId xmlns:p14="http://schemas.microsoft.com/office/powerpoint/2010/main" val="66579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6</a:t>
            </a:fld>
            <a:endParaRPr lang="en-US"/>
          </a:p>
        </p:txBody>
      </p:sp>
    </p:spTree>
    <p:extLst>
      <p:ext uri="{BB962C8B-B14F-4D97-AF65-F5344CB8AC3E}">
        <p14:creationId xmlns:p14="http://schemas.microsoft.com/office/powerpoint/2010/main" val="346059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7</a:t>
            </a:fld>
            <a:endParaRPr lang="en-US"/>
          </a:p>
        </p:txBody>
      </p:sp>
    </p:spTree>
    <p:extLst>
      <p:ext uri="{BB962C8B-B14F-4D97-AF65-F5344CB8AC3E}">
        <p14:creationId xmlns:p14="http://schemas.microsoft.com/office/powerpoint/2010/main" val="123997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8</a:t>
            </a:fld>
            <a:endParaRPr lang="en-US"/>
          </a:p>
        </p:txBody>
      </p:sp>
    </p:spTree>
    <p:extLst>
      <p:ext uri="{BB962C8B-B14F-4D97-AF65-F5344CB8AC3E}">
        <p14:creationId xmlns:p14="http://schemas.microsoft.com/office/powerpoint/2010/main" val="219089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10</a:t>
            </a:fld>
            <a:endParaRPr lang="en-US"/>
          </a:p>
        </p:txBody>
      </p:sp>
    </p:spTree>
    <p:extLst>
      <p:ext uri="{BB962C8B-B14F-4D97-AF65-F5344CB8AC3E}">
        <p14:creationId xmlns:p14="http://schemas.microsoft.com/office/powerpoint/2010/main" val="264659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25</a:t>
            </a:fld>
            <a:endParaRPr lang="en-US"/>
          </a:p>
        </p:txBody>
      </p:sp>
    </p:spTree>
    <p:extLst>
      <p:ext uri="{BB962C8B-B14F-4D97-AF65-F5344CB8AC3E}">
        <p14:creationId xmlns:p14="http://schemas.microsoft.com/office/powerpoint/2010/main" val="4114520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a:t>Click to edit</a:t>
            </a:r>
          </a:p>
        </p:txBody>
      </p:sp>
    </p:spTree>
    <p:extLst>
      <p:ext uri="{BB962C8B-B14F-4D97-AF65-F5344CB8AC3E}">
        <p14:creationId xmlns:p14="http://schemas.microsoft.com/office/powerpoint/2010/main" val="32023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a:t>Click to edit text</a:t>
            </a:r>
          </a:p>
          <a:p>
            <a:pPr lvl="0"/>
            <a:r>
              <a:rPr lang="en-US"/>
              <a:t>Item</a:t>
            </a:r>
          </a:p>
          <a:p>
            <a:pPr lvl="0"/>
            <a:endParaRPr lang="en-US"/>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a:t>Item</a:t>
            </a:r>
          </a:p>
        </p:txBody>
      </p:sp>
    </p:spTree>
    <p:extLst>
      <p:ext uri="{BB962C8B-B14F-4D97-AF65-F5344CB8AC3E}">
        <p14:creationId xmlns:p14="http://schemas.microsoft.com/office/powerpoint/2010/main" val="4092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a:t>Click to edit text</a:t>
            </a:r>
          </a:p>
          <a:p>
            <a:pPr lvl="0"/>
            <a:r>
              <a:rPr lang="en-US"/>
              <a:t>Item</a:t>
            </a:r>
          </a:p>
          <a:p>
            <a:pPr lvl="0"/>
            <a:endParaRPr lang="en-US"/>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a:t>Item</a:t>
            </a:r>
          </a:p>
        </p:txBody>
      </p:sp>
    </p:spTree>
    <p:extLst>
      <p:ext uri="{BB962C8B-B14F-4D97-AF65-F5344CB8AC3E}">
        <p14:creationId xmlns:p14="http://schemas.microsoft.com/office/powerpoint/2010/main" val="40376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a:t>Click to edit text</a:t>
            </a:r>
          </a:p>
          <a:p>
            <a:pPr lvl="0"/>
            <a:r>
              <a:rPr lang="en-US"/>
              <a:t>Item</a:t>
            </a:r>
          </a:p>
          <a:p>
            <a:pPr lvl="0"/>
            <a:endParaRPr lang="en-US"/>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a:p>
        </p:txBody>
      </p:sp>
    </p:spTree>
    <p:extLst>
      <p:ext uri="{BB962C8B-B14F-4D97-AF65-F5344CB8AC3E}">
        <p14:creationId xmlns:p14="http://schemas.microsoft.com/office/powerpoint/2010/main" val="5931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a:t>MATERIAL COVERED TODAY CAN BE FOUND AT: </a:t>
            </a:r>
          </a:p>
          <a:p>
            <a:r>
              <a:rPr lang="en-US" sz="5800" b="1"/>
              <a:t>WICHITA.EDU/SCMATERIALS</a:t>
            </a:r>
          </a:p>
        </p:txBody>
      </p:sp>
    </p:spTree>
    <p:extLst>
      <p:ext uri="{BB962C8B-B14F-4D97-AF65-F5344CB8AC3E}">
        <p14:creationId xmlns:p14="http://schemas.microsoft.com/office/powerpoint/2010/main" val="3040401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a:t>
            </a:r>
          </a:p>
          <a:p>
            <a:pPr lvl="1"/>
            <a:endParaRPr lang="en-US"/>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4/3/2023</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167869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ichita.galaxydigital.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P08H80Iz4U" TargetMode="External"/><Relationship Id="rId2" Type="http://schemas.openxmlformats.org/officeDocument/2006/relationships/hyperlink" Target="https://www.youtube.com/watch?v=VK2J4hDXr3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ichitastate.co1.qualtrics.com/jfe/form/SV_0Sv1nX3tXjOivS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F7B0F7E-51DE-DB67-B4D4-39E71EF51F02}"/>
              </a:ext>
            </a:extLst>
          </p:cNvPr>
          <p:cNvSpPr>
            <a:spLocks noGrp="1"/>
          </p:cNvSpPr>
          <p:nvPr>
            <p:ph type="subTitle" idx="1"/>
          </p:nvPr>
        </p:nvSpPr>
        <p:spPr/>
        <p:txBody>
          <a:bodyPr/>
          <a:lstStyle/>
          <a:p>
            <a:r>
              <a:rPr lang="en-US" dirty="0"/>
              <a:t>Presented by the Retention Fellows</a:t>
            </a:r>
          </a:p>
          <a:p>
            <a:r>
              <a:rPr lang="en-US" dirty="0"/>
              <a:t>October 7, 2022</a:t>
            </a:r>
          </a:p>
        </p:txBody>
      </p:sp>
      <p:sp>
        <p:nvSpPr>
          <p:cNvPr id="2" name="Title 1">
            <a:extLst>
              <a:ext uri="{FF2B5EF4-FFF2-40B4-BE49-F238E27FC236}">
                <a16:creationId xmlns:a16="http://schemas.microsoft.com/office/drawing/2014/main" id="{C090ADA4-AA6C-FE94-E150-F25462A3F709}"/>
              </a:ext>
            </a:extLst>
          </p:cNvPr>
          <p:cNvSpPr>
            <a:spLocks noGrp="1"/>
          </p:cNvSpPr>
          <p:nvPr>
            <p:ph type="title" idx="4294967295"/>
          </p:nvPr>
        </p:nvSpPr>
        <p:spPr>
          <a:xfrm>
            <a:off x="1376086" y="100616"/>
            <a:ext cx="9698313" cy="83312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rPr>
              <a:t>Teaching Matters: Classroom Assessment</a:t>
            </a:r>
            <a:endPar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3777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sz="4400" dirty="0"/>
              <a:t>SOME assessment examples</a:t>
            </a:r>
            <a:endParaRPr lang="en-US" dirty="0"/>
          </a:p>
        </p:txBody>
      </p:sp>
      <p:sp>
        <p:nvSpPr>
          <p:cNvPr id="3" name="Content Placeholder 2">
            <a:extLst>
              <a:ext uri="{FF2B5EF4-FFF2-40B4-BE49-F238E27FC236}">
                <a16:creationId xmlns:a16="http://schemas.microsoft.com/office/drawing/2014/main" id="{501D3160-B198-01A2-8688-53EA81678C26}"/>
              </a:ext>
            </a:extLst>
          </p:cNvPr>
          <p:cNvSpPr>
            <a:spLocks noGrp="1"/>
          </p:cNvSpPr>
          <p:nvPr>
            <p:ph sz="half" idx="13"/>
          </p:nvPr>
        </p:nvSpPr>
        <p:spPr>
          <a:xfrm>
            <a:off x="1136373" y="2088994"/>
            <a:ext cx="8135446" cy="4087968"/>
          </a:xfrm>
        </p:spPr>
        <p:txBody>
          <a:bodyPr/>
          <a:lstStyle/>
          <a:p>
            <a:pPr>
              <a:lnSpc>
                <a:spcPct val="150000"/>
              </a:lnSpc>
              <a:spcBef>
                <a:spcPts val="0"/>
              </a:spcBef>
            </a:pPr>
            <a:r>
              <a:rPr lang="en-US" sz="4400" dirty="0">
                <a:effectLst>
                  <a:outerShdw blurRad="38100" dist="38100" dir="2700000" algn="tl">
                    <a:srgbClr val="000000">
                      <a:alpha val="43137"/>
                    </a:srgbClr>
                  </a:outerShdw>
                </a:effectLst>
              </a:rPr>
              <a:t>Cindi Mason</a:t>
            </a:r>
          </a:p>
        </p:txBody>
      </p:sp>
    </p:spTree>
    <p:extLst>
      <p:ext uri="{BB962C8B-B14F-4D97-AF65-F5344CB8AC3E}">
        <p14:creationId xmlns:p14="http://schemas.microsoft.com/office/powerpoint/2010/main" val="56897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FORMATIVE ASSESSMENT</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698784"/>
            <a:ext cx="10689868" cy="5138896"/>
          </a:xfrm>
          <a:solidFill>
            <a:schemeClr val="bg1"/>
          </a:solidFill>
        </p:spPr>
        <p:txBody>
          <a:bodyPr/>
          <a:lstStyle/>
          <a:p>
            <a:pPr marL="0" indent="0">
              <a:lnSpc>
                <a:spcPct val="150000"/>
              </a:lnSpc>
              <a:spcBef>
                <a:spcPts val="0"/>
              </a:spcBef>
              <a:buNone/>
            </a:pPr>
            <a:r>
              <a:rPr lang="en-US" sz="3600" b="1" dirty="0"/>
              <a:t>Some general methods…</a:t>
            </a:r>
          </a:p>
          <a:p>
            <a:pPr>
              <a:lnSpc>
                <a:spcPct val="150000"/>
              </a:lnSpc>
              <a:spcBef>
                <a:spcPts val="0"/>
              </a:spcBef>
            </a:pPr>
            <a:r>
              <a:rPr lang="en-US" sz="3600" i="1" dirty="0"/>
              <a:t>Think, Pair, Share</a:t>
            </a:r>
          </a:p>
          <a:p>
            <a:pPr>
              <a:lnSpc>
                <a:spcPct val="150000"/>
              </a:lnSpc>
              <a:spcBef>
                <a:spcPts val="0"/>
              </a:spcBef>
            </a:pPr>
            <a:r>
              <a:rPr lang="en-US" sz="3600" i="1" dirty="0"/>
              <a:t>Panopto Quizzing</a:t>
            </a:r>
          </a:p>
          <a:p>
            <a:pPr>
              <a:lnSpc>
                <a:spcPct val="150000"/>
              </a:lnSpc>
              <a:spcBef>
                <a:spcPts val="0"/>
              </a:spcBef>
            </a:pPr>
            <a:r>
              <a:rPr lang="en-US" sz="3600" i="1" dirty="0"/>
              <a:t>Group discussion questions/quizzes</a:t>
            </a:r>
          </a:p>
        </p:txBody>
      </p:sp>
    </p:spTree>
    <p:extLst>
      <p:ext uri="{BB962C8B-B14F-4D97-AF65-F5344CB8AC3E}">
        <p14:creationId xmlns:p14="http://schemas.microsoft.com/office/powerpoint/2010/main" val="13807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SUMMATIVE ASSESSMENT</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698784"/>
            <a:ext cx="10689868" cy="5138896"/>
          </a:xfrm>
          <a:solidFill>
            <a:schemeClr val="bg1"/>
          </a:solidFill>
        </p:spPr>
        <p:txBody>
          <a:bodyPr/>
          <a:lstStyle/>
          <a:p>
            <a:pPr marL="0" indent="0">
              <a:lnSpc>
                <a:spcPct val="150000"/>
              </a:lnSpc>
              <a:spcBef>
                <a:spcPts val="0"/>
              </a:spcBef>
              <a:buNone/>
            </a:pPr>
            <a:r>
              <a:rPr lang="en-US" sz="3600" b="1" dirty="0"/>
              <a:t>Some general methods…</a:t>
            </a:r>
          </a:p>
          <a:p>
            <a:pPr>
              <a:lnSpc>
                <a:spcPct val="150000"/>
              </a:lnSpc>
              <a:spcBef>
                <a:spcPts val="0"/>
              </a:spcBef>
            </a:pPr>
            <a:r>
              <a:rPr lang="en-US" sz="3600" i="1" dirty="0"/>
              <a:t>Project-based learning</a:t>
            </a:r>
          </a:p>
          <a:p>
            <a:pPr>
              <a:lnSpc>
                <a:spcPct val="150000"/>
              </a:lnSpc>
              <a:spcBef>
                <a:spcPts val="0"/>
              </a:spcBef>
            </a:pPr>
            <a:r>
              <a:rPr lang="en-US" sz="3600" i="1" dirty="0"/>
              <a:t>Problem-based learning</a:t>
            </a:r>
          </a:p>
        </p:txBody>
      </p:sp>
    </p:spTree>
    <p:extLst>
      <p:ext uri="{BB962C8B-B14F-4D97-AF65-F5344CB8AC3E}">
        <p14:creationId xmlns:p14="http://schemas.microsoft.com/office/powerpoint/2010/main" val="28162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ASSESSMENT through project-based learning</a:t>
            </a:r>
          </a:p>
        </p:txBody>
      </p:sp>
      <p:pic>
        <p:nvPicPr>
          <p:cNvPr id="6" name="Picture 5" descr="Bloom's Taxonomy pyramid with following categories of knowledge from bottom to top:  remember, understand, apply, analyze, evaluate, and create.">
            <a:extLst>
              <a:ext uri="{FF2B5EF4-FFF2-40B4-BE49-F238E27FC236}">
                <a16:creationId xmlns:a16="http://schemas.microsoft.com/office/drawing/2014/main" id="{D9F544C5-BCBA-CD82-869F-0CB98E9E709A}"/>
              </a:ext>
            </a:extLst>
          </p:cNvPr>
          <p:cNvPicPr>
            <a:picLocks noChangeAspect="1"/>
          </p:cNvPicPr>
          <p:nvPr/>
        </p:nvPicPr>
        <p:blipFill rotWithShape="1">
          <a:blip r:embed="rId2"/>
          <a:srcRect l="28083" t="22913" r="28833" b="34667"/>
          <a:stretch/>
        </p:blipFill>
        <p:spPr>
          <a:xfrm>
            <a:off x="2661919" y="1765597"/>
            <a:ext cx="9194801" cy="5092403"/>
          </a:xfrm>
          <a:prstGeom prst="rect">
            <a:avLst/>
          </a:prstGeom>
        </p:spPr>
      </p:pic>
      <p:sp>
        <p:nvSpPr>
          <p:cNvPr id="8" name="Arrow: Striped Right 7" descr="Arrow pointing up the Bloom's taxonomy pyramid.">
            <a:extLst>
              <a:ext uri="{FF2B5EF4-FFF2-40B4-BE49-F238E27FC236}">
                <a16:creationId xmlns:a16="http://schemas.microsoft.com/office/drawing/2014/main" id="{35BA525E-7179-F7FB-133C-2A8C7DCFBBFD}"/>
              </a:ext>
            </a:extLst>
          </p:cNvPr>
          <p:cNvSpPr/>
          <p:nvPr/>
        </p:nvSpPr>
        <p:spPr>
          <a:xfrm rot="18300081">
            <a:off x="2080508" y="3292052"/>
            <a:ext cx="2524490" cy="13255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13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ASSESSMENT through project-based learning</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698784"/>
            <a:ext cx="10689868" cy="5138896"/>
          </a:xfrm>
          <a:solidFill>
            <a:schemeClr val="bg1"/>
          </a:solidFill>
        </p:spPr>
        <p:txBody>
          <a:bodyPr/>
          <a:lstStyle/>
          <a:p>
            <a:pPr marL="0" indent="0">
              <a:buNone/>
            </a:pPr>
            <a:r>
              <a:rPr lang="en-US" b="1" dirty="0"/>
              <a:t>IME 452: Work Systems</a:t>
            </a:r>
          </a:p>
          <a:p>
            <a:r>
              <a:rPr lang="en-US" i="1" dirty="0"/>
              <a:t>The documentation, measurement, and design of work systems. Includes methods engineering, process mapping, work measurement systems, process improvement, economic justification, and community impact.</a:t>
            </a:r>
          </a:p>
          <a:p>
            <a:r>
              <a:rPr lang="en-US" b="1" dirty="0"/>
              <a:t>Project: </a:t>
            </a:r>
          </a:p>
          <a:p>
            <a:pPr lvl="1"/>
            <a:r>
              <a:rPr lang="en-US" dirty="0"/>
              <a:t>Analyze the activities in a process of relevance to your community using concepts learned in Work Systems. Work system of study can be selected from </a:t>
            </a:r>
            <a:r>
              <a:rPr lang="en-US" u="sng" dirty="0" err="1">
                <a:hlinkClick r:id="rId2"/>
              </a:rPr>
              <a:t>VolunteerICT</a:t>
            </a:r>
            <a:r>
              <a:rPr lang="en-US" dirty="0"/>
              <a:t>. </a:t>
            </a:r>
          </a:p>
          <a:p>
            <a:pPr lvl="1"/>
            <a:r>
              <a:rPr lang="en-US" dirty="0"/>
              <a:t>At the end of the semester, present an analysis of the work system with a clear plan to improve such process in terms of a specific performance metric. </a:t>
            </a:r>
          </a:p>
          <a:p>
            <a:pPr lvl="1"/>
            <a:r>
              <a:rPr lang="en-US" dirty="0"/>
              <a:t>Projects presented at the Spring Service-Learning Showcase</a:t>
            </a:r>
          </a:p>
        </p:txBody>
      </p:sp>
    </p:spTree>
    <p:extLst>
      <p:ext uri="{BB962C8B-B14F-4D97-AF65-F5344CB8AC3E}">
        <p14:creationId xmlns:p14="http://schemas.microsoft.com/office/powerpoint/2010/main" val="11435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ASSESSMENT through project-based learning</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698784"/>
            <a:ext cx="10689868" cy="3675856"/>
          </a:xfrm>
          <a:solidFill>
            <a:schemeClr val="bg1"/>
          </a:solidFill>
        </p:spPr>
        <p:txBody>
          <a:bodyPr/>
          <a:lstStyle/>
          <a:p>
            <a:pPr marL="0" indent="0">
              <a:buNone/>
            </a:pPr>
            <a:r>
              <a:rPr lang="en-US" b="1" dirty="0"/>
              <a:t>IME 553: Production Systems</a:t>
            </a:r>
          </a:p>
          <a:p>
            <a:r>
              <a:rPr lang="en-US" i="1" dirty="0"/>
              <a:t>Overview of the vocabulary and basic quantitative techniques used in the analysis and control of production systems, involving both manufacturing and service operations. </a:t>
            </a:r>
          </a:p>
          <a:p>
            <a:r>
              <a:rPr lang="en-US" i="1" dirty="0"/>
              <a:t>Topics include strategic dimensions of operations management, sales and operations planning, basics of forecasting, inventory control models, operations scheduling, and operations management issues in services. </a:t>
            </a:r>
          </a:p>
        </p:txBody>
      </p:sp>
    </p:spTree>
    <p:extLst>
      <p:ext uri="{BB962C8B-B14F-4D97-AF65-F5344CB8AC3E}">
        <p14:creationId xmlns:p14="http://schemas.microsoft.com/office/powerpoint/2010/main" val="10262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ASSESSMENT through project-based learning</a:t>
            </a:r>
          </a:p>
        </p:txBody>
      </p:sp>
      <p:grpSp>
        <p:nvGrpSpPr>
          <p:cNvPr id="8" name="Group 7" descr="Example of flow in industrial manufacturing engineering project showing steps and locations.">
            <a:extLst>
              <a:ext uri="{FF2B5EF4-FFF2-40B4-BE49-F238E27FC236}">
                <a16:creationId xmlns:a16="http://schemas.microsoft.com/office/drawing/2014/main" id="{8AB68A41-55FC-A429-D9BC-DAF6446CCFA9}"/>
              </a:ext>
            </a:extLst>
          </p:cNvPr>
          <p:cNvGrpSpPr/>
          <p:nvPr/>
        </p:nvGrpSpPr>
        <p:grpSpPr>
          <a:xfrm>
            <a:off x="3962400" y="2172018"/>
            <a:ext cx="8229600" cy="4558348"/>
            <a:chOff x="3962400" y="2172018"/>
            <a:chExt cx="8229600" cy="4558348"/>
          </a:xfrm>
        </p:grpSpPr>
        <p:grpSp>
          <p:nvGrpSpPr>
            <p:cNvPr id="4" name="Group 3">
              <a:extLst>
                <a:ext uri="{FF2B5EF4-FFF2-40B4-BE49-F238E27FC236}">
                  <a16:creationId xmlns:a16="http://schemas.microsoft.com/office/drawing/2014/main" id="{5415002B-7F62-54E5-5521-CC8DF2E04A81}"/>
                </a:ext>
              </a:extLst>
            </p:cNvPr>
            <p:cNvGrpSpPr/>
            <p:nvPr/>
          </p:nvGrpSpPr>
          <p:grpSpPr>
            <a:xfrm>
              <a:off x="3962400" y="2172018"/>
              <a:ext cx="8229600" cy="4558348"/>
              <a:chOff x="3962400" y="2172018"/>
              <a:chExt cx="8229600" cy="4558348"/>
            </a:xfrm>
          </p:grpSpPr>
          <p:pic>
            <p:nvPicPr>
              <p:cNvPr id="2" name="Content Placeholder 3" descr="Factory-Floor.jpg">
                <a:extLst>
                  <a:ext uri="{FF2B5EF4-FFF2-40B4-BE49-F238E27FC236}">
                    <a16:creationId xmlns:a16="http://schemas.microsoft.com/office/drawing/2014/main" id="{C5FD2DB9-4D0E-33CE-345D-2EBCBA166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962400" y="2172018"/>
                <a:ext cx="8229600" cy="4183063"/>
              </a:xfrm>
              <a:prstGeom prst="rect">
                <a:avLst/>
              </a:prstGeom>
            </p:spPr>
          </p:pic>
          <p:pic>
            <p:nvPicPr>
              <p:cNvPr id="3" name="Picture 4" descr="TitleBar.jpg">
                <a:extLst>
                  <a:ext uri="{FF2B5EF4-FFF2-40B4-BE49-F238E27FC236}">
                    <a16:creationId xmlns:a16="http://schemas.microsoft.com/office/drawing/2014/main" id="{3EBA775C-05A4-8DE1-D4BF-39E14E08E1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7840" y="6365241"/>
                <a:ext cx="640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E5FF586F-D544-80A2-ACB2-8C8D895AB44A}"/>
                </a:ext>
              </a:extLst>
            </p:cNvPr>
            <p:cNvSpPr txBox="1"/>
            <p:nvPr/>
          </p:nvSpPr>
          <p:spPr>
            <a:xfrm>
              <a:off x="7266039" y="2172018"/>
              <a:ext cx="3789589" cy="461665"/>
            </a:xfrm>
            <a:prstGeom prst="rect">
              <a:avLst/>
            </a:prstGeom>
            <a:noFill/>
          </p:spPr>
          <p:txBody>
            <a:bodyPr wrap="square" rtlCol="0">
              <a:spAutoFit/>
            </a:bodyPr>
            <a:lstStyle/>
            <a:p>
              <a:pPr algn="ctr"/>
              <a:r>
                <a:rPr lang="en-US" sz="2400" b="1" dirty="0"/>
                <a:t>Littlefield Technologies</a:t>
              </a:r>
            </a:p>
          </p:txBody>
        </p:sp>
      </p:gr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708944"/>
            <a:ext cx="5071388" cy="5138896"/>
          </a:xfrm>
          <a:noFill/>
        </p:spPr>
        <p:txBody>
          <a:bodyPr/>
          <a:lstStyle/>
          <a:p>
            <a:pPr marL="0" indent="0">
              <a:buNone/>
            </a:pPr>
            <a:r>
              <a:rPr lang="en-US" b="1" dirty="0"/>
              <a:t>IME 553: Production Systems</a:t>
            </a:r>
          </a:p>
          <a:p>
            <a:pPr marL="0" indent="0">
              <a:buNone/>
            </a:pPr>
            <a:endParaRPr lang="en-US" b="1" dirty="0"/>
          </a:p>
          <a:p>
            <a:pPr marL="0" indent="0">
              <a:buNone/>
            </a:pPr>
            <a:endParaRPr lang="en-US" b="1" dirty="0"/>
          </a:p>
          <a:p>
            <a:pPr marL="0" indent="0">
              <a:buNone/>
            </a:pPr>
            <a:endParaRPr lang="en-US" b="1" dirty="0"/>
          </a:p>
          <a:p>
            <a:r>
              <a:rPr lang="en-US" b="1" dirty="0"/>
              <a:t>Project:</a:t>
            </a:r>
          </a:p>
          <a:p>
            <a:pPr lvl="1"/>
            <a:r>
              <a:rPr lang="en-US" dirty="0"/>
              <a:t>Initial analysis and plan</a:t>
            </a:r>
          </a:p>
          <a:p>
            <a:pPr lvl="2"/>
            <a:r>
              <a:rPr lang="en-US" dirty="0"/>
              <a:t>Analysis of 50-day data</a:t>
            </a:r>
          </a:p>
          <a:p>
            <a:pPr lvl="2"/>
            <a:r>
              <a:rPr lang="en-US" dirty="0"/>
              <a:t>Plan: Create a data-driven plan for playing the game </a:t>
            </a:r>
          </a:p>
          <a:p>
            <a:pPr lvl="2"/>
            <a:r>
              <a:rPr lang="en-US" dirty="0"/>
              <a:t>Team Dynamics</a:t>
            </a:r>
          </a:p>
          <a:p>
            <a:pPr lvl="1"/>
            <a:r>
              <a:rPr lang="en-US" dirty="0"/>
              <a:t>Play! Week of Simulation</a:t>
            </a:r>
          </a:p>
          <a:p>
            <a:pPr lvl="1"/>
            <a:r>
              <a:rPr lang="en-US" dirty="0"/>
              <a:t>Final Analysis</a:t>
            </a:r>
          </a:p>
          <a:p>
            <a:pPr lvl="1"/>
            <a:endParaRPr lang="en-US" dirty="0"/>
          </a:p>
          <a:p>
            <a:pPr lvl="1"/>
            <a:endParaRPr lang="en-US" dirty="0"/>
          </a:p>
        </p:txBody>
      </p:sp>
    </p:spTree>
    <p:extLst>
      <p:ext uri="{BB962C8B-B14F-4D97-AF65-F5344CB8AC3E}">
        <p14:creationId xmlns:p14="http://schemas.microsoft.com/office/powerpoint/2010/main" val="289963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689868" cy="367585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i="1" dirty="0"/>
              <a:t>This course is designed for undergraduate students majoring in engineering.  It reviews graphical and numerical methods for summarizing and describing datasets, discusses basic concepts of probability, introduces discrete and continuous random variables, and presents statistical methods for making inferences about population parameters. </a:t>
            </a:r>
          </a:p>
        </p:txBody>
      </p:sp>
    </p:spTree>
    <p:extLst>
      <p:ext uri="{BB962C8B-B14F-4D97-AF65-F5344CB8AC3E}">
        <p14:creationId xmlns:p14="http://schemas.microsoft.com/office/powerpoint/2010/main" val="63687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689868" cy="3675856"/>
          </a:xfrm>
          <a:solidFill>
            <a:schemeClr val="bg1"/>
          </a:solidFill>
        </p:spPr>
        <p:txBody>
          <a:bodyPr/>
          <a:lstStyle/>
          <a:p>
            <a:pPr marL="0" indent="0">
              <a:lnSpc>
                <a:spcPct val="150000"/>
              </a:lnSpc>
              <a:spcBef>
                <a:spcPts val="0"/>
              </a:spcBef>
              <a:buNone/>
            </a:pPr>
            <a:r>
              <a:rPr lang="en-US" sz="3200" b="1" dirty="0">
                <a:effectLst>
                  <a:outerShdw blurRad="38100" dist="38100" dir="2700000" algn="tl">
                    <a:srgbClr val="000000">
                      <a:alpha val="43137"/>
                    </a:srgbClr>
                  </a:outerShdw>
                </a:effectLst>
              </a:rPr>
              <a:t>IME 224: Engineering Probability and Statistics</a:t>
            </a:r>
          </a:p>
          <a:p>
            <a:pPr>
              <a:lnSpc>
                <a:spcPct val="150000"/>
              </a:lnSpc>
              <a:spcBef>
                <a:spcPts val="0"/>
              </a:spcBef>
            </a:pPr>
            <a:r>
              <a:rPr lang="en-US" b="1" dirty="0"/>
              <a:t>QUIZ 1 – CHAPTER 1: Sampling &amp; Descriptive Statistics</a:t>
            </a:r>
          </a:p>
          <a:p>
            <a:pPr lvl="1">
              <a:lnSpc>
                <a:spcPct val="150000"/>
              </a:lnSpc>
              <a:spcBef>
                <a:spcPts val="0"/>
              </a:spcBef>
            </a:pPr>
            <a:r>
              <a:rPr lang="en-US" sz="2800" b="1" dirty="0"/>
              <a:t>Introduction:</a:t>
            </a:r>
          </a:p>
          <a:p>
            <a:pPr lvl="2">
              <a:lnSpc>
                <a:spcPct val="150000"/>
              </a:lnSpc>
              <a:spcBef>
                <a:spcPts val="0"/>
              </a:spcBef>
              <a:buFont typeface="Wingdings" panose="05000000000000000000" pitchFamily="2" charset="2"/>
              <a:buChar char="Ø"/>
            </a:pPr>
            <a:r>
              <a:rPr lang="en-US" sz="2800" dirty="0">
                <a:hlinkClick r:id="rId2"/>
              </a:rPr>
              <a:t>Product Sample</a:t>
            </a:r>
            <a:endParaRPr lang="en-US" sz="2800" dirty="0"/>
          </a:p>
          <a:p>
            <a:pPr lvl="2">
              <a:lnSpc>
                <a:spcPct val="150000"/>
              </a:lnSpc>
              <a:spcBef>
                <a:spcPts val="0"/>
              </a:spcBef>
              <a:buFont typeface="Wingdings" panose="05000000000000000000" pitchFamily="2" charset="2"/>
              <a:buChar char="Ø"/>
            </a:pPr>
            <a:r>
              <a:rPr lang="en-US" sz="2800" dirty="0">
                <a:hlinkClick r:id="rId3"/>
              </a:rPr>
              <a:t>My Factory</a:t>
            </a:r>
            <a:endParaRPr lang="en-US" sz="2800" dirty="0"/>
          </a:p>
          <a:p>
            <a:pPr marL="0" indent="0">
              <a:lnSpc>
                <a:spcPct val="150000"/>
              </a:lnSpc>
              <a:spcBef>
                <a:spcPts val="0"/>
              </a:spcBef>
              <a:buNone/>
            </a:pPr>
            <a:endParaRPr lang="en-US" b="1" dirty="0"/>
          </a:p>
          <a:p>
            <a:pPr>
              <a:lnSpc>
                <a:spcPct val="150000"/>
              </a:lnSpc>
              <a:spcBef>
                <a:spcPts val="0"/>
              </a:spcBef>
            </a:pPr>
            <a:endParaRPr lang="en-US" i="1" dirty="0"/>
          </a:p>
        </p:txBody>
      </p:sp>
    </p:spTree>
    <p:extLst>
      <p:ext uri="{BB962C8B-B14F-4D97-AF65-F5344CB8AC3E}">
        <p14:creationId xmlns:p14="http://schemas.microsoft.com/office/powerpoint/2010/main" val="4085015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689868" cy="410257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1 – CHAPTER 1: Sampling &amp; Descriptive Statistics</a:t>
            </a:r>
          </a:p>
          <a:p>
            <a:pPr lvl="1"/>
            <a:r>
              <a:rPr lang="en-US" sz="2800" b="1" dirty="0"/>
              <a:t>Background:</a:t>
            </a:r>
          </a:p>
          <a:p>
            <a:pPr marL="914400" lvl="2" indent="0">
              <a:buNone/>
            </a:pPr>
            <a:r>
              <a:rPr lang="en-US" altLang="en-US" sz="2400" dirty="0">
                <a:ea typeface="Times New Roman" pitchFamily="18" charset="0"/>
                <a:cs typeface="Calibri" pitchFamily="34" charset="0"/>
              </a:rPr>
              <a:t>I am the CEO of Mason Jar Desserts.  In order to meet increasing demand, I am considering purchasing additional equipment so that we can increase our batch size and reduce the number of set-ups.  (i.e. run one variety of dessert jars on current equipment while running another variety of dessert jars on the new equipment).  I need to compare the cost of new equipment to the cost savings of decreasing the number of required set-ups.  </a:t>
            </a:r>
            <a:endParaRPr lang="en-US" altLang="en-US" sz="2400" dirty="0">
              <a:cs typeface="Arial" pitchFamily="34" charset="0"/>
            </a:endParaRPr>
          </a:p>
          <a:p>
            <a:pPr marL="457200" lvl="1" indent="0">
              <a:buNone/>
            </a:pPr>
            <a:endParaRPr lang="en-US" dirty="0"/>
          </a:p>
          <a:p>
            <a:pPr marL="0" indent="0">
              <a:buNone/>
            </a:pPr>
            <a:endParaRPr lang="en-US" i="1" dirty="0"/>
          </a:p>
        </p:txBody>
      </p:sp>
    </p:spTree>
    <p:extLst>
      <p:ext uri="{BB962C8B-B14F-4D97-AF65-F5344CB8AC3E}">
        <p14:creationId xmlns:p14="http://schemas.microsoft.com/office/powerpoint/2010/main" val="369272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2EB9-9D06-4CD6-2B1D-069CA6C75474}"/>
              </a:ext>
            </a:extLst>
          </p:cNvPr>
          <p:cNvSpPr>
            <a:spLocks noGrp="1"/>
          </p:cNvSpPr>
          <p:nvPr>
            <p:ph type="title"/>
          </p:nvPr>
        </p:nvSpPr>
        <p:spPr/>
        <p:txBody>
          <a:bodyPr/>
          <a:lstStyle/>
          <a:p>
            <a:r>
              <a:rPr lang="en-US"/>
              <a:t>Agenda for today</a:t>
            </a:r>
          </a:p>
        </p:txBody>
      </p:sp>
      <p:sp>
        <p:nvSpPr>
          <p:cNvPr id="3" name="Content Placeholder 2">
            <a:extLst>
              <a:ext uri="{FF2B5EF4-FFF2-40B4-BE49-F238E27FC236}">
                <a16:creationId xmlns:a16="http://schemas.microsoft.com/office/drawing/2014/main" id="{244AE00A-6C63-B073-5605-101DD20CAF12}"/>
              </a:ext>
            </a:extLst>
          </p:cNvPr>
          <p:cNvSpPr>
            <a:spLocks noGrp="1"/>
          </p:cNvSpPr>
          <p:nvPr>
            <p:ph sz="half" idx="14"/>
          </p:nvPr>
        </p:nvSpPr>
        <p:spPr>
          <a:xfrm>
            <a:off x="838200" y="2088994"/>
            <a:ext cx="10515600" cy="4087968"/>
          </a:xfrm>
        </p:spPr>
        <p:txBody>
          <a:bodyPr/>
          <a:lstStyle/>
          <a:p>
            <a:r>
              <a:rPr lang="en-US" dirty="0"/>
              <a:t>Introductions</a:t>
            </a:r>
          </a:p>
          <a:p>
            <a:r>
              <a:rPr lang="en-US" dirty="0"/>
              <a:t>Retention Fellows Presentations</a:t>
            </a:r>
          </a:p>
          <a:p>
            <a:r>
              <a:rPr lang="en-US" dirty="0"/>
              <a:t>Q&amp;A</a:t>
            </a:r>
          </a:p>
          <a:p>
            <a:r>
              <a:rPr lang="en-US" dirty="0"/>
              <a:t>Reflection Questions</a:t>
            </a:r>
          </a:p>
          <a:p>
            <a:pPr lvl="1"/>
            <a:r>
              <a:rPr lang="en-US" dirty="0"/>
              <a:t>Break-out groups discuss</a:t>
            </a:r>
          </a:p>
          <a:p>
            <a:pPr lvl="1"/>
            <a:r>
              <a:rPr lang="en-US" dirty="0"/>
              <a:t>Share favorites with whole group</a:t>
            </a:r>
          </a:p>
          <a:p>
            <a:r>
              <a:rPr lang="en-US" dirty="0"/>
              <a:t>Wrap-up and Future Plans</a:t>
            </a:r>
          </a:p>
          <a:p>
            <a:pPr lvl="1"/>
            <a:endParaRPr lang="en-US" dirty="0"/>
          </a:p>
        </p:txBody>
      </p:sp>
    </p:spTree>
    <p:extLst>
      <p:ext uri="{BB962C8B-B14F-4D97-AF65-F5344CB8AC3E}">
        <p14:creationId xmlns:p14="http://schemas.microsoft.com/office/powerpoint/2010/main" val="90064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689868" cy="410257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1 – CHAPTER 1: Sampling &amp; Descriptive Statistics</a:t>
            </a:r>
          </a:p>
          <a:p>
            <a:pPr lvl="1"/>
            <a:r>
              <a:rPr lang="en-US" sz="2800" b="1" dirty="0"/>
              <a:t>Challenge:</a:t>
            </a:r>
          </a:p>
          <a:p>
            <a:pPr marL="914400" lvl="2" indent="0" fontAlgn="base">
              <a:spcBef>
                <a:spcPct val="0"/>
              </a:spcBef>
              <a:spcAft>
                <a:spcPct val="0"/>
              </a:spcAft>
              <a:buNone/>
            </a:pPr>
            <a:r>
              <a:rPr lang="en-US" altLang="en-US" sz="2400" dirty="0">
                <a:ea typeface="Times New Roman" pitchFamily="18" charset="0"/>
                <a:cs typeface="Calibri" pitchFamily="34" charset="0"/>
              </a:rPr>
              <a:t>You are a Process Engineer at Mason Jar Desserts, and as your boss, I have asked you to conduct a work measurement analysis to determine the set-up time required to produce a batch of dessert jars.  At our large processing plant, the set-up times (in minutes) for a random sample of 20 batches were recorded.  The data are shown in the table below.  </a:t>
            </a:r>
            <a:endParaRPr lang="en-US" altLang="en-US" sz="2400" dirty="0">
              <a:cs typeface="Arial" pitchFamily="34" charset="0"/>
            </a:endParaRPr>
          </a:p>
          <a:p>
            <a:pPr marL="457200" lvl="1" indent="0">
              <a:buNone/>
            </a:pPr>
            <a:endParaRPr lang="en-US" dirty="0"/>
          </a:p>
          <a:p>
            <a:pPr marL="0" indent="0">
              <a:buNone/>
            </a:pPr>
            <a:endParaRPr lang="en-US" i="1" dirty="0"/>
          </a:p>
        </p:txBody>
      </p:sp>
      <p:graphicFrame>
        <p:nvGraphicFramePr>
          <p:cNvPr id="3" name="Table 2">
            <a:extLst>
              <a:ext uri="{FF2B5EF4-FFF2-40B4-BE49-F238E27FC236}">
                <a16:creationId xmlns:a16="http://schemas.microsoft.com/office/drawing/2014/main" id="{5B6A62D4-6E48-6943-8B69-61D158F4FA44}"/>
              </a:ext>
            </a:extLst>
          </p:cNvPr>
          <p:cNvGraphicFramePr>
            <a:graphicFrameLocks noGrp="1"/>
          </p:cNvGraphicFramePr>
          <p:nvPr>
            <p:extLst>
              <p:ext uri="{D42A27DB-BD31-4B8C-83A1-F6EECF244321}">
                <p14:modId xmlns:p14="http://schemas.microsoft.com/office/powerpoint/2010/main" val="1413329649"/>
              </p:ext>
            </p:extLst>
          </p:nvPr>
        </p:nvGraphicFramePr>
        <p:xfrm>
          <a:off x="1893611" y="5128624"/>
          <a:ext cx="7391400" cy="1600200"/>
        </p:xfrm>
        <a:graphic>
          <a:graphicData uri="http://schemas.openxmlformats.org/drawingml/2006/table">
            <a:tbl>
              <a:tblPr firstRow="1" firstCol="1" bandRow="1"/>
              <a:tblGrid>
                <a:gridCol w="738639">
                  <a:extLst>
                    <a:ext uri="{9D8B030D-6E8A-4147-A177-3AD203B41FA5}">
                      <a16:colId xmlns:a16="http://schemas.microsoft.com/office/drawing/2014/main" val="190244297"/>
                    </a:ext>
                  </a:extLst>
                </a:gridCol>
                <a:gridCol w="738639">
                  <a:extLst>
                    <a:ext uri="{9D8B030D-6E8A-4147-A177-3AD203B41FA5}">
                      <a16:colId xmlns:a16="http://schemas.microsoft.com/office/drawing/2014/main" val="3598812547"/>
                    </a:ext>
                  </a:extLst>
                </a:gridCol>
                <a:gridCol w="738639">
                  <a:extLst>
                    <a:ext uri="{9D8B030D-6E8A-4147-A177-3AD203B41FA5}">
                      <a16:colId xmlns:a16="http://schemas.microsoft.com/office/drawing/2014/main" val="3752373742"/>
                    </a:ext>
                  </a:extLst>
                </a:gridCol>
                <a:gridCol w="738639">
                  <a:extLst>
                    <a:ext uri="{9D8B030D-6E8A-4147-A177-3AD203B41FA5}">
                      <a16:colId xmlns:a16="http://schemas.microsoft.com/office/drawing/2014/main" val="3214529118"/>
                    </a:ext>
                  </a:extLst>
                </a:gridCol>
                <a:gridCol w="739474">
                  <a:extLst>
                    <a:ext uri="{9D8B030D-6E8A-4147-A177-3AD203B41FA5}">
                      <a16:colId xmlns:a16="http://schemas.microsoft.com/office/drawing/2014/main" val="891627031"/>
                    </a:ext>
                  </a:extLst>
                </a:gridCol>
                <a:gridCol w="739474">
                  <a:extLst>
                    <a:ext uri="{9D8B030D-6E8A-4147-A177-3AD203B41FA5}">
                      <a16:colId xmlns:a16="http://schemas.microsoft.com/office/drawing/2014/main" val="2352323342"/>
                    </a:ext>
                  </a:extLst>
                </a:gridCol>
                <a:gridCol w="739474">
                  <a:extLst>
                    <a:ext uri="{9D8B030D-6E8A-4147-A177-3AD203B41FA5}">
                      <a16:colId xmlns:a16="http://schemas.microsoft.com/office/drawing/2014/main" val="1302399751"/>
                    </a:ext>
                  </a:extLst>
                </a:gridCol>
                <a:gridCol w="739474">
                  <a:extLst>
                    <a:ext uri="{9D8B030D-6E8A-4147-A177-3AD203B41FA5}">
                      <a16:colId xmlns:a16="http://schemas.microsoft.com/office/drawing/2014/main" val="3160631958"/>
                    </a:ext>
                  </a:extLst>
                </a:gridCol>
                <a:gridCol w="739474">
                  <a:extLst>
                    <a:ext uri="{9D8B030D-6E8A-4147-A177-3AD203B41FA5}">
                      <a16:colId xmlns:a16="http://schemas.microsoft.com/office/drawing/2014/main" val="2716494494"/>
                    </a:ext>
                  </a:extLst>
                </a:gridCol>
                <a:gridCol w="739474">
                  <a:extLst>
                    <a:ext uri="{9D8B030D-6E8A-4147-A177-3AD203B41FA5}">
                      <a16:colId xmlns:a16="http://schemas.microsoft.com/office/drawing/2014/main" val="2413366388"/>
                    </a:ext>
                  </a:extLst>
                </a:gridCol>
              </a:tblGrid>
              <a:tr h="800100">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824617"/>
                  </a:ext>
                </a:extLst>
              </a:tr>
              <a:tr h="800100">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chemeClr val="tx1">
                              <a:lumMod val="50000"/>
                              <a:lumOff val="50000"/>
                            </a:schemeClr>
                          </a:solidFill>
                          <a:effectLst/>
                          <a:latin typeface="+mj-lt"/>
                          <a:ea typeface="Times New Roman" panose="02020603050405020304" pitchFamily="18"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293538"/>
                  </a:ext>
                </a:extLst>
              </a:tr>
            </a:tbl>
          </a:graphicData>
        </a:graphic>
      </p:graphicFrame>
    </p:spTree>
    <p:extLst>
      <p:ext uri="{BB962C8B-B14F-4D97-AF65-F5344CB8AC3E}">
        <p14:creationId xmlns:p14="http://schemas.microsoft.com/office/powerpoint/2010/main" val="293781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689868" cy="410257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1 – CHAPTER 1: Sampling &amp; Descriptive Statistics</a:t>
            </a:r>
          </a:p>
          <a:p>
            <a:pPr lvl="1"/>
            <a:r>
              <a:rPr lang="en-US" sz="2800" b="1" dirty="0"/>
              <a:t>Summary:</a:t>
            </a:r>
          </a:p>
          <a:p>
            <a:pPr marL="914400" lvl="2" indent="0">
              <a:buNone/>
            </a:pPr>
            <a:r>
              <a:rPr lang="en-US" sz="2800" dirty="0"/>
              <a:t>Summarize your results for me (CEO of Mason Jar Desserts) to help me make the decision on whether or not to purchase extra equipment. Note that you do not need to provide a final recommendation on whether or not to purchase the equipment.  Costs will play a major role in that decision, and I am gathering costs from our finance department. </a:t>
            </a:r>
            <a:endParaRPr lang="en-US" sz="1600" i="1" dirty="0"/>
          </a:p>
          <a:p>
            <a:pPr marL="0" indent="0">
              <a:buNone/>
            </a:pPr>
            <a:endParaRPr lang="en-US" i="1" dirty="0"/>
          </a:p>
        </p:txBody>
      </p:sp>
    </p:spTree>
    <p:extLst>
      <p:ext uri="{BB962C8B-B14F-4D97-AF65-F5344CB8AC3E}">
        <p14:creationId xmlns:p14="http://schemas.microsoft.com/office/powerpoint/2010/main" val="13039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1 – CHAPTER 1: Sampling &amp; Descriptive Statistics</a:t>
            </a:r>
          </a:p>
          <a:p>
            <a:pPr lvl="1"/>
            <a:r>
              <a:rPr lang="en-US" sz="2400" b="1" dirty="0"/>
              <a:t>For full credit, your summary should include the following:</a:t>
            </a:r>
          </a:p>
          <a:p>
            <a:pPr marL="800100" lvl="1" indent="-342900">
              <a:spcBef>
                <a:spcPts val="600"/>
              </a:spcBef>
              <a:buFont typeface="Arial" panose="020B0604020202020204" pitchFamily="34" charset="0"/>
              <a:buChar char="•"/>
            </a:pPr>
            <a:r>
              <a:rPr lang="en-US" i="1" dirty="0"/>
              <a:t>At least </a:t>
            </a:r>
            <a:r>
              <a:rPr lang="en-US" b="1" i="1" dirty="0"/>
              <a:t>two measures of central tendency </a:t>
            </a:r>
            <a:r>
              <a:rPr lang="en-US" i="1" dirty="0"/>
              <a:t>along with the reason for reporting those measures and what they mean.</a:t>
            </a:r>
          </a:p>
          <a:p>
            <a:pPr marL="800100" lvl="1" indent="-342900">
              <a:spcBef>
                <a:spcPts val="600"/>
              </a:spcBef>
              <a:buFont typeface="Arial" panose="020B0604020202020204" pitchFamily="34" charset="0"/>
              <a:buChar char="•"/>
            </a:pPr>
            <a:r>
              <a:rPr lang="en-US" i="1" dirty="0"/>
              <a:t>At least </a:t>
            </a:r>
            <a:r>
              <a:rPr lang="en-US" b="1" i="1" dirty="0"/>
              <a:t>two measures of variation </a:t>
            </a:r>
            <a:r>
              <a:rPr lang="en-US" i="1" dirty="0"/>
              <a:t>along with the reason for reporting those measures and what they mean.</a:t>
            </a:r>
          </a:p>
          <a:p>
            <a:pPr marL="800100" lvl="1" indent="-342900">
              <a:spcBef>
                <a:spcPts val="600"/>
              </a:spcBef>
              <a:buFont typeface="Arial" panose="020B0604020202020204" pitchFamily="34" charset="0"/>
              <a:buChar char="•"/>
            </a:pPr>
            <a:r>
              <a:rPr lang="en-US" i="1" dirty="0"/>
              <a:t>At least </a:t>
            </a:r>
            <a:r>
              <a:rPr lang="en-US" b="1" i="1" dirty="0"/>
              <a:t>one measure of relative standing </a:t>
            </a:r>
            <a:r>
              <a:rPr lang="en-US" i="1" dirty="0"/>
              <a:t>along with the reason for reporting it and your interpretation of the meaning.</a:t>
            </a:r>
          </a:p>
          <a:p>
            <a:pPr marL="800100" lvl="1" indent="-342900">
              <a:spcBef>
                <a:spcPts val="600"/>
              </a:spcBef>
              <a:buFont typeface="Arial" panose="020B0604020202020204" pitchFamily="34" charset="0"/>
              <a:buChar char="•"/>
            </a:pPr>
            <a:r>
              <a:rPr lang="en-US" i="1" dirty="0"/>
              <a:t>At least </a:t>
            </a:r>
            <a:r>
              <a:rPr lang="en-US" b="1" i="1" dirty="0"/>
              <a:t>two visual displays </a:t>
            </a:r>
            <a:r>
              <a:rPr lang="en-US" i="1" dirty="0"/>
              <a:t>of the data to provide an overall picture along with an explanation of what you can observe from those displays.</a:t>
            </a:r>
          </a:p>
          <a:p>
            <a:pPr marL="800100" lvl="1" indent="-342900">
              <a:spcBef>
                <a:spcPts val="600"/>
              </a:spcBef>
              <a:buFont typeface="Arial" panose="020B0604020202020204" pitchFamily="34" charset="0"/>
              <a:buChar char="•"/>
            </a:pPr>
            <a:r>
              <a:rPr lang="en-US" i="1" dirty="0"/>
              <a:t>Determine if there are any </a:t>
            </a:r>
            <a:r>
              <a:rPr lang="en-US" b="1" i="1" dirty="0"/>
              <a:t>outliers</a:t>
            </a:r>
            <a:r>
              <a:rPr lang="en-US" i="1" dirty="0"/>
              <a:t> and provide a recommendation for what should be done with the outliers if they exist.</a:t>
            </a:r>
          </a:p>
          <a:p>
            <a:pPr marL="0" indent="0">
              <a:buNone/>
            </a:pPr>
            <a:endParaRPr lang="en-US" i="1" dirty="0"/>
          </a:p>
        </p:txBody>
      </p:sp>
    </p:spTree>
    <p:extLst>
      <p:ext uri="{BB962C8B-B14F-4D97-AF65-F5344CB8AC3E}">
        <p14:creationId xmlns:p14="http://schemas.microsoft.com/office/powerpoint/2010/main" val="6512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2 – CHAPTER 2: Probability</a:t>
            </a:r>
            <a:endParaRPr lang="en-US" sz="2400" b="1" dirty="0"/>
          </a:p>
          <a:p>
            <a:pPr lvl="1"/>
            <a:r>
              <a:rPr lang="en-US" sz="2800" b="1" dirty="0"/>
              <a:t>Extension from Quiz 1:</a:t>
            </a:r>
          </a:p>
          <a:p>
            <a:pPr lvl="2"/>
            <a:r>
              <a:rPr lang="en-US" sz="2800" dirty="0"/>
              <a:t>Opted not to purchase new equipment</a:t>
            </a:r>
          </a:p>
          <a:p>
            <a:pPr lvl="2"/>
            <a:r>
              <a:rPr lang="en-US" sz="2800" dirty="0"/>
              <a:t>Made some equipment modifications for quick-change set-ups</a:t>
            </a:r>
          </a:p>
          <a:p>
            <a:pPr lvl="2"/>
            <a:r>
              <a:rPr lang="en-US" sz="2800" dirty="0"/>
              <a:t>Moved some internal set-up to external set-up</a:t>
            </a:r>
          </a:p>
          <a:p>
            <a:pPr lvl="2"/>
            <a:r>
              <a:rPr lang="en-US" sz="2800" dirty="0"/>
              <a:t>Standardized set-up process</a:t>
            </a:r>
          </a:p>
          <a:p>
            <a:pPr lvl="2"/>
            <a:r>
              <a:rPr lang="en-US" sz="2800" dirty="0"/>
              <a:t>Averaging 30-minute set-up time</a:t>
            </a:r>
          </a:p>
          <a:p>
            <a:pPr marL="0" indent="0">
              <a:buNone/>
            </a:pPr>
            <a:endParaRPr lang="en-US" i="1" dirty="0"/>
          </a:p>
        </p:txBody>
      </p:sp>
    </p:spTree>
    <p:extLst>
      <p:ext uri="{BB962C8B-B14F-4D97-AF65-F5344CB8AC3E}">
        <p14:creationId xmlns:p14="http://schemas.microsoft.com/office/powerpoint/2010/main" val="191041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2 – CHAPTER 2: Probability</a:t>
            </a:r>
            <a:endParaRPr lang="en-US" sz="2400" b="1" dirty="0"/>
          </a:p>
          <a:p>
            <a:pPr lvl="1"/>
            <a:r>
              <a:rPr lang="en-US" sz="2800" b="1" dirty="0"/>
              <a:t>Extension from Quiz 1:</a:t>
            </a:r>
          </a:p>
          <a:p>
            <a:pPr lvl="2"/>
            <a:r>
              <a:rPr lang="en-US" sz="2800" dirty="0"/>
              <a:t>Now I am trying to reduce the number of set-ups with scheduling.  We make our dessert jars to order, but some of our jars go to local stores that order standard quantities bi-weekly.  I would like you to do some analysis using last month’s orders to help me plan for next month.</a:t>
            </a:r>
          </a:p>
          <a:p>
            <a:pPr marL="0" indent="0">
              <a:buNone/>
            </a:pPr>
            <a:endParaRPr lang="en-US" i="1" dirty="0"/>
          </a:p>
        </p:txBody>
      </p:sp>
    </p:spTree>
    <p:extLst>
      <p:ext uri="{BB962C8B-B14F-4D97-AF65-F5344CB8AC3E}">
        <p14:creationId xmlns:p14="http://schemas.microsoft.com/office/powerpoint/2010/main" val="296948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2 – CHAPTER 2: Probability</a:t>
            </a:r>
            <a:endParaRPr lang="en-US" sz="2400" b="1" dirty="0"/>
          </a:p>
          <a:p>
            <a:pPr lvl="1"/>
            <a:r>
              <a:rPr lang="en-US" sz="2800" b="1" dirty="0"/>
              <a:t>Product Options:</a:t>
            </a:r>
          </a:p>
          <a:p>
            <a:pPr marL="0" indent="0">
              <a:buNone/>
            </a:pPr>
            <a:endParaRPr lang="en-US" i="1" dirty="0"/>
          </a:p>
        </p:txBody>
      </p:sp>
      <p:grpSp>
        <p:nvGrpSpPr>
          <p:cNvPr id="31" name="Group 30" descr="Mason jars of different sizes from quarter, half and pint.">
            <a:extLst>
              <a:ext uri="{FF2B5EF4-FFF2-40B4-BE49-F238E27FC236}">
                <a16:creationId xmlns:a16="http://schemas.microsoft.com/office/drawing/2014/main" id="{8157E905-E159-56A6-156D-D170FA9E5DAF}"/>
              </a:ext>
            </a:extLst>
          </p:cNvPr>
          <p:cNvGrpSpPr/>
          <p:nvPr/>
        </p:nvGrpSpPr>
        <p:grpSpPr>
          <a:xfrm>
            <a:off x="961925" y="3429000"/>
            <a:ext cx="3500622" cy="2665707"/>
            <a:chOff x="1109405" y="3429000"/>
            <a:chExt cx="3500622" cy="2665707"/>
          </a:xfrm>
        </p:grpSpPr>
        <p:pic>
          <p:nvPicPr>
            <p:cNvPr id="5" name="Picture 2" descr="Image result for mason jars sizes">
              <a:extLst>
                <a:ext uri="{FF2B5EF4-FFF2-40B4-BE49-F238E27FC236}">
                  <a16:creationId xmlns:a16="http://schemas.microsoft.com/office/drawing/2014/main" id="{DD3B188B-44AB-A16F-AF38-EB6B63AB78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991" b="8368"/>
            <a:stretch/>
          </p:blipFill>
          <p:spPr bwMode="auto">
            <a:xfrm>
              <a:off x="1109405" y="3580107"/>
              <a:ext cx="3500622"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20C1BA-5B55-04DC-8F1E-8BCD86F1A0F0}"/>
                </a:ext>
              </a:extLst>
            </p:cNvPr>
            <p:cNvSpPr txBox="1"/>
            <p:nvPr/>
          </p:nvSpPr>
          <p:spPr>
            <a:xfrm>
              <a:off x="1203986" y="4343400"/>
              <a:ext cx="1143000" cy="646331"/>
            </a:xfrm>
            <a:prstGeom prst="rect">
              <a:avLst/>
            </a:prstGeom>
            <a:noFill/>
          </p:spPr>
          <p:txBody>
            <a:bodyPr wrap="square" rtlCol="0">
              <a:spAutoFit/>
            </a:bodyPr>
            <a:lstStyle/>
            <a:p>
              <a:pPr algn="ctr"/>
              <a:r>
                <a:rPr lang="en-US" b="1" dirty="0">
                  <a:solidFill>
                    <a:schemeClr val="bg1"/>
                  </a:solidFill>
                  <a:latin typeface="+mj-lt"/>
                </a:rPr>
                <a:t>Quarter Pint</a:t>
              </a:r>
            </a:p>
          </p:txBody>
        </p:sp>
        <p:sp>
          <p:nvSpPr>
            <p:cNvPr id="8" name="TextBox 7">
              <a:extLst>
                <a:ext uri="{FF2B5EF4-FFF2-40B4-BE49-F238E27FC236}">
                  <a16:creationId xmlns:a16="http://schemas.microsoft.com/office/drawing/2014/main" id="{342EBEC7-0061-41C2-032F-07DFA174F6EA}"/>
                </a:ext>
              </a:extLst>
            </p:cNvPr>
            <p:cNvSpPr txBox="1"/>
            <p:nvPr/>
          </p:nvSpPr>
          <p:spPr>
            <a:xfrm>
              <a:off x="2355572" y="3849469"/>
              <a:ext cx="1143000" cy="646331"/>
            </a:xfrm>
            <a:prstGeom prst="rect">
              <a:avLst/>
            </a:prstGeom>
            <a:noFill/>
          </p:spPr>
          <p:txBody>
            <a:bodyPr wrap="square" rtlCol="0">
              <a:spAutoFit/>
            </a:bodyPr>
            <a:lstStyle/>
            <a:p>
              <a:pPr algn="ctr"/>
              <a:r>
                <a:rPr lang="en-US" b="1" dirty="0">
                  <a:solidFill>
                    <a:schemeClr val="bg1"/>
                  </a:solidFill>
                  <a:latin typeface="+mj-lt"/>
                </a:rPr>
                <a:t>Half</a:t>
              </a:r>
            </a:p>
            <a:p>
              <a:pPr algn="ctr"/>
              <a:r>
                <a:rPr lang="en-US" b="1" dirty="0">
                  <a:solidFill>
                    <a:schemeClr val="bg1"/>
                  </a:solidFill>
                  <a:latin typeface="+mj-lt"/>
                </a:rPr>
                <a:t>Pint</a:t>
              </a:r>
            </a:p>
          </p:txBody>
        </p:sp>
        <p:sp>
          <p:nvSpPr>
            <p:cNvPr id="9" name="TextBox 8">
              <a:extLst>
                <a:ext uri="{FF2B5EF4-FFF2-40B4-BE49-F238E27FC236}">
                  <a16:creationId xmlns:a16="http://schemas.microsoft.com/office/drawing/2014/main" id="{099FFF95-9B4E-6E1C-30B3-EADD1BE9337C}"/>
                </a:ext>
              </a:extLst>
            </p:cNvPr>
            <p:cNvSpPr txBox="1"/>
            <p:nvPr/>
          </p:nvSpPr>
          <p:spPr>
            <a:xfrm>
              <a:off x="3422372" y="3429000"/>
              <a:ext cx="1143000" cy="646331"/>
            </a:xfrm>
            <a:prstGeom prst="rect">
              <a:avLst/>
            </a:prstGeom>
            <a:noFill/>
          </p:spPr>
          <p:txBody>
            <a:bodyPr wrap="square" rtlCol="0">
              <a:spAutoFit/>
            </a:bodyPr>
            <a:lstStyle/>
            <a:p>
              <a:pPr algn="ctr"/>
              <a:endParaRPr lang="en-US" b="1" dirty="0">
                <a:solidFill>
                  <a:schemeClr val="bg1"/>
                </a:solidFill>
                <a:latin typeface="+mj-lt"/>
              </a:endParaRPr>
            </a:p>
            <a:p>
              <a:pPr algn="ctr"/>
              <a:r>
                <a:rPr lang="en-US" b="1" dirty="0">
                  <a:solidFill>
                    <a:schemeClr val="bg1"/>
                  </a:solidFill>
                  <a:latin typeface="+mj-lt"/>
                </a:rPr>
                <a:t>Pint</a:t>
              </a:r>
            </a:p>
          </p:txBody>
        </p:sp>
      </p:grpSp>
      <p:grpSp>
        <p:nvGrpSpPr>
          <p:cNvPr id="10" name="Group 9" descr="Visual display of five types of cake: chocolate, vanilla, spice, strawberry, and yellow cake.">
            <a:extLst>
              <a:ext uri="{FF2B5EF4-FFF2-40B4-BE49-F238E27FC236}">
                <a16:creationId xmlns:a16="http://schemas.microsoft.com/office/drawing/2014/main" id="{E52FA3D1-EB71-66B9-1795-0BE7EA2C2B4C}"/>
              </a:ext>
            </a:extLst>
          </p:cNvPr>
          <p:cNvGrpSpPr/>
          <p:nvPr/>
        </p:nvGrpSpPr>
        <p:grpSpPr>
          <a:xfrm>
            <a:off x="9088658" y="2928547"/>
            <a:ext cx="3297379" cy="4461337"/>
            <a:chOff x="5410222" y="1752600"/>
            <a:chExt cx="3297379" cy="4461337"/>
          </a:xfrm>
          <a:solidFill>
            <a:schemeClr val="bg1"/>
          </a:solidFill>
        </p:grpSpPr>
        <p:grpSp>
          <p:nvGrpSpPr>
            <p:cNvPr id="11" name="Group 10">
              <a:extLst>
                <a:ext uri="{FF2B5EF4-FFF2-40B4-BE49-F238E27FC236}">
                  <a16:creationId xmlns:a16="http://schemas.microsoft.com/office/drawing/2014/main" id="{418702F0-5557-E34A-C513-FCCDB279911D}"/>
                </a:ext>
              </a:extLst>
            </p:cNvPr>
            <p:cNvGrpSpPr/>
            <p:nvPr/>
          </p:nvGrpSpPr>
          <p:grpSpPr>
            <a:xfrm>
              <a:off x="5410222" y="1752600"/>
              <a:ext cx="3297379" cy="4461337"/>
              <a:chOff x="3581400" y="1787063"/>
              <a:chExt cx="3297379" cy="4461337"/>
            </a:xfrm>
            <a:grpFill/>
          </p:grpSpPr>
          <p:grpSp>
            <p:nvGrpSpPr>
              <p:cNvPr id="13" name="Group 12">
                <a:extLst>
                  <a:ext uri="{FF2B5EF4-FFF2-40B4-BE49-F238E27FC236}">
                    <a16:creationId xmlns:a16="http://schemas.microsoft.com/office/drawing/2014/main" id="{08C2682C-A55D-6026-3D9F-6B45666414F5}"/>
                  </a:ext>
                </a:extLst>
              </p:cNvPr>
              <p:cNvGrpSpPr/>
              <p:nvPr/>
            </p:nvGrpSpPr>
            <p:grpSpPr>
              <a:xfrm>
                <a:off x="4038600" y="1787063"/>
                <a:ext cx="2703556" cy="4461337"/>
                <a:chOff x="6297769" y="1253663"/>
                <a:chExt cx="2703556" cy="4461337"/>
              </a:xfrm>
              <a:grpFill/>
            </p:grpSpPr>
            <p:pic>
              <p:nvPicPr>
                <p:cNvPr id="19" name="Picture 4" descr="Image result for cake flavors">
                  <a:extLst>
                    <a:ext uri="{FF2B5EF4-FFF2-40B4-BE49-F238E27FC236}">
                      <a16:creationId xmlns:a16="http://schemas.microsoft.com/office/drawing/2014/main" id="{5B4D59EE-6129-41A8-4048-94B14A8370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137"/>
                <a:stretch/>
              </p:blipFill>
              <p:spPr bwMode="auto">
                <a:xfrm>
                  <a:off x="6297769" y="1752600"/>
                  <a:ext cx="2703556" cy="3962400"/>
                </a:xfrm>
                <a:prstGeom prst="rect">
                  <a:avLst/>
                </a:prstGeom>
                <a:grpFill/>
              </p:spPr>
            </p:pic>
            <p:pic>
              <p:nvPicPr>
                <p:cNvPr id="20" name="Picture 4" descr="Image result for cake flavors">
                  <a:extLst>
                    <a:ext uri="{FF2B5EF4-FFF2-40B4-BE49-F238E27FC236}">
                      <a16:creationId xmlns:a16="http://schemas.microsoft.com/office/drawing/2014/main" id="{C07BE221-B210-DC3A-BE65-4A6198BD1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90" t="23077" r="54893" b="57069"/>
                <a:stretch/>
              </p:blipFill>
              <p:spPr bwMode="auto">
                <a:xfrm>
                  <a:off x="7343084" y="1253663"/>
                  <a:ext cx="1393085" cy="786685"/>
                </a:xfrm>
                <a:prstGeom prst="rect">
                  <a:avLst/>
                </a:prstGeom>
                <a:grpFill/>
              </p:spPr>
            </p:pic>
          </p:grpSp>
          <p:sp>
            <p:nvSpPr>
              <p:cNvPr id="14" name="Rectangle 13">
                <a:extLst>
                  <a:ext uri="{FF2B5EF4-FFF2-40B4-BE49-F238E27FC236}">
                    <a16:creationId xmlns:a16="http://schemas.microsoft.com/office/drawing/2014/main" id="{228162EE-2231-BFD3-29A1-CF9568CB1AF5}"/>
                  </a:ext>
                </a:extLst>
              </p:cNvPr>
              <p:cNvSpPr/>
              <p:nvPr/>
            </p:nvSpPr>
            <p:spPr>
              <a:xfrm>
                <a:off x="3805423" y="1981200"/>
                <a:ext cx="1376178" cy="420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chocolate</a:t>
                </a:r>
              </a:p>
            </p:txBody>
          </p:sp>
          <p:sp>
            <p:nvSpPr>
              <p:cNvPr id="15" name="Rectangle 14">
                <a:extLst>
                  <a:ext uri="{FF2B5EF4-FFF2-40B4-BE49-F238E27FC236}">
                    <a16:creationId xmlns:a16="http://schemas.microsoft.com/office/drawing/2014/main" id="{251568FD-AD7F-63E9-9447-27F0087C8CDA}"/>
                  </a:ext>
                </a:extLst>
              </p:cNvPr>
              <p:cNvSpPr/>
              <p:nvPr/>
            </p:nvSpPr>
            <p:spPr>
              <a:xfrm>
                <a:off x="5407550" y="2815939"/>
                <a:ext cx="1278493" cy="420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vanilla</a:t>
                </a:r>
              </a:p>
            </p:txBody>
          </p:sp>
          <p:sp>
            <p:nvSpPr>
              <p:cNvPr id="16" name="Rectangle 15">
                <a:extLst>
                  <a:ext uri="{FF2B5EF4-FFF2-40B4-BE49-F238E27FC236}">
                    <a16:creationId xmlns:a16="http://schemas.microsoft.com/office/drawing/2014/main" id="{37CFD03E-7C4B-9EBF-988F-4B70F6231B1A}"/>
                  </a:ext>
                </a:extLst>
              </p:cNvPr>
              <p:cNvSpPr/>
              <p:nvPr/>
            </p:nvSpPr>
            <p:spPr>
              <a:xfrm>
                <a:off x="3903108" y="3505200"/>
                <a:ext cx="1278493" cy="420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mj-lt"/>
                  </a:rPr>
                  <a:t>spice</a:t>
                </a:r>
              </a:p>
            </p:txBody>
          </p:sp>
          <p:sp>
            <p:nvSpPr>
              <p:cNvPr id="17" name="Rectangle 16">
                <a:extLst>
                  <a:ext uri="{FF2B5EF4-FFF2-40B4-BE49-F238E27FC236}">
                    <a16:creationId xmlns:a16="http://schemas.microsoft.com/office/drawing/2014/main" id="{FAEF6B56-DE16-BCAD-6978-3E4EB58D0659}"/>
                  </a:ext>
                </a:extLst>
              </p:cNvPr>
              <p:cNvSpPr/>
              <p:nvPr/>
            </p:nvSpPr>
            <p:spPr>
              <a:xfrm>
                <a:off x="5408242" y="4267200"/>
                <a:ext cx="1470537" cy="420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strawberry</a:t>
                </a:r>
              </a:p>
            </p:txBody>
          </p:sp>
          <p:sp>
            <p:nvSpPr>
              <p:cNvPr id="18" name="Rectangle 17">
                <a:extLst>
                  <a:ext uri="{FF2B5EF4-FFF2-40B4-BE49-F238E27FC236}">
                    <a16:creationId xmlns:a16="http://schemas.microsoft.com/office/drawing/2014/main" id="{2AE2212B-2C19-C72E-CD6D-12251E7DE636}"/>
                  </a:ext>
                </a:extLst>
              </p:cNvPr>
              <p:cNvSpPr/>
              <p:nvPr/>
            </p:nvSpPr>
            <p:spPr>
              <a:xfrm>
                <a:off x="3581400" y="5118129"/>
                <a:ext cx="1600201" cy="420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yellow cake</a:t>
                </a:r>
              </a:p>
            </p:txBody>
          </p:sp>
        </p:grpSp>
        <p:sp>
          <p:nvSpPr>
            <p:cNvPr id="12" name="Rounded Rectangle 5">
              <a:extLst>
                <a:ext uri="{FF2B5EF4-FFF2-40B4-BE49-F238E27FC236}">
                  <a16:creationId xmlns:a16="http://schemas.microsoft.com/office/drawing/2014/main" id="{AE219690-33B8-1421-F497-4AD8B01058DE}"/>
                </a:ext>
              </a:extLst>
            </p:cNvPr>
            <p:cNvSpPr/>
            <p:nvPr/>
          </p:nvSpPr>
          <p:spPr>
            <a:xfrm rot="314458">
              <a:off x="7137673" y="5030787"/>
              <a:ext cx="838200" cy="394059"/>
            </a:xfrm>
            <a:prstGeom prst="roundRect">
              <a:avLst/>
            </a:prstGeom>
            <a:solidFill>
              <a:srgbClr val="FFFF9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descr="Tops of cupcakes with various frostings: cream cheese, chocolate, vanilla, and strawberry.">
            <a:extLst>
              <a:ext uri="{FF2B5EF4-FFF2-40B4-BE49-F238E27FC236}">
                <a16:creationId xmlns:a16="http://schemas.microsoft.com/office/drawing/2014/main" id="{EC5DB355-1AF5-6676-65F2-B71B36D607B7}"/>
              </a:ext>
            </a:extLst>
          </p:cNvPr>
          <p:cNvGrpSpPr/>
          <p:nvPr/>
        </p:nvGrpSpPr>
        <p:grpSpPr>
          <a:xfrm>
            <a:off x="4471133" y="4293817"/>
            <a:ext cx="4540339" cy="1828800"/>
            <a:chOff x="4602836" y="2894307"/>
            <a:chExt cx="4540339" cy="1828800"/>
          </a:xfrm>
        </p:grpSpPr>
        <p:sp>
          <p:nvSpPr>
            <p:cNvPr id="21" name="Rectangle 20">
              <a:extLst>
                <a:ext uri="{FF2B5EF4-FFF2-40B4-BE49-F238E27FC236}">
                  <a16:creationId xmlns:a16="http://schemas.microsoft.com/office/drawing/2014/main" id="{6A0D79A5-3B65-306B-7471-6B0D1DF77BC8}"/>
                </a:ext>
              </a:extLst>
            </p:cNvPr>
            <p:cNvSpPr/>
            <p:nvPr/>
          </p:nvSpPr>
          <p:spPr>
            <a:xfrm>
              <a:off x="4602836" y="3122907"/>
              <a:ext cx="1143000" cy="640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Cream Cheese</a:t>
              </a:r>
            </a:p>
          </p:txBody>
        </p:sp>
        <p:sp>
          <p:nvSpPr>
            <p:cNvPr id="22" name="Rectangle 21">
              <a:extLst>
                <a:ext uri="{FF2B5EF4-FFF2-40B4-BE49-F238E27FC236}">
                  <a16:creationId xmlns:a16="http://schemas.microsoft.com/office/drawing/2014/main" id="{CD8182A0-057F-2121-E2FA-7F05A4FB04D5}"/>
                </a:ext>
              </a:extLst>
            </p:cNvPr>
            <p:cNvSpPr/>
            <p:nvPr/>
          </p:nvSpPr>
          <p:spPr>
            <a:xfrm>
              <a:off x="5669636" y="2894307"/>
              <a:ext cx="1375893" cy="640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Chocolate</a:t>
              </a:r>
            </a:p>
          </p:txBody>
        </p:sp>
        <p:sp>
          <p:nvSpPr>
            <p:cNvPr id="23" name="Rectangle 22">
              <a:extLst>
                <a:ext uri="{FF2B5EF4-FFF2-40B4-BE49-F238E27FC236}">
                  <a16:creationId xmlns:a16="http://schemas.microsoft.com/office/drawing/2014/main" id="{A7512AC6-8266-D883-9D2A-6DAA1056520A}"/>
                </a:ext>
              </a:extLst>
            </p:cNvPr>
            <p:cNvSpPr/>
            <p:nvPr/>
          </p:nvSpPr>
          <p:spPr>
            <a:xfrm>
              <a:off x="6660236" y="3244212"/>
              <a:ext cx="1375893" cy="640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Vanilla</a:t>
              </a:r>
            </a:p>
          </p:txBody>
        </p:sp>
        <p:sp>
          <p:nvSpPr>
            <p:cNvPr id="24" name="Rectangle 23">
              <a:extLst>
                <a:ext uri="{FF2B5EF4-FFF2-40B4-BE49-F238E27FC236}">
                  <a16:creationId xmlns:a16="http://schemas.microsoft.com/office/drawing/2014/main" id="{BCE8274A-2B00-3A04-A81E-8C85D980B304}"/>
                </a:ext>
              </a:extLst>
            </p:cNvPr>
            <p:cNvSpPr/>
            <p:nvPr/>
          </p:nvSpPr>
          <p:spPr>
            <a:xfrm>
              <a:off x="7767282" y="2939412"/>
              <a:ext cx="1375893" cy="640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Strawberry</a:t>
              </a:r>
            </a:p>
          </p:txBody>
        </p:sp>
        <p:grpSp>
          <p:nvGrpSpPr>
            <p:cNvPr id="25" name="Group 24" descr="Visual display of four types of frosting: cream cheese, chocolate, vanilla, and strawberry.">
              <a:extLst>
                <a:ext uri="{FF2B5EF4-FFF2-40B4-BE49-F238E27FC236}">
                  <a16:creationId xmlns:a16="http://schemas.microsoft.com/office/drawing/2014/main" id="{417F3354-5FE3-2B08-CAD0-D50905F9BAD7}"/>
                </a:ext>
              </a:extLst>
            </p:cNvPr>
            <p:cNvGrpSpPr/>
            <p:nvPr/>
          </p:nvGrpSpPr>
          <p:grpSpPr>
            <a:xfrm>
              <a:off x="4688410" y="3726142"/>
              <a:ext cx="4346381" cy="996965"/>
              <a:chOff x="314174" y="5002218"/>
              <a:chExt cx="4346381" cy="996965"/>
            </a:xfrm>
          </p:grpSpPr>
          <p:pic>
            <p:nvPicPr>
              <p:cNvPr id="26" name="Picture 6" descr="Image result for frosting flavors">
                <a:extLst>
                  <a:ext uri="{FF2B5EF4-FFF2-40B4-BE49-F238E27FC236}">
                    <a16:creationId xmlns:a16="http://schemas.microsoft.com/office/drawing/2014/main" id="{6F9A702A-1816-4428-AF77-2C54B0EBF1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276" b="50391"/>
              <a:stretch/>
            </p:blipFill>
            <p:spPr bwMode="auto">
              <a:xfrm>
                <a:off x="314174" y="5009086"/>
                <a:ext cx="4346381" cy="990097"/>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7414D420-08BE-183F-782B-286C5CDDBF76}"/>
                  </a:ext>
                </a:extLst>
              </p:cNvPr>
              <p:cNvSpPr/>
              <p:nvPr/>
            </p:nvSpPr>
            <p:spPr>
              <a:xfrm>
                <a:off x="1515414" y="5009086"/>
                <a:ext cx="999186" cy="968363"/>
              </a:xfrm>
              <a:prstGeom prst="ellipse">
                <a:avLst/>
              </a:prstGeom>
              <a:solidFill>
                <a:srgbClr val="6633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F222113-8B8F-305C-F63A-01D6A9AF65C2}"/>
                  </a:ext>
                </a:extLst>
              </p:cNvPr>
              <p:cNvSpPr/>
              <p:nvPr/>
            </p:nvSpPr>
            <p:spPr>
              <a:xfrm>
                <a:off x="3581400" y="5002218"/>
                <a:ext cx="999186" cy="968363"/>
              </a:xfrm>
              <a:prstGeom prst="ellipse">
                <a:avLst/>
              </a:prstGeom>
              <a:solidFill>
                <a:srgbClr val="FF6699">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9DA5855-05B7-A81D-CF31-C3415D70B143}"/>
                  </a:ext>
                </a:extLst>
              </p:cNvPr>
              <p:cNvSpPr/>
              <p:nvPr/>
            </p:nvSpPr>
            <p:spPr>
              <a:xfrm>
                <a:off x="2590800" y="5083666"/>
                <a:ext cx="881130" cy="886203"/>
              </a:xfrm>
              <a:prstGeom prst="ellipse">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FCE1DF0-03E5-0D87-54EF-16B532AEEF90}"/>
                  </a:ext>
                </a:extLst>
              </p:cNvPr>
              <p:cNvSpPr/>
              <p:nvPr/>
            </p:nvSpPr>
            <p:spPr>
              <a:xfrm>
                <a:off x="372414" y="5029200"/>
                <a:ext cx="928889" cy="938149"/>
              </a:xfrm>
              <a:prstGeom prst="ellipse">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83041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2 – CHAPTER 2: Probability</a:t>
            </a:r>
            <a:endParaRPr lang="en-US" sz="2400" b="1" dirty="0"/>
          </a:p>
          <a:p>
            <a:pPr lvl="1"/>
            <a:r>
              <a:rPr lang="en-US" sz="2800" b="1" dirty="0"/>
              <a:t>Product Options:</a:t>
            </a:r>
          </a:p>
          <a:p>
            <a:pPr marL="0" indent="0">
              <a:buNone/>
            </a:pPr>
            <a:endParaRPr lang="en-US" i="1" dirty="0"/>
          </a:p>
        </p:txBody>
      </p:sp>
      <p:pic>
        <p:nvPicPr>
          <p:cNvPr id="4" name="Picture 3" descr="Table showing code and description for different combinations of cake and frosting.">
            <a:extLst>
              <a:ext uri="{FF2B5EF4-FFF2-40B4-BE49-F238E27FC236}">
                <a16:creationId xmlns:a16="http://schemas.microsoft.com/office/drawing/2014/main" id="{7E9044CB-2FE0-53D1-C32A-1A7CED0F7DC1}"/>
              </a:ext>
            </a:extLst>
          </p:cNvPr>
          <p:cNvPicPr>
            <a:picLocks noChangeAspect="1"/>
          </p:cNvPicPr>
          <p:nvPr/>
        </p:nvPicPr>
        <p:blipFill>
          <a:blip r:embed="rId2"/>
          <a:stretch>
            <a:fillRect/>
          </a:stretch>
        </p:blipFill>
        <p:spPr>
          <a:xfrm>
            <a:off x="2018225" y="3226500"/>
            <a:ext cx="3729021" cy="3631500"/>
          </a:xfrm>
          <a:prstGeom prst="rect">
            <a:avLst/>
          </a:prstGeom>
        </p:spPr>
      </p:pic>
      <p:pic>
        <p:nvPicPr>
          <p:cNvPr id="7" name="Picture 6" descr="Table showing last 100 orders for each combination of cake and frosting.">
            <a:extLst>
              <a:ext uri="{FF2B5EF4-FFF2-40B4-BE49-F238E27FC236}">
                <a16:creationId xmlns:a16="http://schemas.microsoft.com/office/drawing/2014/main" id="{2C057F55-51A0-A242-E7B2-9F2833B7E16C}"/>
              </a:ext>
            </a:extLst>
          </p:cNvPr>
          <p:cNvPicPr>
            <a:picLocks noChangeAspect="1"/>
          </p:cNvPicPr>
          <p:nvPr/>
        </p:nvPicPr>
        <p:blipFill>
          <a:blip r:embed="rId3"/>
          <a:stretch>
            <a:fillRect/>
          </a:stretch>
        </p:blipFill>
        <p:spPr>
          <a:xfrm>
            <a:off x="6096000" y="3611586"/>
            <a:ext cx="5124761" cy="2277671"/>
          </a:xfrm>
          <a:prstGeom prst="rect">
            <a:avLst/>
          </a:prstGeom>
        </p:spPr>
      </p:pic>
      <p:sp>
        <p:nvSpPr>
          <p:cNvPr id="8" name="TextBox 7">
            <a:extLst>
              <a:ext uri="{FF2B5EF4-FFF2-40B4-BE49-F238E27FC236}">
                <a16:creationId xmlns:a16="http://schemas.microsoft.com/office/drawing/2014/main" id="{5767A24A-E73F-5C68-9A08-7883CDB9AF7F}"/>
              </a:ext>
            </a:extLst>
          </p:cNvPr>
          <p:cNvSpPr txBox="1"/>
          <p:nvPr/>
        </p:nvSpPr>
        <p:spPr>
          <a:xfrm>
            <a:off x="6214320" y="3119580"/>
            <a:ext cx="5124761" cy="523220"/>
          </a:xfrm>
          <a:prstGeom prst="rect">
            <a:avLst/>
          </a:prstGeom>
          <a:noFill/>
        </p:spPr>
        <p:txBody>
          <a:bodyPr wrap="square" rtlCol="0">
            <a:spAutoFit/>
          </a:bodyPr>
          <a:lstStyle/>
          <a:p>
            <a:pPr algn="ctr"/>
            <a:r>
              <a:rPr lang="en-US" sz="2800" b="1" dirty="0"/>
              <a:t>Last 100 Orders</a:t>
            </a:r>
          </a:p>
        </p:txBody>
      </p:sp>
    </p:spTree>
    <p:extLst>
      <p:ext uri="{BB962C8B-B14F-4D97-AF65-F5344CB8AC3E}">
        <p14:creationId xmlns:p14="http://schemas.microsoft.com/office/powerpoint/2010/main" val="252788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PROBLEM-BASED LEARNING</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IME 224: Engineering Probability and Statistics</a:t>
            </a:r>
          </a:p>
          <a:p>
            <a:r>
              <a:rPr lang="en-US" b="1" dirty="0"/>
              <a:t>QUIZ 2 – CHAPTER 2: Probability</a:t>
            </a:r>
            <a:endParaRPr lang="en-US" sz="2400" b="1" dirty="0"/>
          </a:p>
          <a:p>
            <a:pPr lvl="1"/>
            <a:r>
              <a:rPr lang="en-US" sz="2800" b="1" dirty="0"/>
              <a:t>Application:</a:t>
            </a:r>
          </a:p>
          <a:p>
            <a:pPr lvl="2"/>
            <a:r>
              <a:rPr lang="en-US" sz="2800" dirty="0"/>
              <a:t>Counting methods (permutations, combinations, partitions)</a:t>
            </a:r>
          </a:p>
          <a:p>
            <a:pPr lvl="2"/>
            <a:r>
              <a:rPr lang="en-US" sz="2800" dirty="0"/>
              <a:t>Compound events – unions and intersections</a:t>
            </a:r>
          </a:p>
          <a:p>
            <a:pPr lvl="2"/>
            <a:r>
              <a:rPr lang="en-US" sz="2800" dirty="0"/>
              <a:t>Conditional probability</a:t>
            </a:r>
          </a:p>
          <a:p>
            <a:pPr marL="0" indent="0">
              <a:buNone/>
            </a:pPr>
            <a:endParaRPr lang="en-US" i="1" dirty="0"/>
          </a:p>
        </p:txBody>
      </p:sp>
    </p:spTree>
    <p:extLst>
      <p:ext uri="{BB962C8B-B14F-4D97-AF65-F5344CB8AC3E}">
        <p14:creationId xmlns:p14="http://schemas.microsoft.com/office/powerpoint/2010/main" val="3205204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0EF9-5B1C-9D1A-B979-51E99F4A7A84}"/>
              </a:ext>
            </a:extLst>
          </p:cNvPr>
          <p:cNvSpPr>
            <a:spLocks noGrp="1"/>
          </p:cNvSpPr>
          <p:nvPr>
            <p:ph type="title"/>
          </p:nvPr>
        </p:nvSpPr>
        <p:spPr/>
        <p:txBody>
          <a:bodyPr/>
          <a:lstStyle/>
          <a:p>
            <a:r>
              <a:rPr lang="en-US" dirty="0"/>
              <a:t>ASSESSMENT THROUGH SURVEYS</a:t>
            </a:r>
          </a:p>
        </p:txBody>
      </p:sp>
      <p:sp>
        <p:nvSpPr>
          <p:cNvPr id="6" name="Content Placeholder 6">
            <a:extLst>
              <a:ext uri="{FF2B5EF4-FFF2-40B4-BE49-F238E27FC236}">
                <a16:creationId xmlns:a16="http://schemas.microsoft.com/office/drawing/2014/main" id="{CEB798F4-5A0F-30BF-65E3-A47E1735C080}"/>
              </a:ext>
            </a:extLst>
          </p:cNvPr>
          <p:cNvSpPr>
            <a:spLocks noGrp="1"/>
          </p:cNvSpPr>
          <p:nvPr>
            <p:ph sz="half" idx="13"/>
          </p:nvPr>
        </p:nvSpPr>
        <p:spPr>
          <a:xfrm>
            <a:off x="1136372" y="1698784"/>
            <a:ext cx="10913388" cy="5027136"/>
          </a:xfrm>
          <a:solidFill>
            <a:schemeClr val="bg1"/>
          </a:solidFill>
        </p:spPr>
        <p:txBody>
          <a:bodyPr/>
          <a:lstStyle/>
          <a:p>
            <a:pPr marL="0" indent="0">
              <a:buNone/>
            </a:pPr>
            <a:r>
              <a:rPr lang="en-US" sz="3200" b="1" dirty="0">
                <a:effectLst>
                  <a:outerShdw blurRad="38100" dist="38100" dir="2700000" algn="tl">
                    <a:srgbClr val="000000">
                      <a:alpha val="43137"/>
                    </a:srgbClr>
                  </a:outerShdw>
                </a:effectLst>
              </a:rPr>
              <a:t>All team project courses</a:t>
            </a:r>
          </a:p>
          <a:p>
            <a:r>
              <a:rPr lang="en-US" b="1" dirty="0">
                <a:hlinkClick r:id="rId2"/>
              </a:rPr>
              <a:t>Peer Evaluations</a:t>
            </a:r>
            <a:endParaRPr lang="en-US" sz="2400" b="1" dirty="0"/>
          </a:p>
          <a:p>
            <a:pPr marL="457200" lvl="1" indent="0">
              <a:buNone/>
            </a:pPr>
            <a:endParaRPr lang="en-US" i="1" dirty="0"/>
          </a:p>
        </p:txBody>
      </p:sp>
    </p:spTree>
    <p:extLst>
      <p:ext uri="{BB962C8B-B14F-4D97-AF65-F5344CB8AC3E}">
        <p14:creationId xmlns:p14="http://schemas.microsoft.com/office/powerpoint/2010/main" val="360617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14A0-56C0-8AEE-6C98-34CA235FE879}"/>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43C030A3-D926-4942-0A21-8552B78409E7}"/>
              </a:ext>
            </a:extLst>
          </p:cNvPr>
          <p:cNvSpPr>
            <a:spLocks noGrp="1"/>
          </p:cNvSpPr>
          <p:nvPr>
            <p:ph sz="half" idx="14"/>
          </p:nvPr>
        </p:nvSpPr>
        <p:spPr>
          <a:xfrm>
            <a:off x="838199" y="2088994"/>
            <a:ext cx="10155149" cy="4087968"/>
          </a:xfrm>
        </p:spPr>
        <p:txBody>
          <a:bodyPr/>
          <a:lstStyle/>
          <a:p>
            <a:r>
              <a:rPr lang="en-US" b="1" dirty="0"/>
              <a:t>Moriah Beck</a:t>
            </a:r>
            <a:r>
              <a:rPr lang="en-US" dirty="0"/>
              <a:t>, Chemistry &amp; Biochemistry</a:t>
            </a:r>
          </a:p>
          <a:p>
            <a:r>
              <a:rPr lang="en-US" b="1" dirty="0"/>
              <a:t>Cindi Mason</a:t>
            </a:r>
            <a:r>
              <a:rPr lang="en-US" dirty="0"/>
              <a:t>, Industrial, Systems and Manufacturing Engineering</a:t>
            </a:r>
          </a:p>
          <a:p>
            <a:r>
              <a:rPr lang="en-US" b="1" dirty="0"/>
              <a:t>Katie Lanning</a:t>
            </a:r>
            <a:r>
              <a:rPr lang="en-US" dirty="0"/>
              <a:t>, English</a:t>
            </a:r>
          </a:p>
          <a:p>
            <a:r>
              <a:rPr lang="en-US" b="1" dirty="0" err="1"/>
              <a:t>Gery</a:t>
            </a:r>
            <a:r>
              <a:rPr lang="en-US" b="1" dirty="0"/>
              <a:t> Markova</a:t>
            </a:r>
            <a:r>
              <a:rPr lang="en-US" dirty="0"/>
              <a:t>, Management</a:t>
            </a:r>
          </a:p>
          <a:p>
            <a:r>
              <a:rPr lang="en-US" b="1" dirty="0"/>
              <a:t>Sarah Taylor</a:t>
            </a:r>
            <a:r>
              <a:rPr lang="en-US" dirty="0"/>
              <a:t>, Public Health</a:t>
            </a:r>
          </a:p>
          <a:p>
            <a:endParaRPr lang="en-US" dirty="0"/>
          </a:p>
          <a:p>
            <a:r>
              <a:rPr lang="en-US" b="1" dirty="0"/>
              <a:t>Carolyn Shaw</a:t>
            </a:r>
            <a:r>
              <a:rPr lang="en-US" dirty="0"/>
              <a:t>, Political Science</a:t>
            </a:r>
          </a:p>
          <a:p>
            <a:r>
              <a:rPr lang="en-US" b="1" dirty="0"/>
              <a:t>Carolyn Speer</a:t>
            </a:r>
            <a:r>
              <a:rPr lang="en-US" dirty="0"/>
              <a:t>, OIR</a:t>
            </a:r>
          </a:p>
        </p:txBody>
      </p:sp>
    </p:spTree>
    <p:extLst>
      <p:ext uri="{BB962C8B-B14F-4D97-AF65-F5344CB8AC3E}">
        <p14:creationId xmlns:p14="http://schemas.microsoft.com/office/powerpoint/2010/main" val="379081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rPr>
              <a:t>Classroom Assessment</a:t>
            </a:r>
            <a:endParaRPr lang="en-US"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943332" y="1922303"/>
            <a:ext cx="10487357" cy="4771119"/>
          </a:xfrm>
          <a:solidFill>
            <a:schemeClr val="bg1"/>
          </a:solidFill>
        </p:spPr>
        <p:txBody>
          <a:bodyPr/>
          <a:lstStyle/>
          <a:p>
            <a:pPr>
              <a:lnSpc>
                <a:spcPct val="150000"/>
              </a:lnSpc>
              <a:spcBef>
                <a:spcPts val="0"/>
              </a:spcBef>
            </a:pPr>
            <a:r>
              <a:rPr lang="en-US" sz="3200" dirty="0"/>
              <a:t>Formative Assessment</a:t>
            </a:r>
          </a:p>
          <a:p>
            <a:pPr>
              <a:lnSpc>
                <a:spcPct val="150000"/>
              </a:lnSpc>
              <a:spcBef>
                <a:spcPts val="0"/>
              </a:spcBef>
            </a:pPr>
            <a:r>
              <a:rPr lang="en-US" sz="3200" dirty="0"/>
              <a:t>Summative Assessment</a:t>
            </a:r>
          </a:p>
          <a:p>
            <a:pPr>
              <a:lnSpc>
                <a:spcPct val="150000"/>
              </a:lnSpc>
              <a:spcBef>
                <a:spcPts val="0"/>
              </a:spcBef>
            </a:pPr>
            <a:r>
              <a:rPr lang="en-US" sz="3200" dirty="0"/>
              <a:t>Surveys</a:t>
            </a:r>
          </a:p>
          <a:p>
            <a:pPr marL="0" indent="0">
              <a:lnSpc>
                <a:spcPct val="150000"/>
              </a:lnSpc>
              <a:spcBef>
                <a:spcPts val="0"/>
              </a:spcBef>
              <a:buNone/>
            </a:pPr>
            <a:endParaRPr lang="en-US" sz="3200" dirty="0"/>
          </a:p>
        </p:txBody>
      </p:sp>
      <p:pic>
        <p:nvPicPr>
          <p:cNvPr id="3" name="Picture 2" descr="Comparison of Formative versus Summative assessment in terms of when, why and how.  Formative helps students learn and practice (shown at left) and summative assesses student performance (right).">
            <a:extLst>
              <a:ext uri="{FF2B5EF4-FFF2-40B4-BE49-F238E27FC236}">
                <a16:creationId xmlns:a16="http://schemas.microsoft.com/office/drawing/2014/main" id="{7153B059-FBEE-1D89-1841-1A99314B9212}"/>
              </a:ext>
            </a:extLst>
          </p:cNvPr>
          <p:cNvPicPr>
            <a:picLocks noChangeAspect="1"/>
          </p:cNvPicPr>
          <p:nvPr/>
        </p:nvPicPr>
        <p:blipFill rotWithShape="1">
          <a:blip r:embed="rId3"/>
          <a:srcRect l="10666" t="37481" r="48834" b="11112"/>
          <a:stretch/>
        </p:blipFill>
        <p:spPr>
          <a:xfrm>
            <a:off x="5567679" y="1841023"/>
            <a:ext cx="6557076" cy="4681698"/>
          </a:xfrm>
          <a:prstGeom prst="rect">
            <a:avLst/>
          </a:prstGeom>
        </p:spPr>
      </p:pic>
      <p:sp>
        <p:nvSpPr>
          <p:cNvPr id="6" name="TextBox 5">
            <a:extLst>
              <a:ext uri="{FF2B5EF4-FFF2-40B4-BE49-F238E27FC236}">
                <a16:creationId xmlns:a16="http://schemas.microsoft.com/office/drawing/2014/main" id="{17DDC932-B57C-25F1-080C-21E014B429EB}"/>
              </a:ext>
            </a:extLst>
          </p:cNvPr>
          <p:cNvSpPr txBox="1"/>
          <p:nvPr/>
        </p:nvSpPr>
        <p:spPr>
          <a:xfrm>
            <a:off x="5567680" y="6556314"/>
            <a:ext cx="6557075" cy="276999"/>
          </a:xfrm>
          <a:prstGeom prst="rect">
            <a:avLst/>
          </a:prstGeom>
          <a:noFill/>
        </p:spPr>
        <p:txBody>
          <a:bodyPr wrap="square">
            <a:spAutoFit/>
          </a:bodyPr>
          <a:lstStyle/>
          <a:p>
            <a:pPr algn="ctr"/>
            <a:r>
              <a:rPr lang="en-US" sz="1200" b="1" dirty="0">
                <a:solidFill>
                  <a:schemeClr val="bg1">
                    <a:lumMod val="65000"/>
                  </a:schemeClr>
                </a:solidFill>
              </a:rPr>
              <a:t>https://www.celt.iastate.edu/instructional-strategies/evaluating-teaching/assessment-overview/</a:t>
            </a:r>
          </a:p>
        </p:txBody>
      </p:sp>
    </p:spTree>
    <p:extLst>
      <p:ext uri="{BB962C8B-B14F-4D97-AF65-F5344CB8AC3E}">
        <p14:creationId xmlns:p14="http://schemas.microsoft.com/office/powerpoint/2010/main" val="347697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sz="4400" dirty="0"/>
              <a:t>Formative Assessment</a:t>
            </a:r>
            <a:endParaRPr lang="en-US" dirty="0"/>
          </a:p>
        </p:txBody>
      </p:sp>
      <p:sp>
        <p:nvSpPr>
          <p:cNvPr id="3" name="Content Placeholder 2">
            <a:extLst>
              <a:ext uri="{FF2B5EF4-FFF2-40B4-BE49-F238E27FC236}">
                <a16:creationId xmlns:a16="http://schemas.microsoft.com/office/drawing/2014/main" id="{501D3160-B198-01A2-8688-53EA81678C26}"/>
              </a:ext>
            </a:extLst>
          </p:cNvPr>
          <p:cNvSpPr>
            <a:spLocks noGrp="1"/>
          </p:cNvSpPr>
          <p:nvPr>
            <p:ph sz="half" idx="13"/>
          </p:nvPr>
        </p:nvSpPr>
        <p:spPr>
          <a:xfrm>
            <a:off x="1136373" y="2088994"/>
            <a:ext cx="8135446" cy="4087968"/>
          </a:xfrm>
        </p:spPr>
        <p:txBody>
          <a:bodyPr/>
          <a:lstStyle/>
          <a:p>
            <a:pPr>
              <a:lnSpc>
                <a:spcPct val="150000"/>
              </a:lnSpc>
              <a:spcBef>
                <a:spcPts val="0"/>
              </a:spcBef>
            </a:pPr>
            <a:r>
              <a:rPr lang="en-US" sz="4400" dirty="0">
                <a:effectLst>
                  <a:outerShdw blurRad="38100" dist="38100" dir="2700000" algn="tl">
                    <a:srgbClr val="000000">
                      <a:alpha val="43137"/>
                    </a:srgbClr>
                  </a:outerShdw>
                </a:effectLst>
              </a:rPr>
              <a:t>Carolyn Speer</a:t>
            </a:r>
          </a:p>
          <a:p>
            <a:pPr>
              <a:lnSpc>
                <a:spcPct val="150000"/>
              </a:lnSpc>
              <a:spcBef>
                <a:spcPts val="0"/>
              </a:spcBef>
            </a:pPr>
            <a:r>
              <a:rPr lang="en-US" sz="4400" dirty="0">
                <a:effectLst>
                  <a:outerShdw blurRad="38100" dist="38100" dir="2700000" algn="tl">
                    <a:srgbClr val="000000">
                      <a:alpha val="43137"/>
                    </a:srgbClr>
                  </a:outerShdw>
                </a:effectLst>
              </a:rPr>
              <a:t>Carolyn Shaw</a:t>
            </a:r>
          </a:p>
        </p:txBody>
      </p:sp>
    </p:spTree>
    <p:extLst>
      <p:ext uri="{BB962C8B-B14F-4D97-AF65-F5344CB8AC3E}">
        <p14:creationId xmlns:p14="http://schemas.microsoft.com/office/powerpoint/2010/main" val="212625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sz="4400" dirty="0"/>
              <a:t>Formative Assessment: All Benefit, No Downside!</a:t>
            </a:r>
            <a:endParaRPr lang="en-US" dirty="0"/>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2" y="1841023"/>
            <a:ext cx="10487357" cy="4771119"/>
          </a:xfrm>
          <a:solidFill>
            <a:schemeClr val="bg1"/>
          </a:solidFill>
        </p:spPr>
        <p:txBody>
          <a:bodyPr/>
          <a:lstStyle/>
          <a:p>
            <a:r>
              <a:rPr lang="en-US" dirty="0"/>
              <a:t>Match formative assessments to content and/or tasks that have a history of not being done </a:t>
            </a:r>
          </a:p>
          <a:p>
            <a:pPr lvl="1"/>
            <a:r>
              <a:rPr lang="en-US" dirty="0"/>
              <a:t>Text readings, longer videos, graphs/tables/data that is dense</a:t>
            </a:r>
          </a:p>
          <a:p>
            <a:r>
              <a:rPr lang="en-US" dirty="0"/>
              <a:t>No need for proctoring because taking the assessment is designed to trigger resource use (all assessments are “open book”)</a:t>
            </a:r>
          </a:p>
          <a:p>
            <a:r>
              <a:rPr lang="en-US" dirty="0"/>
              <a:t>Communicates what you see as important and allows students to judge their own understanding while reinforcing research skills</a:t>
            </a:r>
          </a:p>
          <a:p>
            <a:r>
              <a:rPr lang="en-US" dirty="0"/>
              <a:t>“Offloads” objective content to auto-scoring in Bb, no extra work!</a:t>
            </a:r>
          </a:p>
          <a:p>
            <a:r>
              <a:rPr lang="en-US" dirty="0"/>
              <a:t>Allows for subjective content to be concentrated in written and applied work, all of which can be resubmitted if it misses the mark</a:t>
            </a:r>
          </a:p>
          <a:p>
            <a:pPr marL="0" indent="0">
              <a:buNone/>
            </a:pPr>
            <a:endParaRPr lang="en-US" dirty="0"/>
          </a:p>
        </p:txBody>
      </p:sp>
    </p:spTree>
    <p:extLst>
      <p:ext uri="{BB962C8B-B14F-4D97-AF65-F5344CB8AC3E}">
        <p14:creationId xmlns:p14="http://schemas.microsoft.com/office/powerpoint/2010/main" val="18772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sz="4400" dirty="0"/>
              <a:t>SUMMATIVE Assessment</a:t>
            </a:r>
            <a:endParaRPr lang="en-US" dirty="0"/>
          </a:p>
        </p:txBody>
      </p:sp>
      <p:sp>
        <p:nvSpPr>
          <p:cNvPr id="3" name="Content Placeholder 2">
            <a:extLst>
              <a:ext uri="{FF2B5EF4-FFF2-40B4-BE49-F238E27FC236}">
                <a16:creationId xmlns:a16="http://schemas.microsoft.com/office/drawing/2014/main" id="{501D3160-B198-01A2-8688-53EA81678C26}"/>
              </a:ext>
            </a:extLst>
          </p:cNvPr>
          <p:cNvSpPr>
            <a:spLocks noGrp="1"/>
          </p:cNvSpPr>
          <p:nvPr>
            <p:ph sz="half" idx="13"/>
          </p:nvPr>
        </p:nvSpPr>
        <p:spPr>
          <a:xfrm>
            <a:off x="1136373" y="2088994"/>
            <a:ext cx="8135446" cy="4087968"/>
          </a:xfrm>
        </p:spPr>
        <p:txBody>
          <a:bodyPr/>
          <a:lstStyle/>
          <a:p>
            <a:pPr>
              <a:lnSpc>
                <a:spcPct val="150000"/>
              </a:lnSpc>
              <a:spcBef>
                <a:spcPts val="0"/>
              </a:spcBef>
            </a:pPr>
            <a:r>
              <a:rPr lang="en-US" sz="4400" dirty="0" err="1">
                <a:effectLst>
                  <a:outerShdw blurRad="38100" dist="38100" dir="2700000" algn="tl">
                    <a:srgbClr val="000000">
                      <a:alpha val="43137"/>
                    </a:srgbClr>
                  </a:outerShdw>
                </a:effectLst>
              </a:rPr>
              <a:t>Gery</a:t>
            </a:r>
            <a:r>
              <a:rPr lang="en-US" sz="4400" dirty="0">
                <a:effectLst>
                  <a:outerShdw blurRad="38100" dist="38100" dir="2700000" algn="tl">
                    <a:srgbClr val="000000">
                      <a:alpha val="43137"/>
                    </a:srgbClr>
                  </a:outerShdw>
                </a:effectLst>
              </a:rPr>
              <a:t> Markova</a:t>
            </a:r>
          </a:p>
        </p:txBody>
      </p:sp>
    </p:spTree>
    <p:extLst>
      <p:ext uri="{BB962C8B-B14F-4D97-AF65-F5344CB8AC3E}">
        <p14:creationId xmlns:p14="http://schemas.microsoft.com/office/powerpoint/2010/main" val="280185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sz="4400" dirty="0"/>
              <a:t>surveys</a:t>
            </a:r>
            <a:endParaRPr lang="en-US" dirty="0"/>
          </a:p>
        </p:txBody>
      </p:sp>
      <p:sp>
        <p:nvSpPr>
          <p:cNvPr id="3" name="Content Placeholder 2">
            <a:extLst>
              <a:ext uri="{FF2B5EF4-FFF2-40B4-BE49-F238E27FC236}">
                <a16:creationId xmlns:a16="http://schemas.microsoft.com/office/drawing/2014/main" id="{501D3160-B198-01A2-8688-53EA81678C26}"/>
              </a:ext>
            </a:extLst>
          </p:cNvPr>
          <p:cNvSpPr>
            <a:spLocks noGrp="1"/>
          </p:cNvSpPr>
          <p:nvPr>
            <p:ph sz="half" idx="13"/>
          </p:nvPr>
        </p:nvSpPr>
        <p:spPr>
          <a:xfrm>
            <a:off x="1136373" y="2088994"/>
            <a:ext cx="8135446" cy="4087968"/>
          </a:xfrm>
        </p:spPr>
        <p:txBody>
          <a:bodyPr/>
          <a:lstStyle/>
          <a:p>
            <a:pPr>
              <a:lnSpc>
                <a:spcPct val="150000"/>
              </a:lnSpc>
              <a:spcBef>
                <a:spcPts val="0"/>
              </a:spcBef>
            </a:pPr>
            <a:r>
              <a:rPr lang="en-US" sz="4400" dirty="0">
                <a:effectLst>
                  <a:outerShdw blurRad="38100" dist="38100" dir="2700000" algn="tl">
                    <a:srgbClr val="000000">
                      <a:alpha val="43137"/>
                    </a:srgbClr>
                  </a:outerShdw>
                </a:effectLst>
              </a:rPr>
              <a:t>Sarah Taylor</a:t>
            </a:r>
          </a:p>
          <a:p>
            <a:pPr>
              <a:lnSpc>
                <a:spcPct val="150000"/>
              </a:lnSpc>
              <a:spcBef>
                <a:spcPts val="0"/>
              </a:spcBef>
            </a:pPr>
            <a:r>
              <a:rPr lang="en-US" sz="4400" dirty="0">
                <a:effectLst>
                  <a:outerShdw blurRad="38100" dist="38100" dir="2700000" algn="tl">
                    <a:srgbClr val="000000">
                      <a:alpha val="43137"/>
                    </a:srgbClr>
                  </a:outerShdw>
                </a:effectLst>
              </a:rPr>
              <a:t>Moriah Beck</a:t>
            </a:r>
          </a:p>
        </p:txBody>
      </p:sp>
    </p:spTree>
    <p:extLst>
      <p:ext uri="{BB962C8B-B14F-4D97-AF65-F5344CB8AC3E}">
        <p14:creationId xmlns:p14="http://schemas.microsoft.com/office/powerpoint/2010/main" val="410314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754B-3591-4831-D286-CF30788DE7FE}"/>
              </a:ext>
            </a:extLst>
          </p:cNvPr>
          <p:cNvSpPr>
            <a:spLocks noGrp="1"/>
          </p:cNvSpPr>
          <p:nvPr>
            <p:ph type="title"/>
          </p:nvPr>
        </p:nvSpPr>
        <p:spPr/>
        <p:txBody>
          <a:bodyPr/>
          <a:lstStyle/>
          <a:p>
            <a:r>
              <a:rPr lang="en-US" dirty="0"/>
              <a:t>Tinto’s Longitudinal Model of Institutional Departure</a:t>
            </a:r>
          </a:p>
        </p:txBody>
      </p:sp>
      <p:pic>
        <p:nvPicPr>
          <p:cNvPr id="5" name="Picture 2" descr="Flowchart shoring Tinto's longitudinal model of institutional departure with commitments and academic systems as they affect dropout decisions.">
            <a:extLst>
              <a:ext uri="{FF2B5EF4-FFF2-40B4-BE49-F238E27FC236}">
                <a16:creationId xmlns:a16="http://schemas.microsoft.com/office/drawing/2014/main" id="{86FBDA80-A23F-78B9-0AD6-06CF563CFC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79" t="29228" r="14943" b="22291"/>
          <a:stretch/>
        </p:blipFill>
        <p:spPr bwMode="auto">
          <a:xfrm>
            <a:off x="563880" y="1646981"/>
            <a:ext cx="11384280" cy="521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1BA10DB-416C-12C6-008F-3E34EE2AA3DB}"/>
              </a:ext>
            </a:extLst>
          </p:cNvPr>
          <p:cNvSpPr txBox="1"/>
          <p:nvPr/>
        </p:nvSpPr>
        <p:spPr>
          <a:xfrm>
            <a:off x="2085340" y="6194254"/>
            <a:ext cx="8341360" cy="281231"/>
          </a:xfrm>
          <a:prstGeom prst="rect">
            <a:avLst/>
          </a:prstGeom>
          <a:noFill/>
        </p:spPr>
        <p:txBody>
          <a:bodyPr wrap="square">
            <a:spAutoFit/>
          </a:bodyPr>
          <a:lstStyle/>
          <a:p>
            <a:pPr marR="0" algn="ctr">
              <a:lnSpc>
                <a:spcPct val="107000"/>
              </a:lnSpc>
              <a:spcBef>
                <a:spcPts val="0"/>
              </a:spcBef>
              <a:spcAft>
                <a:spcPts val="800"/>
              </a:spcAft>
            </a:pPr>
            <a:r>
              <a:rPr lang="en-US" sz="1200" b="1" dirty="0">
                <a:latin typeface="+mj-lt"/>
                <a:ea typeface="Calibri" panose="020F0502020204030204" pitchFamily="34" charset="0"/>
                <a:cs typeface="Times New Roman" panose="02020603050405020304" pitchFamily="18" charset="0"/>
              </a:rPr>
              <a:t>Tinto, V., 1975, “Dropout from Higher Education: A Theoretical Synthesis of Recent Research,” Rev. Educ. Res., 45(1), pp. 89–125.</a:t>
            </a:r>
          </a:p>
        </p:txBody>
      </p:sp>
      <p:sp>
        <p:nvSpPr>
          <p:cNvPr id="3" name="Oval 2" descr="Oval highlighting academic system section of figure.">
            <a:extLst>
              <a:ext uri="{FF2B5EF4-FFF2-40B4-BE49-F238E27FC236}">
                <a16:creationId xmlns:a16="http://schemas.microsoft.com/office/drawing/2014/main" id="{1BC40170-FA39-8BB3-0564-05F7CCD217BE}"/>
              </a:ext>
            </a:extLst>
          </p:cNvPr>
          <p:cNvSpPr/>
          <p:nvPr/>
        </p:nvSpPr>
        <p:spPr>
          <a:xfrm>
            <a:off x="4159045" y="1401124"/>
            <a:ext cx="4050890" cy="5074361"/>
          </a:xfrm>
          <a:prstGeom prst="ellipse">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5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andVerified xmlns="d853c6d7-7856-4e8c-a227-9223d01ec1d3">false</CompletedandVerifi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579AB6AD13F549B87E54E9F834A7BE" ma:contentTypeVersion="3" ma:contentTypeDescription="Create a new document." ma:contentTypeScope="" ma:versionID="3743ee064c25248b09c1d4e8d6cc0f8d">
  <xsd:schema xmlns:xsd="http://www.w3.org/2001/XMLSchema" xmlns:xs="http://www.w3.org/2001/XMLSchema" xmlns:p="http://schemas.microsoft.com/office/2006/metadata/properties" xmlns:ns2="d853c6d7-7856-4e8c-a227-9223d01ec1d3" targetNamespace="http://schemas.microsoft.com/office/2006/metadata/properties" ma:root="true" ma:fieldsID="d73d9737ee8c5f16435f5a373bd3feff" ns2:_="">
    <xsd:import namespace="d853c6d7-7856-4e8c-a227-9223d01ec1d3"/>
    <xsd:element name="properties">
      <xsd:complexType>
        <xsd:sequence>
          <xsd:element name="documentManagement">
            <xsd:complexType>
              <xsd:all>
                <xsd:element ref="ns2:CompletedandVerifi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53c6d7-7856-4e8c-a227-9223d01ec1d3" elementFormDefault="qualified">
    <xsd:import namespace="http://schemas.microsoft.com/office/2006/documentManagement/types"/>
    <xsd:import namespace="http://schemas.microsoft.com/office/infopath/2007/PartnerControls"/>
    <xsd:element name="CompletedandVerified" ma:index="8" nillable="true" ma:displayName="Completed and Verified" ma:default="0" ma:format="Dropdown" ma:internalName="CompletedandVerified">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FFC7F-187A-426A-9B72-8C58D7427435}">
  <ds:schemaRefs>
    <ds:schemaRef ds:uri="http://schemas.microsoft.com/office/2006/metadata/properties"/>
    <ds:schemaRef ds:uri="http://schemas.microsoft.com/office/infopath/2007/PartnerControls"/>
    <ds:schemaRef ds:uri="d853c6d7-7856-4e8c-a227-9223d01ec1d3"/>
  </ds:schemaRefs>
</ds:datastoreItem>
</file>

<file path=customXml/itemProps2.xml><?xml version="1.0" encoding="utf-8"?>
<ds:datastoreItem xmlns:ds="http://schemas.openxmlformats.org/officeDocument/2006/customXml" ds:itemID="{D6C1ADF7-EFEE-4607-B6F6-D7952336B847}">
  <ds:schemaRefs>
    <ds:schemaRef ds:uri="http://schemas.microsoft.com/sharepoint/v3/contenttype/forms"/>
  </ds:schemaRefs>
</ds:datastoreItem>
</file>

<file path=customXml/itemProps3.xml><?xml version="1.0" encoding="utf-8"?>
<ds:datastoreItem xmlns:ds="http://schemas.openxmlformats.org/officeDocument/2006/customXml" ds:itemID="{A8120C99-E533-410C-ADA6-88FAE3D4E2F9}"/>
</file>

<file path=docProps/app.xml><?xml version="1.0" encoding="utf-8"?>
<Properties xmlns="http://schemas.openxmlformats.org/officeDocument/2006/extended-properties" xmlns:vt="http://schemas.openxmlformats.org/officeDocument/2006/docPropsVTypes">
  <TotalTime>1749</TotalTime>
  <Words>1298</Words>
  <Application>Microsoft Office PowerPoint</Application>
  <PresentationFormat>Widescreen</PresentationFormat>
  <Paragraphs>185</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Teaching Matters: Classroom Assessment</vt:lpstr>
      <vt:lpstr>Agenda for today</vt:lpstr>
      <vt:lpstr>Introductions</vt:lpstr>
      <vt:lpstr>Classroom Assessment</vt:lpstr>
      <vt:lpstr>Formative Assessment</vt:lpstr>
      <vt:lpstr>Formative Assessment: All Benefit, No Downside!</vt:lpstr>
      <vt:lpstr>SUMMATIVE Assessment</vt:lpstr>
      <vt:lpstr>surveys</vt:lpstr>
      <vt:lpstr>Tinto’s Longitudinal Model of Institutional Departure</vt:lpstr>
      <vt:lpstr>SOME assessment examples</vt:lpstr>
      <vt:lpstr>FORMATIVE ASSESSMENT</vt:lpstr>
      <vt:lpstr>SUMMATIVE ASSESSMENT</vt:lpstr>
      <vt:lpstr>ASSESSMENT through project-based learning</vt:lpstr>
      <vt:lpstr>ASSESSMENT through project-based learning</vt:lpstr>
      <vt:lpstr>ASSESSMENT through project-based learning</vt:lpstr>
      <vt:lpstr>ASSESSMENT through project-based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PROBLEM-BASED LEARNING</vt:lpstr>
      <vt:lpstr>ASSESSMENT THROUGH SURVEYS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 Intern4</dc:creator>
  <cp:lastModifiedBy>Beck, Moriah</cp:lastModifiedBy>
  <cp:revision>19</cp:revision>
  <dcterms:created xsi:type="dcterms:W3CDTF">2021-11-19T19:33:55Z</dcterms:created>
  <dcterms:modified xsi:type="dcterms:W3CDTF">2023-04-03T16:36:04Z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0x010100D3579AB6AD13F549B87E54E9F834A7BE</vt:lpwstr>
  </property>
</Properties>
</file>