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312" r:id="rId32"/>
    <p:sldId id="283" r:id="rId33"/>
    <p:sldId id="284" r:id="rId34"/>
    <p:sldId id="285" r:id="rId35"/>
    <p:sldId id="286" r:id="rId36"/>
    <p:sldId id="313" r:id="rId37"/>
    <p:sldId id="314" r:id="rId38"/>
    <p:sldId id="318" r:id="rId39"/>
    <p:sldId id="315" r:id="rId40"/>
    <p:sldId id="316" r:id="rId41"/>
    <p:sldId id="317" r:id="rId42"/>
    <p:sldId id="31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217"/>
    <a:srgbClr val="FFD96D"/>
    <a:srgbClr val="FFD04B"/>
    <a:srgbClr val="F3A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6395" autoAdjust="0"/>
  </p:normalViewPr>
  <p:slideViewPr>
    <p:cSldViewPr snapToGrid="0" snapToObjects="1">
      <p:cViewPr varScale="1">
        <p:scale>
          <a:sx n="115" d="100"/>
          <a:sy n="115" d="100"/>
        </p:scale>
        <p:origin x="258" y="108"/>
      </p:cViewPr>
      <p:guideLst/>
    </p:cSldViewPr>
  </p:slideViewPr>
  <p:outlineViewPr>
    <p:cViewPr>
      <p:scale>
        <a:sx n="33" d="100"/>
        <a:sy n="33" d="100"/>
      </p:scale>
      <p:origin x="0" y="-6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52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549EA-A729-3D45-8B4D-22B7EBF5C6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7E04D-ECCF-9144-940C-119F342EF9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3F512-30E2-3F46-8010-5659AF98CC34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344F1-5767-0541-B208-C6A9788E85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DBA68-A779-A547-8605-413DDCAEB5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A2CB1-9001-FD49-B675-3F6AB6B0D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82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E9FAA-CE99-9243-980C-708A50330DC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6AF33-FE8D-0F43-AD85-A52C3F9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2AFA-44D0-F744-8BDD-C2802771C1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0064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BA64A-8634-5140-B60F-09086C669D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r>
              <a:rPr lang="en-US" dirty="0"/>
              <a:t>Title, Department</a:t>
            </a:r>
          </a:p>
          <a:p>
            <a:r>
              <a:rPr lang="en-US" dirty="0"/>
              <a:t>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3B9D1-8415-1B44-B6D1-308A9D4A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9443-4DC4-404B-8FFB-AAEF9ABDE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D4938-7FDF-B04D-A213-F8160A6F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he logo for Wichita State University." title="Wichita State University Logo">
            <a:extLst>
              <a:ext uri="{FF2B5EF4-FFF2-40B4-BE49-F238E27FC236}">
                <a16:creationId xmlns:a16="http://schemas.microsoft.com/office/drawing/2014/main" id="{1ADE4355-A3B2-6449-9D1C-9F7D8F1789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1073" y="1192211"/>
            <a:ext cx="4189854" cy="96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2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AE9C-BCE1-134F-9AA5-36AC0166B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0" y="300039"/>
            <a:ext cx="8503920" cy="957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1-Column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2DADA-DA3F-374B-8A2B-B0B5F1A463F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57CC7-E80B-4E43-9A8C-58FE70FD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4C005-7FB8-3D4C-96BE-CD8E4D13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D0C98-1C77-A04F-96D7-2FB871DF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&quot;WSU&quot; logo for Wichita State University." title="WSU Logo">
            <a:extLst>
              <a:ext uri="{FF2B5EF4-FFF2-40B4-BE49-F238E27FC236}">
                <a16:creationId xmlns:a16="http://schemas.microsoft.com/office/drawing/2014/main" id="{33B1789B-D0E4-4F47-8C64-CCCFE5CB89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b="37252"/>
          <a:stretch/>
        </p:blipFill>
        <p:spPr>
          <a:xfrm>
            <a:off x="-28576" y="111919"/>
            <a:ext cx="2030521" cy="11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5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DA10-D4F1-1246-AC76-4E99217B7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0" y="301752"/>
            <a:ext cx="8503920" cy="960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2-Column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7A247-7DFC-E446-938A-2CA021AE3E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5206B-3FC0-CE41-90B0-155B2B1C6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86D33-CD83-4040-BB1F-306A4D9B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B5D88-544F-964C-84FC-05176212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67E06-089A-6846-8B48-B3A0F23D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&quot;WSU&quot; logo for Wichita State University." title="WSU Logo">
            <a:extLst>
              <a:ext uri="{FF2B5EF4-FFF2-40B4-BE49-F238E27FC236}">
                <a16:creationId xmlns:a16="http://schemas.microsoft.com/office/drawing/2014/main" id="{BC3239E5-4689-FA43-AAF6-CE4F83EE41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b="37252"/>
          <a:stretch/>
        </p:blipFill>
        <p:spPr>
          <a:xfrm>
            <a:off x="-28576" y="111919"/>
            <a:ext cx="2030521" cy="11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0318-CC45-A342-AEE3-670F36387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57E59-4F7B-3B4C-B9E7-67DE80EDB61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Or Alternative Title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DE7E8-47E7-104E-BF54-359C263C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DE16E-EEEB-F04D-B629-FBE01C97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47F99-D730-2641-86EF-84BCC74B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&quot;WSU&quot; logo for Wichita State University." title="WSU Logo">
            <a:extLst>
              <a:ext uri="{FF2B5EF4-FFF2-40B4-BE49-F238E27FC236}">
                <a16:creationId xmlns:a16="http://schemas.microsoft.com/office/drawing/2014/main" id="{0747E5A0-53E7-3649-A4F4-D53323CF5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b="37252"/>
          <a:stretch/>
        </p:blipFill>
        <p:spPr>
          <a:xfrm>
            <a:off x="-28576" y="111919"/>
            <a:ext cx="2030521" cy="11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5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E8205-8020-9E43-BDC9-8F0646FB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D0D22-4086-394C-A571-C6BB444D3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091FC-EF27-E34B-B5FE-194D933C9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4A545-610A-3246-BBF7-82AC132EB6A8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71301-3F06-5A49-A699-BBCBCEEE5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4BA5A-8069-9D49-A99F-3AD1783CE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8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B1D9-831F-0B44-B7DF-FF6D86837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3487"/>
            <a:ext cx="9144000" cy="24176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create a Travel Expense Report in Chrome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8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Complete Mileage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074" y="1554172"/>
            <a:ext cx="4779818" cy="45266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following fields will populate based upon the information entered on the Calculate Mileage page: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Spent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Miles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Enter the appropriate funding and click Save in the upper right-hand corner.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52409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950" y="1347971"/>
            <a:ext cx="4129776" cy="4953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 rot="17807947">
            <a:off x="10485408" y="1706426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Add Another Expense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6367"/>
            <a:ext cx="5379720" cy="1723909"/>
          </a:xfrm>
        </p:spPr>
        <p:txBody>
          <a:bodyPr/>
          <a:lstStyle/>
          <a:p>
            <a:r>
              <a:rPr lang="en-US" dirty="0" smtClean="0"/>
              <a:t>The expense is added to the left side of the  Expense Report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133898" y="3931919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e254m254\AppData\Local\Temp\SNAGHTML50f24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414" y="2388321"/>
            <a:ext cx="8221863" cy="379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Add Hotel Expense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0043" y="1584082"/>
            <a:ext cx="4847705" cy="16125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Hotel form is displayed</a:t>
            </a:r>
          </a:p>
          <a:p>
            <a:r>
              <a:rPr lang="en-US" dirty="0" smtClean="0"/>
              <a:t>Enter the Date, Spent amount, and click the </a:t>
            </a:r>
            <a:r>
              <a:rPr lang="en-US" dirty="0"/>
              <a:t>C</a:t>
            </a:r>
            <a:r>
              <a:rPr lang="en-US" dirty="0" smtClean="0"/>
              <a:t>alculate link in the Allowable Total field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84082"/>
            <a:ext cx="4847705" cy="540731"/>
          </a:xfrm>
        </p:spPr>
        <p:txBody>
          <a:bodyPr/>
          <a:lstStyle/>
          <a:p>
            <a:r>
              <a:rPr lang="en-US" dirty="0" smtClean="0"/>
              <a:t>Select the Hotel tile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94042"/>
            <a:ext cx="4260391" cy="2235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ight Arrow 12"/>
          <p:cNvSpPr/>
          <p:nvPr/>
        </p:nvSpPr>
        <p:spPr>
          <a:xfrm rot="13385264">
            <a:off x="4934582" y="3368571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601" y="3196612"/>
            <a:ext cx="4088607" cy="3104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>
          <a:xfrm rot="10800000">
            <a:off x="11014171" y="4685636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Add Hotel Expense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84081"/>
            <a:ext cx="4847705" cy="44592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Calculate Allowable Total form is used to establish the maximum lodging limit</a:t>
            </a:r>
          </a:p>
          <a:p>
            <a:endParaRPr lang="en-US" dirty="0" smtClean="0"/>
          </a:p>
          <a:p>
            <a:r>
              <a:rPr lang="en-US" dirty="0" smtClean="0"/>
              <a:t>Complete the following fields:</a:t>
            </a:r>
          </a:p>
          <a:p>
            <a:pPr lvl="1"/>
            <a:r>
              <a:rPr lang="en-US" dirty="0" smtClean="0"/>
              <a:t>Departure Date</a:t>
            </a:r>
          </a:p>
          <a:p>
            <a:pPr lvl="1"/>
            <a:r>
              <a:rPr lang="en-US" dirty="0" smtClean="0"/>
              <a:t>End Date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Rooms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Click Save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 rot="10800000">
            <a:off x="10137450" y="4090794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683" y="1589096"/>
            <a:ext cx="5060035" cy="445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7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Hotel Expense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90946" y="1584081"/>
            <a:ext cx="5547360" cy="4559023"/>
          </a:xfrm>
        </p:spPr>
        <p:txBody>
          <a:bodyPr>
            <a:normAutofit/>
          </a:bodyPr>
          <a:lstStyle/>
          <a:p>
            <a:r>
              <a:rPr lang="en-US" dirty="0" smtClean="0"/>
              <a:t>The Allowable Total field is now populated.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amount is calculated as follows: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156958" y="1696918"/>
            <a:ext cx="5048598" cy="2675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maximum reimbursable lodging rates do NOT include taxes and </a:t>
            </a:r>
            <a:r>
              <a:rPr lang="en-US" sz="2800" dirty="0" smtClean="0"/>
              <a:t>surcharges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No allowance for any tips is included within the lodging rate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929" y="4518496"/>
            <a:ext cx="1504762" cy="1466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369" y="2409953"/>
            <a:ext cx="3094322" cy="14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Hotel Expense – Top Section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565" y="1525943"/>
            <a:ext cx="4376855" cy="4678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84081"/>
            <a:ext cx="4847705" cy="445927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Verify and/or complete the following fields: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Business Purpose</a:t>
            </a:r>
          </a:p>
          <a:p>
            <a:pPr lvl="1"/>
            <a:r>
              <a:rPr lang="en-US" dirty="0" smtClean="0"/>
              <a:t>Merchant</a:t>
            </a:r>
          </a:p>
          <a:p>
            <a:pPr lvl="1"/>
            <a:r>
              <a:rPr lang="en-US" dirty="0" smtClean="0"/>
              <a:t>Check In Date</a:t>
            </a:r>
          </a:p>
          <a:p>
            <a:pPr lvl="1"/>
            <a:r>
              <a:rPr lang="en-US" dirty="0" smtClean="0"/>
              <a:t>Check Out Date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Hotel Expense – Lower Section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907" y="1504492"/>
            <a:ext cx="5205331" cy="4678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84081"/>
            <a:ext cx="4847705" cy="445927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Enter the appropriate funding information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Upload or Select the receipt in the attachment section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51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Hotel Expense – Itemize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41461" y="1429789"/>
            <a:ext cx="4847705" cy="145006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Add Itemization form will display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25" y="3823855"/>
            <a:ext cx="4121355" cy="1149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 rot="10800000">
            <a:off x="4995406" y="3911353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670" y="3258542"/>
            <a:ext cx="5091954" cy="2917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766664" y="1429789"/>
            <a:ext cx="4847705" cy="145006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Click Itemize in the upper right-hand corner of the form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77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Hotel Expense – Itemize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670" y="1825625"/>
            <a:ext cx="5091954" cy="2917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57448" y="1429788"/>
            <a:ext cx="5256922" cy="481307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The Add Itemization form allows you to split out the Hotel invoice to the appropriate expense categories.</a:t>
            </a:r>
          </a:p>
          <a:p>
            <a:endParaRPr lang="en-US" dirty="0" smtClean="0"/>
          </a:p>
          <a:p>
            <a:r>
              <a:rPr lang="en-US" dirty="0" smtClean="0"/>
              <a:t>The Total Amount field displays the hotel invoice total</a:t>
            </a:r>
          </a:p>
          <a:p>
            <a:endParaRPr lang="en-US" dirty="0" smtClean="0"/>
          </a:p>
          <a:p>
            <a:r>
              <a:rPr lang="en-US" dirty="0" smtClean="0"/>
              <a:t>The Remaining field displays the dollar amount that still needs to be itemized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71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Hotel Expense – Itemize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48" y="2818015"/>
            <a:ext cx="5091954" cy="2917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57448" y="1429788"/>
            <a:ext cx="5256922" cy="138822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Click the Hotel-Lodging tile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ight Arrow 5"/>
          <p:cNvSpPr/>
          <p:nvPr/>
        </p:nvSpPr>
        <p:spPr>
          <a:xfrm rot="12642795">
            <a:off x="1027501" y="4701059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794" y="1341787"/>
            <a:ext cx="2965973" cy="4959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108569" y="1629295"/>
            <a:ext cx="2800598" cy="248827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Click on the attachment at the bottom of the screen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1" name="Right Arrow 10"/>
          <p:cNvSpPr/>
          <p:nvPr/>
        </p:nvSpPr>
        <p:spPr>
          <a:xfrm rot="10800000">
            <a:off x="9833450" y="5823453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Expense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Wu Shock has returned from the </a:t>
            </a:r>
            <a:r>
              <a:rPr lang="en-US" dirty="0" smtClean="0"/>
              <a:t>National Mascot </a:t>
            </a:r>
            <a:r>
              <a:rPr lang="en-US" dirty="0" smtClean="0"/>
              <a:t>Conference and is now ready to create and submit his expense report.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Trip Details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Location </a:t>
            </a:r>
            <a:r>
              <a:rPr lang="en-US" dirty="0" smtClean="0"/>
              <a:t>– Denver, Colorado</a:t>
            </a:r>
            <a:endParaRPr lang="en-US" dirty="0"/>
          </a:p>
          <a:p>
            <a:pPr lvl="1"/>
            <a:r>
              <a:rPr lang="en-US" dirty="0"/>
              <a:t>Dates – </a:t>
            </a:r>
            <a:r>
              <a:rPr lang="en-US" dirty="0" smtClean="0"/>
              <a:t>6/1/2019-6/4/2019</a:t>
            </a:r>
            <a:endParaRPr lang="en-US" dirty="0"/>
          </a:p>
          <a:p>
            <a:pPr lvl="1"/>
            <a:r>
              <a:rPr lang="en-US" dirty="0"/>
              <a:t>Expenses – </a:t>
            </a:r>
          </a:p>
          <a:p>
            <a:pPr lvl="2"/>
            <a:r>
              <a:rPr lang="en-US" dirty="0"/>
              <a:t>Airfare</a:t>
            </a:r>
          </a:p>
          <a:p>
            <a:pPr lvl="2"/>
            <a:r>
              <a:rPr lang="en-US" dirty="0"/>
              <a:t>Mileage to &amp; from ICT</a:t>
            </a:r>
          </a:p>
          <a:p>
            <a:pPr lvl="2"/>
            <a:r>
              <a:rPr lang="en-US" dirty="0"/>
              <a:t>Hotel</a:t>
            </a:r>
          </a:p>
          <a:p>
            <a:pPr lvl="2"/>
            <a:r>
              <a:rPr lang="en-US" dirty="0"/>
              <a:t>Per </a:t>
            </a:r>
            <a:r>
              <a:rPr lang="en-US" dirty="0" smtClean="0"/>
              <a:t>Diem</a:t>
            </a:r>
          </a:p>
          <a:p>
            <a:pPr lvl="2"/>
            <a:r>
              <a:rPr lang="en-US" dirty="0" smtClean="0"/>
              <a:t>Conference Registration</a:t>
            </a:r>
            <a:endParaRPr lang="en-US" dirty="0"/>
          </a:p>
        </p:txBody>
      </p:sp>
      <p:pic>
        <p:nvPicPr>
          <p:cNvPr id="1026" name="Picture 2" descr="Image result for &quot;Wushock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861" y="124691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019800" y="1355583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605" y="3670753"/>
            <a:ext cx="1218826" cy="25062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923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Hotel Expense – Itemize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57448" y="1429788"/>
            <a:ext cx="4139737" cy="4829696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 Hotel invoice will be displayed on the left side of the screen</a:t>
            </a:r>
          </a:p>
          <a:p>
            <a:endParaRPr lang="en-US" dirty="0" smtClean="0"/>
          </a:p>
          <a:p>
            <a:r>
              <a:rPr lang="en-US" dirty="0" smtClean="0"/>
              <a:t>Enter the total Room Charge for all days in the Spent field</a:t>
            </a:r>
          </a:p>
          <a:p>
            <a:endParaRPr lang="en-US" dirty="0" smtClean="0"/>
          </a:p>
          <a:p>
            <a:r>
              <a:rPr lang="en-US" dirty="0" smtClean="0"/>
              <a:t>In this example the room charge is $98.00/day for 3 days totaling $294.00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451" y="1594930"/>
            <a:ext cx="6749934" cy="4617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ight Arrow 16"/>
          <p:cNvSpPr/>
          <p:nvPr/>
        </p:nvSpPr>
        <p:spPr>
          <a:xfrm rot="19962089">
            <a:off x="11157567" y="1706138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7864324" y="3690325"/>
            <a:ext cx="406840" cy="21002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7864324" y="4113919"/>
            <a:ext cx="406840" cy="21002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7864324" y="4537514"/>
            <a:ext cx="406840" cy="21002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Hotel Expense – Itemize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57448" y="1429788"/>
            <a:ext cx="5256922" cy="2128059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The Add Itemization screen is displayed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Notice the Remaining amount has been reduced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108569" y="1629296"/>
            <a:ext cx="5512624" cy="12801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Select the Hotel-Taxes / Fees tile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40" y="3699483"/>
            <a:ext cx="4400119" cy="2496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 rot="10800000">
            <a:off x="5206661" y="4282283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679" y="3699484"/>
            <a:ext cx="4400119" cy="2496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ight Arrow 12"/>
          <p:cNvSpPr/>
          <p:nvPr/>
        </p:nvSpPr>
        <p:spPr>
          <a:xfrm rot="13277226">
            <a:off x="7871646" y="5349627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Hotel Expense – Itemize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57448" y="1429788"/>
            <a:ext cx="4139737" cy="4829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Enter the total amount for any taxes and fees listed on the invoice in the Spent field</a:t>
            </a:r>
          </a:p>
          <a:p>
            <a:endParaRPr lang="en-US" dirty="0" smtClean="0"/>
          </a:p>
          <a:p>
            <a:r>
              <a:rPr lang="en-US" dirty="0" smtClean="0"/>
              <a:t>In this example the taxes are is $4.36/day for 3 days totaling $13.08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138" y="1571105"/>
            <a:ext cx="6839518" cy="4688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ight Arrow 12"/>
          <p:cNvSpPr/>
          <p:nvPr/>
        </p:nvSpPr>
        <p:spPr>
          <a:xfrm rot="19962089">
            <a:off x="11224070" y="1651465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98326" y="3880072"/>
            <a:ext cx="382387" cy="27016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98326" y="4302636"/>
            <a:ext cx="382387" cy="27016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98325" y="4717473"/>
            <a:ext cx="382387" cy="27016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Review Entries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57448" y="1335910"/>
            <a:ext cx="8354290" cy="8478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itemized Hotel expenses have been added to the report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 descr="C:\Users\e254m254\AppData\Local\Temp\SNAGHTML541be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70" y="2277687"/>
            <a:ext cx="8540000" cy="38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1199317" y="4142274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199317" y="4469632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199317" y="4770512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Add Per Diem Expense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0043" y="1584082"/>
            <a:ext cx="4847705" cy="12170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Notice other expense types are displayed in the </a:t>
            </a:r>
            <a:r>
              <a:rPr lang="en-US" dirty="0" smtClean="0"/>
              <a:t>Meals </a:t>
            </a:r>
            <a:r>
              <a:rPr lang="en-US" dirty="0"/>
              <a:t>drawer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84082"/>
            <a:ext cx="4847705" cy="540731"/>
          </a:xfrm>
        </p:spPr>
        <p:txBody>
          <a:bodyPr/>
          <a:lstStyle/>
          <a:p>
            <a:r>
              <a:rPr lang="en-US" dirty="0" smtClean="0"/>
              <a:t>Select the Meals tile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210" y="2742338"/>
            <a:ext cx="4266667" cy="3352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989256"/>
            <a:ext cx="4314286" cy="2209524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3385264">
            <a:off x="1772076" y="5080859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>
            <a:normAutofit/>
          </a:bodyPr>
          <a:lstStyle/>
          <a:p>
            <a:r>
              <a:rPr lang="en-US" dirty="0" smtClean="0"/>
              <a:t>Select Multiple Day Per Diem 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977" y="1554172"/>
            <a:ext cx="4847705" cy="1361830"/>
          </a:xfrm>
        </p:spPr>
        <p:txBody>
          <a:bodyPr>
            <a:normAutofit/>
          </a:bodyPr>
          <a:lstStyle/>
          <a:p>
            <a:r>
              <a:rPr lang="en-US" dirty="0" smtClean="0"/>
              <a:t>Select the Multiple Day Per Diem tile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51914" y="1536294"/>
            <a:ext cx="591034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The Per Diem Wizard form is displayed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52409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23" y="2745379"/>
            <a:ext cx="4266667" cy="3352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 rot="13765791">
            <a:off x="2702346" y="5951584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866" y="2465396"/>
            <a:ext cx="5808396" cy="3632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1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Complete Per Diem Wizard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004" y="1429789"/>
            <a:ext cx="2409259" cy="48712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Complete the following fields: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Departure Date/Time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End Date/Time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Location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Funding / Account Code</a:t>
            </a:r>
          </a:p>
          <a:p>
            <a:pPr lvl="1"/>
            <a:endParaRPr lang="en-US" dirty="0"/>
          </a:p>
          <a:p>
            <a:r>
              <a:rPr lang="en-US" dirty="0"/>
              <a:t>Click the Add Entries button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951914" y="1536294"/>
            <a:ext cx="591034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The Per Diem entries are displayed on the right-hand side of the form.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52409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63" y="2062313"/>
            <a:ext cx="2984210" cy="3838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 rot="20732010">
            <a:off x="3246427" y="5783151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e254m254\AppData\Local\Temp\SNAGHTML3b7c30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87" y="2997371"/>
            <a:ext cx="5703075" cy="2903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Select Deductibles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004" y="1691608"/>
            <a:ext cx="5428213" cy="456502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Clicking the arrow next to each entry will open or collapse up the </a:t>
            </a:r>
            <a:r>
              <a:rPr lang="en-US" dirty="0"/>
              <a:t>D</a:t>
            </a:r>
            <a:r>
              <a:rPr lang="en-US" dirty="0" smtClean="0"/>
              <a:t>eductibles section.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you will be provided a meal as part of the travel event or conference, select the corresponding meals check box</a:t>
            </a:r>
          </a:p>
          <a:p>
            <a:endParaRPr lang="en-US" dirty="0" smtClean="0"/>
          </a:p>
          <a:p>
            <a:r>
              <a:rPr lang="en-US" dirty="0"/>
              <a:t>Selecting the check box will reduce the Per Diem amount accordingly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52409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839" y="1410187"/>
            <a:ext cx="3530160" cy="2396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452" y="3806678"/>
            <a:ext cx="3674340" cy="2494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ight Arrow 12"/>
          <p:cNvSpPr/>
          <p:nvPr/>
        </p:nvSpPr>
        <p:spPr>
          <a:xfrm rot="20732010">
            <a:off x="8172331" y="5101048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9424220" y="2023697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361420" y="4401879"/>
            <a:ext cx="461985" cy="37214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Add Entries to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6368"/>
            <a:ext cx="4847705" cy="834448"/>
          </a:xfrm>
        </p:spPr>
        <p:txBody>
          <a:bodyPr/>
          <a:lstStyle/>
          <a:p>
            <a:r>
              <a:rPr lang="en-US" dirty="0" smtClean="0"/>
              <a:t>Click the Add to Report button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e254m254\AppData\Local\Temp\SNAGHTML3ca87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52" y="2148165"/>
            <a:ext cx="6814728" cy="4030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 rot="10800000">
            <a:off x="9879677" y="5819135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Review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6367"/>
            <a:ext cx="5562600" cy="1723909"/>
          </a:xfrm>
        </p:spPr>
        <p:txBody>
          <a:bodyPr/>
          <a:lstStyle/>
          <a:p>
            <a:r>
              <a:rPr lang="en-US" dirty="0" smtClean="0"/>
              <a:t>The expenses are added to the left side of the  Expense Report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951679" y="4114637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951679" y="4377103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951679" y="4639569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951679" y="4899261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624" y="2028730"/>
            <a:ext cx="6287924" cy="414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83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Expense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23723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Click +New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Select New Expense Report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463" y="1825625"/>
            <a:ext cx="3085714" cy="3523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4884722"/>
            <a:ext cx="653738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Complete the header information </a:t>
            </a:r>
            <a:r>
              <a:rPr lang="en-US" sz="2800" dirty="0" smtClean="0"/>
              <a:t>and </a:t>
            </a:r>
            <a:r>
              <a:rPr lang="en-US" sz="2800" dirty="0"/>
              <a:t>click Save in the upper right-hand corner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32" y="3286723"/>
            <a:ext cx="2438095" cy="82857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6510944" y="3399904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583" y="1378375"/>
            <a:ext cx="4682135" cy="49096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Right Arrow 13"/>
          <p:cNvSpPr/>
          <p:nvPr/>
        </p:nvSpPr>
        <p:spPr>
          <a:xfrm rot="19524117">
            <a:off x="11188788" y="1717560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Conference/Registration/Training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0043" y="1584082"/>
            <a:ext cx="2708723" cy="2020355"/>
          </a:xfrm>
        </p:spPr>
        <p:txBody>
          <a:bodyPr>
            <a:normAutofit/>
          </a:bodyPr>
          <a:lstStyle/>
          <a:p>
            <a:r>
              <a:rPr lang="en-US" dirty="0"/>
              <a:t>The Conference Registration / Training</a:t>
            </a:r>
            <a:r>
              <a:rPr lang="en-US" dirty="0" smtClean="0"/>
              <a:t> </a:t>
            </a:r>
            <a:r>
              <a:rPr lang="en-US" dirty="0"/>
              <a:t>form is displayed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33647" y="1584082"/>
            <a:ext cx="5232721" cy="954336"/>
          </a:xfrm>
        </p:spPr>
        <p:txBody>
          <a:bodyPr>
            <a:normAutofit/>
          </a:bodyPr>
          <a:lstStyle/>
          <a:p>
            <a:r>
              <a:rPr lang="en-US" dirty="0" smtClean="0"/>
              <a:t>Select the Conference Registration / Training tile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72" y="2941734"/>
            <a:ext cx="4314286" cy="2209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 rot="13385264">
            <a:off x="2427919" y="5033337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766" y="1862650"/>
            <a:ext cx="3375364" cy="4367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4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693" y="281915"/>
            <a:ext cx="9810307" cy="960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Conference Registration/ Training -Top Section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88139" y="1584081"/>
            <a:ext cx="4847705" cy="471696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Verify and/or complete the following fields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Date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Business Purpose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Description (optional)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Personal Expense Charged on PCARD?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Merchant (optional)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Add Banner Activity and/or Location (if applicable)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416" y="1409852"/>
            <a:ext cx="3949620" cy="4891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7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363" y="1242035"/>
            <a:ext cx="2455832" cy="568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085" y="281915"/>
            <a:ext cx="10139916" cy="960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Conference Registration/ Training -Lower Section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88139" y="1584081"/>
            <a:ext cx="4847705" cy="4497742"/>
          </a:xfrm>
        </p:spPr>
        <p:txBody>
          <a:bodyPr>
            <a:normAutofit/>
          </a:bodyPr>
          <a:lstStyle/>
          <a:p>
            <a:r>
              <a:rPr lang="en-US" dirty="0"/>
              <a:t>Enter the appropriate funding information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Upload or Select the receipt in the attachment section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Click the save button located in the upper right-hand corner of the form.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456" y="2056600"/>
            <a:ext cx="3858451" cy="4143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 rot="20153842">
            <a:off x="11383317" y="1273299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Review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6367"/>
            <a:ext cx="4847705" cy="1723909"/>
          </a:xfrm>
        </p:spPr>
        <p:txBody>
          <a:bodyPr/>
          <a:lstStyle/>
          <a:p>
            <a:r>
              <a:rPr lang="en-US" dirty="0" smtClean="0"/>
              <a:t>The expense is added to the left side of the  Expense Report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918477" y="3967940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e254m254\AppData\Local\Temp\SNAGHTML3f3f75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92" y="1526367"/>
            <a:ext cx="6423025" cy="4572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4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Submit Expense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6367"/>
            <a:ext cx="4847705" cy="1723909"/>
          </a:xfrm>
        </p:spPr>
        <p:txBody>
          <a:bodyPr/>
          <a:lstStyle/>
          <a:p>
            <a:r>
              <a:rPr lang="en-US" dirty="0" smtClean="0"/>
              <a:t>When you are finished adding expenses to the Expense Report, click the Submit button.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10168878" y="6050191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279" y="1355805"/>
            <a:ext cx="3657168" cy="4959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50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Submit Confirmation – Top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196" y="1384200"/>
            <a:ext cx="5236632" cy="4410543"/>
          </a:xfrm>
        </p:spPr>
        <p:txBody>
          <a:bodyPr>
            <a:normAutofit/>
          </a:bodyPr>
          <a:lstStyle/>
          <a:p>
            <a:r>
              <a:rPr lang="en-US" dirty="0" smtClean="0"/>
              <a:t>The Submit Confirmation page will be displayed.  </a:t>
            </a:r>
          </a:p>
          <a:p>
            <a:endParaRPr lang="en-US" dirty="0"/>
          </a:p>
          <a:p>
            <a:r>
              <a:rPr lang="en-US" dirty="0" smtClean="0"/>
              <a:t>This page also displays a summary of the Expense Report information.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925" y="1252668"/>
            <a:ext cx="4520317" cy="5073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0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9" y="281915"/>
            <a:ext cx="8827681" cy="960120"/>
          </a:xfrm>
        </p:spPr>
        <p:txBody>
          <a:bodyPr>
            <a:normAutofit/>
          </a:bodyPr>
          <a:lstStyle/>
          <a:p>
            <a:r>
              <a:rPr lang="en-US" dirty="0" smtClean="0"/>
              <a:t>Submit Confirmation – Lower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196" y="1384201"/>
            <a:ext cx="5077144" cy="33623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Account Summary section shows the total expense amount, by account, for each unique funding combination.</a:t>
            </a:r>
          </a:p>
          <a:p>
            <a:endParaRPr lang="en-US" dirty="0"/>
          </a:p>
          <a:p>
            <a:r>
              <a:rPr lang="en-US" dirty="0" smtClean="0"/>
              <a:t>All expense report attachments will be displayed in the attachments section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483" y="1336683"/>
            <a:ext cx="4336672" cy="491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69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9" y="281915"/>
            <a:ext cx="8827681" cy="960120"/>
          </a:xfrm>
        </p:spPr>
        <p:txBody>
          <a:bodyPr>
            <a:normAutofit/>
          </a:bodyPr>
          <a:lstStyle/>
          <a:p>
            <a:r>
              <a:rPr lang="en-US" dirty="0" smtClean="0"/>
              <a:t>Submit Confirmation – Pre-Approval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195" y="1384201"/>
            <a:ext cx="5523711" cy="1348366"/>
          </a:xfrm>
        </p:spPr>
        <p:txBody>
          <a:bodyPr>
            <a:normAutofit/>
          </a:bodyPr>
          <a:lstStyle/>
          <a:p>
            <a:r>
              <a:rPr lang="en-US" dirty="0" smtClean="0"/>
              <a:t>If a Pre-Approval needs to be attached to the Expense Report, Click the Pre-Approval button.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953" y="4204417"/>
            <a:ext cx="4697667" cy="2096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161469" y="1398775"/>
            <a:ext cx="5523711" cy="26203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Apply Pre-Approval screen will display.</a:t>
            </a:r>
          </a:p>
          <a:p>
            <a:endParaRPr lang="en-US" dirty="0" smtClean="0"/>
          </a:p>
          <a:p>
            <a:r>
              <a:rPr lang="en-US" dirty="0" smtClean="0"/>
              <a:t>Click the down arrow to view a list of all approved Pre-Approval reports.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26" y="3820386"/>
            <a:ext cx="5120545" cy="971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ight Arrow 17"/>
          <p:cNvSpPr/>
          <p:nvPr/>
        </p:nvSpPr>
        <p:spPr>
          <a:xfrm rot="14003071">
            <a:off x="4333176" y="4765334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8168293">
            <a:off x="11428453" y="4375613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9" y="281915"/>
            <a:ext cx="8827681" cy="960120"/>
          </a:xfrm>
        </p:spPr>
        <p:txBody>
          <a:bodyPr>
            <a:normAutofit/>
          </a:bodyPr>
          <a:lstStyle/>
          <a:p>
            <a:r>
              <a:rPr lang="en-US" dirty="0" smtClean="0"/>
              <a:t>Submit Confirmation – Pre-Approval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195" y="1384201"/>
            <a:ext cx="5523711" cy="1348366"/>
          </a:xfrm>
        </p:spPr>
        <p:txBody>
          <a:bodyPr>
            <a:normAutofit/>
          </a:bodyPr>
          <a:lstStyle/>
          <a:p>
            <a:r>
              <a:rPr lang="en-US" dirty="0" smtClean="0"/>
              <a:t>Select the Pre-Approval report from the drop down list.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11" y="3095416"/>
            <a:ext cx="4697667" cy="2096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ight Arrow 12"/>
          <p:cNvSpPr/>
          <p:nvPr/>
        </p:nvSpPr>
        <p:spPr>
          <a:xfrm rot="10800000">
            <a:off x="5345085" y="3807592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161469" y="1398776"/>
            <a:ext cx="5523711" cy="1153038"/>
          </a:xfrm>
        </p:spPr>
        <p:txBody>
          <a:bodyPr>
            <a:normAutofit/>
          </a:bodyPr>
          <a:lstStyle/>
          <a:p>
            <a:r>
              <a:rPr lang="en-US" dirty="0" smtClean="0"/>
              <a:t>Review  the Pre-Approval summary and then click the Apply button.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834" y="2251180"/>
            <a:ext cx="3935588" cy="3986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ight Arrow 15"/>
          <p:cNvSpPr/>
          <p:nvPr/>
        </p:nvSpPr>
        <p:spPr>
          <a:xfrm>
            <a:off x="9482315" y="6021418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9" y="281915"/>
            <a:ext cx="8827681" cy="960120"/>
          </a:xfrm>
        </p:spPr>
        <p:txBody>
          <a:bodyPr>
            <a:normAutofit/>
          </a:bodyPr>
          <a:lstStyle/>
          <a:p>
            <a:r>
              <a:rPr lang="en-US" dirty="0" smtClean="0"/>
              <a:t>Submit Confirmation – Submit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195" y="1509822"/>
            <a:ext cx="5523711" cy="4511595"/>
          </a:xfrm>
        </p:spPr>
        <p:txBody>
          <a:bodyPr>
            <a:normAutofit/>
          </a:bodyPr>
          <a:lstStyle/>
          <a:p>
            <a:r>
              <a:rPr lang="en-US" dirty="0" smtClean="0"/>
              <a:t>Reference to the attached Pre-Approval is displayed in the Submit Confirmation box.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Submit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161469" y="1398776"/>
            <a:ext cx="5906484" cy="2369252"/>
          </a:xfrm>
        </p:spPr>
        <p:txBody>
          <a:bodyPr>
            <a:normAutofit/>
          </a:bodyPr>
          <a:lstStyle/>
          <a:p>
            <a:r>
              <a:rPr lang="en-US" dirty="0" smtClean="0"/>
              <a:t>The system may display one or more compliance messages, prompting for additional information (if applicable).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1" y="3048622"/>
            <a:ext cx="5243047" cy="1215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ight Arrow 17"/>
          <p:cNvSpPr/>
          <p:nvPr/>
        </p:nvSpPr>
        <p:spPr>
          <a:xfrm rot="10800000">
            <a:off x="2735638" y="3551896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3780855">
            <a:off x="5036497" y="4271007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530" y="2686588"/>
            <a:ext cx="4002276" cy="3614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ight Arrow 19"/>
          <p:cNvSpPr/>
          <p:nvPr/>
        </p:nvSpPr>
        <p:spPr>
          <a:xfrm>
            <a:off x="7314709" y="3963185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314709" y="4818406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Add Airfare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0043" y="1584082"/>
            <a:ext cx="4847705" cy="4351338"/>
          </a:xfrm>
        </p:spPr>
        <p:txBody>
          <a:bodyPr/>
          <a:lstStyle/>
          <a:p>
            <a:r>
              <a:rPr lang="en-US" dirty="0" smtClean="0"/>
              <a:t>Notice other expense types are displayed in the Air Travel drawer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84082"/>
            <a:ext cx="4847705" cy="540731"/>
          </a:xfrm>
        </p:spPr>
        <p:txBody>
          <a:bodyPr/>
          <a:lstStyle/>
          <a:p>
            <a:r>
              <a:rPr lang="en-US" dirty="0" smtClean="0"/>
              <a:t>Select the Air Travel tile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3" y="2498953"/>
            <a:ext cx="5280550" cy="3436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109" y="2996602"/>
            <a:ext cx="3657601" cy="2938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9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37" y="281915"/>
            <a:ext cx="9452343" cy="960120"/>
          </a:xfrm>
        </p:spPr>
        <p:txBody>
          <a:bodyPr>
            <a:normAutofit/>
          </a:bodyPr>
          <a:lstStyle/>
          <a:p>
            <a:r>
              <a:rPr lang="en-US" dirty="0" smtClean="0"/>
              <a:t>Submit Confirmation - Compliance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195" y="1509822"/>
            <a:ext cx="5523711" cy="282942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Compliance rules alert the user that a response or action is needed.</a:t>
            </a:r>
          </a:p>
          <a:p>
            <a:endParaRPr lang="en-US" dirty="0" smtClean="0"/>
          </a:p>
          <a:p>
            <a:r>
              <a:rPr lang="en-US" dirty="0" smtClean="0"/>
              <a:t>This compliance rule alerts the expense owner that they have unapplied </a:t>
            </a:r>
            <a:r>
              <a:rPr lang="en-US" dirty="0" err="1" smtClean="0"/>
              <a:t>pcard</a:t>
            </a:r>
            <a:r>
              <a:rPr lang="en-US" dirty="0" smtClean="0"/>
              <a:t> transactions and prompts for a response.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161469" y="1398776"/>
            <a:ext cx="5906484" cy="2369252"/>
          </a:xfrm>
        </p:spPr>
        <p:txBody>
          <a:bodyPr>
            <a:normAutofit/>
          </a:bodyPr>
          <a:lstStyle/>
          <a:p>
            <a:r>
              <a:rPr lang="en-US" dirty="0" smtClean="0"/>
              <a:t>This compliance rule reminds the expense owner of the requirement to attach an agenda when attending a conference.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4" y="4532013"/>
            <a:ext cx="5180952" cy="1666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298" y="3326254"/>
            <a:ext cx="5580825" cy="1626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3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9" y="281915"/>
            <a:ext cx="8827681" cy="960120"/>
          </a:xfrm>
        </p:spPr>
        <p:txBody>
          <a:bodyPr>
            <a:normAutofit/>
          </a:bodyPr>
          <a:lstStyle/>
          <a:p>
            <a:r>
              <a:rPr lang="en-US" dirty="0" smtClean="0"/>
              <a:t>Submit Expense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195" y="1660349"/>
            <a:ext cx="8213749" cy="1467294"/>
          </a:xfrm>
        </p:spPr>
        <p:txBody>
          <a:bodyPr>
            <a:normAutofit/>
          </a:bodyPr>
          <a:lstStyle/>
          <a:p>
            <a:r>
              <a:rPr lang="en-US" dirty="0" smtClean="0"/>
              <a:t>Once you have resolved all of the compliance messages, click the Submit button in the upper right-hand corner of the form.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48" y="3503428"/>
            <a:ext cx="7371428" cy="2304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850" y="2355389"/>
            <a:ext cx="2982330" cy="2300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ight Arrow 9"/>
          <p:cNvSpPr/>
          <p:nvPr/>
        </p:nvSpPr>
        <p:spPr>
          <a:xfrm rot="12472661">
            <a:off x="7740146" y="5094068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9" y="281915"/>
            <a:ext cx="8827681" cy="960120"/>
          </a:xfrm>
        </p:spPr>
        <p:txBody>
          <a:bodyPr>
            <a:normAutofit/>
          </a:bodyPr>
          <a:lstStyle/>
          <a:p>
            <a:r>
              <a:rPr lang="en-US" dirty="0" smtClean="0"/>
              <a:t>Chrome River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009" y="2772753"/>
            <a:ext cx="5133333" cy="3247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505225" y="1689934"/>
            <a:ext cx="3844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Success!!!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50420" y="2772753"/>
            <a:ext cx="3814158" cy="1723909"/>
          </a:xfrm>
        </p:spPr>
        <p:txBody>
          <a:bodyPr/>
          <a:lstStyle/>
          <a:p>
            <a:r>
              <a:rPr lang="en-US" dirty="0" smtClean="0"/>
              <a:t>The Expense Report has been successfully submitted for approvals!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Add Airfare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7705" cy="1361830"/>
          </a:xfrm>
        </p:spPr>
        <p:txBody>
          <a:bodyPr>
            <a:normAutofit/>
          </a:bodyPr>
          <a:lstStyle/>
          <a:p>
            <a:r>
              <a:rPr lang="en-US" dirty="0" smtClean="0"/>
              <a:t>Select the Airfare tile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10844" y="1776732"/>
            <a:ext cx="35254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Verify and/or complete the following fields: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Date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Spent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Business </a:t>
            </a:r>
            <a:r>
              <a:rPr lang="en-US" dirty="0" smtClean="0"/>
              <a:t>Purpose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Description (optional</a:t>
            </a:r>
            <a:r>
              <a:rPr lang="en-US" dirty="0" smtClean="0"/>
              <a:t>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Personal Expense Charged on PCARD</a:t>
            </a:r>
            <a:r>
              <a:rPr lang="en-US" dirty="0" smtClean="0"/>
              <a:t>?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Merchant (optional</a:t>
            </a:r>
            <a:r>
              <a:rPr lang="en-US" dirty="0" smtClean="0"/>
              <a:t>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Funding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Upload or Select the receipt in the attachment section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0253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06540"/>
            <a:ext cx="3828571" cy="307619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20228602">
            <a:off x="676552" y="4385628"/>
            <a:ext cx="481445" cy="21718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951" y="1192934"/>
            <a:ext cx="2733123" cy="51081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Right Arrow 13"/>
          <p:cNvSpPr/>
          <p:nvPr/>
        </p:nvSpPr>
        <p:spPr>
          <a:xfrm rot="18950292">
            <a:off x="11382552" y="1425305"/>
            <a:ext cx="481445" cy="21718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Review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66309" cy="4351338"/>
          </a:xfrm>
        </p:spPr>
        <p:txBody>
          <a:bodyPr/>
          <a:lstStyle/>
          <a:p>
            <a:r>
              <a:rPr lang="en-US" dirty="0" smtClean="0"/>
              <a:t>The expense is added to the left side of the  Expense Report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e254m254\AppData\Local\Temp\SNAGHTML5002fc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32" y="2369127"/>
            <a:ext cx="7125605" cy="363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079316" y="3507970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Add Mileage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0043" y="1584082"/>
            <a:ext cx="5855470" cy="4351338"/>
          </a:xfrm>
        </p:spPr>
        <p:txBody>
          <a:bodyPr/>
          <a:lstStyle/>
          <a:p>
            <a:r>
              <a:rPr lang="en-US" dirty="0" smtClean="0"/>
              <a:t>Notice other expense types are displayed in the Ground Transportation drawer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84082"/>
            <a:ext cx="4847705" cy="85154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Select the Ground Transportation tile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338543"/>
            <a:ext cx="3847619" cy="2019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 rot="13765791">
            <a:off x="3495729" y="4219917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460" y="3122412"/>
            <a:ext cx="2922854" cy="3031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0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Select Mileage Expense 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977" y="1554172"/>
            <a:ext cx="4847705" cy="1361830"/>
          </a:xfrm>
        </p:spPr>
        <p:txBody>
          <a:bodyPr>
            <a:normAutofit/>
          </a:bodyPr>
          <a:lstStyle/>
          <a:p>
            <a:r>
              <a:rPr lang="en-US" dirty="0" smtClean="0"/>
              <a:t>Select the Mileage / Private Vehicle tile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51914" y="1536294"/>
            <a:ext cx="591034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Complete the </a:t>
            </a:r>
            <a:r>
              <a:rPr lang="en-US" sz="2800" dirty="0" smtClean="0"/>
              <a:t>Date field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52409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250" y="2567514"/>
            <a:ext cx="3298510" cy="3420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>
          <a:xfrm rot="13765791">
            <a:off x="3541241" y="4159931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725" y="2567513"/>
            <a:ext cx="4299823" cy="3612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 rot="10800000">
            <a:off x="9016832" y="3446265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 smtClean="0"/>
              <a:t>Calculate Mileage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977" y="1554172"/>
            <a:ext cx="4847705" cy="1006148"/>
          </a:xfrm>
        </p:spPr>
        <p:txBody>
          <a:bodyPr>
            <a:normAutofit/>
          </a:bodyPr>
          <a:lstStyle/>
          <a:p>
            <a:r>
              <a:rPr lang="en-US" dirty="0" smtClean="0"/>
              <a:t>Select the Calculate Mileage link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52409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89" y="2487930"/>
            <a:ext cx="4209524" cy="428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>
          <a:xfrm rot="13765791">
            <a:off x="5023969" y="2888387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55868" y="3328787"/>
            <a:ext cx="4847705" cy="1006148"/>
          </a:xfrm>
        </p:spPr>
        <p:txBody>
          <a:bodyPr>
            <a:normAutofit/>
          </a:bodyPr>
          <a:lstStyle/>
          <a:p>
            <a:r>
              <a:rPr lang="en-US" dirty="0" smtClean="0"/>
              <a:t>Enter the beginning and ending destinations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9695699" y="2414117"/>
            <a:ext cx="2267047" cy="2914341"/>
          </a:xfrm>
        </p:spPr>
        <p:txBody>
          <a:bodyPr>
            <a:normAutofit/>
          </a:bodyPr>
          <a:lstStyle/>
          <a:p>
            <a:r>
              <a:rPr lang="en-US" dirty="0" smtClean="0"/>
              <a:t>When finished, click Save Trip in the upper right-hand corner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36" y="4425871"/>
            <a:ext cx="4821001" cy="1634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894" y="1606674"/>
            <a:ext cx="3576963" cy="4420902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10800000">
            <a:off x="9695699" y="1606674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U Template - Accessible" id="{C9EEBB27-A160-0549-93BB-57AA507F1703}" vid="{32148866-FC3F-5F4F-BF9C-13255541B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WSU_Template_5_Accessible_PPT2019</Template>
  <TotalTime>2345</TotalTime>
  <Words>1129</Words>
  <Application>Microsoft Office PowerPoint</Application>
  <PresentationFormat>Widescreen</PresentationFormat>
  <Paragraphs>237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How to create a Travel Expense Report in Chrome River</vt:lpstr>
      <vt:lpstr>Expense Report</vt:lpstr>
      <vt:lpstr>Create Expense Report</vt:lpstr>
      <vt:lpstr>Add Airfare</vt:lpstr>
      <vt:lpstr>Add Airfare</vt:lpstr>
      <vt:lpstr>Review Entries</vt:lpstr>
      <vt:lpstr>Add Mileage</vt:lpstr>
      <vt:lpstr>Select Mileage Expense Tile</vt:lpstr>
      <vt:lpstr>Calculate Mileage</vt:lpstr>
      <vt:lpstr>Complete Mileage Form</vt:lpstr>
      <vt:lpstr>Add Another Expense</vt:lpstr>
      <vt:lpstr>Add Hotel Expense</vt:lpstr>
      <vt:lpstr>Add Hotel Expense</vt:lpstr>
      <vt:lpstr>Hotel Expense</vt:lpstr>
      <vt:lpstr>Hotel Expense – Top Section</vt:lpstr>
      <vt:lpstr>Hotel Expense – Lower Section</vt:lpstr>
      <vt:lpstr>Hotel Expense – Itemize</vt:lpstr>
      <vt:lpstr>Hotel Expense – Itemize</vt:lpstr>
      <vt:lpstr>Hotel Expense – Itemize</vt:lpstr>
      <vt:lpstr>Hotel Expense – Itemize</vt:lpstr>
      <vt:lpstr>Hotel Expense – Itemize</vt:lpstr>
      <vt:lpstr>Hotel Expense – Itemize</vt:lpstr>
      <vt:lpstr>Review Entries</vt:lpstr>
      <vt:lpstr>Add Per Diem Expense</vt:lpstr>
      <vt:lpstr>Select Multiple Day Per Diem Tile</vt:lpstr>
      <vt:lpstr>Complete Per Diem Wizard</vt:lpstr>
      <vt:lpstr>Select Deductibles</vt:lpstr>
      <vt:lpstr>Add Entries to Report</vt:lpstr>
      <vt:lpstr>Review Entries</vt:lpstr>
      <vt:lpstr>Add Conference/Registration/Training</vt:lpstr>
      <vt:lpstr>Conference Registration/ Training -Top Section</vt:lpstr>
      <vt:lpstr>Conference Registration/ Training -Lower Section</vt:lpstr>
      <vt:lpstr>Review Entries</vt:lpstr>
      <vt:lpstr>Submit Expense Report</vt:lpstr>
      <vt:lpstr>Submit Confirmation – Top Section</vt:lpstr>
      <vt:lpstr>Submit Confirmation – Lower Section</vt:lpstr>
      <vt:lpstr>Submit Confirmation – Pre-Approval</vt:lpstr>
      <vt:lpstr>Submit Confirmation – Pre-Approval</vt:lpstr>
      <vt:lpstr>Submit Confirmation – Submit</vt:lpstr>
      <vt:lpstr>Submit Confirmation - Compliance Rules</vt:lpstr>
      <vt:lpstr>Submit Expense Report</vt:lpstr>
      <vt:lpstr>Chrome River</vt:lpstr>
    </vt:vector>
  </TitlesOfParts>
  <Company>Wichita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Courtney, Kristie</dc:creator>
  <cp:lastModifiedBy>Courtney, Kristie</cp:lastModifiedBy>
  <cp:revision>128</cp:revision>
  <dcterms:created xsi:type="dcterms:W3CDTF">2019-05-19T20:29:56Z</dcterms:created>
  <dcterms:modified xsi:type="dcterms:W3CDTF">2019-06-17T16:04:42Z</dcterms:modified>
</cp:coreProperties>
</file>