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89" r:id="rId4"/>
    <p:sldId id="286" r:id="rId5"/>
    <p:sldId id="294" r:id="rId6"/>
    <p:sldId id="290" r:id="rId7"/>
    <p:sldId id="287" r:id="rId8"/>
    <p:sldId id="295" r:id="rId9"/>
    <p:sldId id="296" r:id="rId10"/>
    <p:sldId id="291" r:id="rId11"/>
    <p:sldId id="288" r:id="rId12"/>
    <p:sldId id="29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4B6FE-AF63-EE4F-A7ED-E6D88E501B9F}" v="5" dt="2022-01-08T20:48:03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/>
    <p:restoredTop sz="96327"/>
  </p:normalViewPr>
  <p:slideViewPr>
    <p:cSldViewPr snapToGrid="0" snapToObjects="1" showGuides="1">
      <p:cViewPr varScale="1">
        <p:scale>
          <a:sx n="80" d="100"/>
          <a:sy n="80" d="100"/>
        </p:scale>
        <p:origin x="1426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038" y="4644764"/>
            <a:ext cx="8791542" cy="1089492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2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7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o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bg2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4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FA1D-04BD-F647-8906-FC28116C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A6F4-C3A5-0B41-9231-BABFED1C1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45572-6F2E-5D4C-995D-6194F218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1D99-F271-4748-A928-4E6BC766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41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F6B8-132D-5E44-8472-D0CB3387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FE45-D036-7547-89C1-5DFFA1296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35127-162D-0646-AC91-B223C0D29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32E58-20A3-6543-ADDF-BAFB83C9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30E8E-C589-954C-AEC9-BD9F0711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D0C4-3995-0141-9383-4F867DA3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5F824-45E0-144C-AE7B-9CECB1917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D8B90-7889-BE4C-BCDA-4B7C89FA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477CF-3605-FF40-9174-D8398A7F6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99DB8-503C-7445-9B75-7F7FBE3EA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42491-27E5-5242-85D8-5704899D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851EA-5DF4-0047-836E-A0F3317C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5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61E2-38AA-5745-89AC-F625AE15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68EBB-16F5-DD4F-861C-2F4D7661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ECFC3-63ED-014E-9B50-8A13263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62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9830-4FC8-3E4F-94CF-72A5D9B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6B6D-ADA8-EF41-A5FA-3E5729E15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16F9F-9F29-4946-9EB8-10BD8FD3F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C09B0-6E94-D640-90EB-822155F8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878A7-4B00-DA42-9A0B-4A3313E6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5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F52C-6709-0B46-90BB-82595491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A94CE-A50F-8044-A90B-65DE90BAD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7E3E9-2183-B243-BC36-D5A7BA52B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56C0-1AA0-3A4B-BCB7-3D6AAEEF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5D5D-D60D-284E-AEDC-26415CFF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8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246E-FE59-0749-AEAE-B017C10F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CFB09-6F12-2347-9533-B02E70762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CC5C-DB9C-8D4D-AE21-88AD3C36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92AC-DAA3-0E43-ABC9-95FE98AE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7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4518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527BB-9017-EA42-A98F-4BC48B51A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15F77-9DE7-2145-ACAA-7434F12A9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83789-8491-C545-9860-0680E228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68ED6-39A1-374F-AE7E-64713ED1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07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7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9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25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8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762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498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5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FA468-9C91-B448-B366-E6CF2C47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4C0E-7C58-1146-972B-4CC3C840C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00B8-39A9-9C44-ACC6-E79273CF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70074" y="6198348"/>
            <a:ext cx="182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E808D-1B36-6643-8F2E-F71CE798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198348"/>
            <a:ext cx="182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C043-C1B5-3748-87F6-D77CC729BD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0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7" r:id="rId3"/>
    <p:sldLayoutId id="2147483668" r:id="rId4"/>
    <p:sldLayoutId id="2147483666" r:id="rId5"/>
    <p:sldLayoutId id="2147483669" r:id="rId6"/>
    <p:sldLayoutId id="2147483664" r:id="rId7"/>
    <p:sldLayoutId id="2147483670" r:id="rId8"/>
    <p:sldLayoutId id="2147483665" r:id="rId9"/>
    <p:sldLayoutId id="2147483671" r:id="rId10"/>
    <p:sldLayoutId id="2147483672" r:id="rId11"/>
    <p:sldLayoutId id="2147483650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eb.hypothes.is/start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hypothes.is/about/" TargetMode="External"/><Relationship Id="rId2" Type="http://schemas.openxmlformats.org/officeDocument/2006/relationships/hyperlink" Target="https://www.w3.org/TR/WCAG20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hypothes.is/student-resource-guide/" TargetMode="External"/><Relationship Id="rId2" Type="http://schemas.openxmlformats.org/officeDocument/2006/relationships/hyperlink" Target="https://web.hypothes.is/teacher-resource-guide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DBCF-B67D-1842-AD34-A4A632F19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Annotate for Free with </a:t>
            </a:r>
            <a:r>
              <a:rPr lang="en-US" sz="4000" b="1" dirty="0"/>
              <a:t>hypothes.is</a:t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4072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B64C-6823-4993-8C09-0E1BDFB9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hypothes.is</a:t>
            </a:r>
          </a:p>
        </p:txBody>
      </p:sp>
      <p:pic>
        <p:nvPicPr>
          <p:cNvPr id="5" name="Picture Placeholder 4" descr="hypothes.is logo">
            <a:extLst>
              <a:ext uri="{FF2B5EF4-FFF2-40B4-BE49-F238E27FC236}">
                <a16:creationId xmlns:a16="http://schemas.microsoft.com/office/drawing/2014/main" id="{4FEF7041-A21A-44EF-92A6-15B1C4FF7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819165" y="1331747"/>
            <a:ext cx="31432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1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A5E7-FD70-45A7-8F69-9DF36D19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Hypothes.is?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317F-AF79-47D3-A9A3-FD15DB0F74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Sign up: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https://web.hypothes.is/start/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to browser: Chrome Extension or Hypothesis Bookmarklet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annotating: go to any webpage or PDF in your browser</a:t>
            </a:r>
          </a:p>
        </p:txBody>
      </p:sp>
      <p:pic>
        <p:nvPicPr>
          <p:cNvPr id="6" name="Content Placeholder 5" descr="arrow pointing to hypothes.is icon in browser toolbar">
            <a:extLst>
              <a:ext uri="{FF2B5EF4-FFF2-40B4-BE49-F238E27FC236}">
                <a16:creationId xmlns:a16="http://schemas.microsoft.com/office/drawing/2014/main" id="{693293D7-D7B5-4F9D-956D-A58C353FA2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77195" y="2172210"/>
            <a:ext cx="4134357" cy="2513579"/>
          </a:xfrm>
        </p:spPr>
      </p:pic>
    </p:spTree>
    <p:extLst>
      <p:ext uri="{BB962C8B-B14F-4D97-AF65-F5344CB8AC3E}">
        <p14:creationId xmlns:p14="http://schemas.microsoft.com/office/powerpoint/2010/main" val="180821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ypothes.is logo">
            <a:extLst>
              <a:ext uri="{FF2B5EF4-FFF2-40B4-BE49-F238E27FC236}">
                <a16:creationId xmlns:a16="http://schemas.microsoft.com/office/drawing/2014/main" id="{85628E45-30BE-4B4E-B5DC-D68E6589E6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819165" y="1331747"/>
            <a:ext cx="3143250" cy="704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86D70-2DEE-44DB-8FBE-6CD4119F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hypothes.is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05D23-C00E-42FC-BC71-418EB630D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walk-through demonstration</a:t>
            </a:r>
          </a:p>
        </p:txBody>
      </p:sp>
    </p:spTree>
    <p:extLst>
      <p:ext uri="{BB962C8B-B14F-4D97-AF65-F5344CB8AC3E}">
        <p14:creationId xmlns:p14="http://schemas.microsoft.com/office/powerpoint/2010/main" val="120609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C63C-F2A5-AD4E-94F6-5F0116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0CC21-73EE-6542-B5BD-6E96A87FE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337" cy="2098675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0DC321-7080-44C9-9A94-D6EEF5C16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45" y="631209"/>
            <a:ext cx="3405436" cy="5595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perspectiveLeft"/>
            <a:lightRig rig="morning" dir="t"/>
          </a:scene3d>
          <a:sp3d prstMaterial="matte">
            <a:bevelB w="0" h="0"/>
          </a:sp3d>
        </p:spPr>
      </p:pic>
    </p:spTree>
    <p:extLst>
      <p:ext uri="{BB962C8B-B14F-4D97-AF65-F5344CB8AC3E}">
        <p14:creationId xmlns:p14="http://schemas.microsoft.com/office/powerpoint/2010/main" val="267379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F866-5A1D-45AC-8975-D3B2AE23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BF2E3-80EB-481A-87C6-6AD4E355E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6817"/>
            <a:ext cx="5181600" cy="40001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Introduction to hypothes.is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Using hypothes.is for Education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Acquiring hypothes.is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Using hypothes.is</a:t>
            </a:r>
          </a:p>
          <a:p>
            <a:endParaRPr lang="en-US" dirty="0"/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B7C7C8-CE23-41DC-8DD0-7B0E0BF4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233789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1D53-2CEB-4E75-AA33-A4EFED4D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to hypothes.is</a:t>
            </a:r>
          </a:p>
        </p:txBody>
      </p:sp>
      <p:pic>
        <p:nvPicPr>
          <p:cNvPr id="5" name="Picture Placeholder 4" descr="hypothes.is logo">
            <a:extLst>
              <a:ext uri="{FF2B5EF4-FFF2-40B4-BE49-F238E27FC236}">
                <a16:creationId xmlns:a16="http://schemas.microsoft.com/office/drawing/2014/main" id="{82006C3A-F160-4D95-B2E2-522C6E32BB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819165" y="1331747"/>
            <a:ext cx="31432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84F0-463B-4633-A02B-97BEB833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hypothes.is?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574D-0AAC-4623-9C78-E9ACA672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99713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source (Free!)</a:t>
            </a:r>
          </a:p>
          <a:p>
            <a:r>
              <a:rPr lang="en-US" dirty="0"/>
              <a:t>Annotation software application</a:t>
            </a:r>
          </a:p>
          <a:p>
            <a:r>
              <a:rPr lang="en-US" dirty="0"/>
              <a:t>Browser-based</a:t>
            </a:r>
          </a:p>
          <a:p>
            <a:r>
              <a:rPr lang="en-US" dirty="0"/>
              <a:t>Use on almost anything</a:t>
            </a:r>
          </a:p>
          <a:p>
            <a:r>
              <a:rPr lang="en-US" dirty="0"/>
              <a:t>Collaborate with anyone</a:t>
            </a:r>
          </a:p>
          <a:p>
            <a:r>
              <a:rPr lang="en-US" dirty="0"/>
              <a:t>Meets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2.0 AA Guidelines </a:t>
            </a:r>
            <a:r>
              <a:rPr lang="en-US" dirty="0"/>
              <a:t>for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AE5E-8464-4A82-BE0A-3FBDD5ED7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4726" y="1182794"/>
            <a:ext cx="5181600" cy="5165678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Lato Lat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b="0" i="1" dirty="0">
                <a:solidFill>
                  <a:schemeClr val="accent6">
                    <a:lumMod val="50000"/>
                  </a:schemeClr>
                </a:solidFill>
                <a:effectLst/>
                <a:latin typeface="Lato Lat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Hypothes.is is a new effort to implement an old idea: A conversation layer over the entire web that works everywhere, without needing implementation by any underlying site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Lato Lat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.”</a:t>
            </a:r>
            <a:endParaRPr lang="en-US" b="0" i="0" dirty="0">
              <a:solidFill>
                <a:schemeClr val="accent6">
                  <a:lumMod val="50000"/>
                </a:schemeClr>
              </a:solidFill>
              <a:effectLst/>
              <a:latin typeface="Lato Latin"/>
            </a:endParaRPr>
          </a:p>
          <a:p>
            <a:pPr marL="0" indent="0">
              <a:buNone/>
            </a:pPr>
            <a:endParaRPr lang="en-US" b="0" i="0" dirty="0">
              <a:solidFill>
                <a:schemeClr val="accent6">
                  <a:lumMod val="50000"/>
                </a:schemeClr>
              </a:solidFill>
              <a:effectLst/>
              <a:latin typeface="Lato Latin"/>
            </a:endParaRPr>
          </a:p>
          <a:p>
            <a:r>
              <a:rPr lang="en-US" dirty="0"/>
              <a:t>Annotate, highlight, tag, hold discussions, read socially, organize your research, &amp; take personal notes on webpages, PDFs, digital textbooks, &amp; EPUBs.</a:t>
            </a:r>
          </a:p>
          <a:p>
            <a:endParaRPr lang="en-US" b="0" i="0" dirty="0">
              <a:solidFill>
                <a:schemeClr val="accent6">
                  <a:lumMod val="50000"/>
                </a:schemeClr>
              </a:solidFill>
              <a:effectLst/>
              <a:latin typeface="Lato Latin"/>
            </a:endParaRPr>
          </a:p>
        </p:txBody>
      </p:sp>
    </p:spTree>
    <p:extLst>
      <p:ext uri="{BB962C8B-B14F-4D97-AF65-F5344CB8AC3E}">
        <p14:creationId xmlns:p14="http://schemas.microsoft.com/office/powerpoint/2010/main" val="6094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A06C-7DD6-49A8-B6FD-1C011E13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Functionalities &amp;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45D9C-590C-4659-A38F-433FDE8BA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Functionalities (Annotation Types)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DD2B3-EECC-4E53-B973-7629DDD47C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Notes</a:t>
            </a:r>
          </a:p>
          <a:p>
            <a:pPr lvl="1"/>
            <a:r>
              <a:rPr lang="en-US" dirty="0"/>
              <a:t>Stick a note to any page</a:t>
            </a:r>
          </a:p>
          <a:p>
            <a:r>
              <a:rPr lang="en-US" dirty="0"/>
              <a:t>Highlights</a:t>
            </a:r>
          </a:p>
          <a:p>
            <a:pPr lvl="1"/>
            <a:r>
              <a:rPr lang="en-US" dirty="0"/>
              <a:t>Show or hide your highlights</a:t>
            </a:r>
          </a:p>
          <a:p>
            <a:r>
              <a:rPr lang="en-US" dirty="0"/>
              <a:t>Replies</a:t>
            </a:r>
          </a:p>
          <a:p>
            <a:pPr lvl="1"/>
            <a:r>
              <a:rPr lang="en-US" dirty="0"/>
              <a:t>Reply to any annotation</a:t>
            </a:r>
          </a:p>
          <a:p>
            <a:r>
              <a:rPr lang="en-US" dirty="0"/>
              <a:t>Add multimedia to annotations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E70B5-FD3E-45AB-BBC0-1E6CE3035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A2A22-3671-400F-B026-82229A6162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Privacy</a:t>
            </a:r>
          </a:p>
          <a:p>
            <a:pPr lvl="1"/>
            <a:r>
              <a:rPr lang="en-US" dirty="0"/>
              <a:t>Public</a:t>
            </a:r>
          </a:p>
          <a:p>
            <a:pPr lvl="2"/>
            <a:r>
              <a:rPr lang="en-US" dirty="0"/>
              <a:t>Visible to everyone with hypothes.is</a:t>
            </a:r>
          </a:p>
          <a:p>
            <a:pPr lvl="1"/>
            <a:r>
              <a:rPr lang="en-US" dirty="0"/>
              <a:t>Private</a:t>
            </a:r>
          </a:p>
          <a:p>
            <a:pPr lvl="2"/>
            <a:r>
              <a:rPr lang="en-US" dirty="0"/>
              <a:t>Visible only to you when logged in</a:t>
            </a:r>
          </a:p>
          <a:p>
            <a:pPr lvl="1"/>
            <a:r>
              <a:rPr lang="en-US" dirty="0"/>
              <a:t>Groups</a:t>
            </a:r>
          </a:p>
          <a:p>
            <a:pPr lvl="2"/>
            <a:r>
              <a:rPr lang="en-US" dirty="0"/>
              <a:t>Only visible to you and those in your selected group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Share a link to a page with your annotations (recipient does not need a hypothes.is account)</a:t>
            </a:r>
          </a:p>
          <a:p>
            <a:r>
              <a:rPr lang="en-US" dirty="0"/>
              <a:t>Email notification if/when someone replies to your annotation</a:t>
            </a:r>
          </a:p>
        </p:txBody>
      </p:sp>
    </p:spTree>
    <p:extLst>
      <p:ext uri="{BB962C8B-B14F-4D97-AF65-F5344CB8AC3E}">
        <p14:creationId xmlns:p14="http://schemas.microsoft.com/office/powerpoint/2010/main" val="301124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0A8E-F981-4F6D-A49F-258FE96A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hypothes.is for Education</a:t>
            </a:r>
          </a:p>
        </p:txBody>
      </p:sp>
      <p:pic>
        <p:nvPicPr>
          <p:cNvPr id="5" name="Picture Placeholder 4" descr="hypothes.is logo">
            <a:extLst>
              <a:ext uri="{FF2B5EF4-FFF2-40B4-BE49-F238E27FC236}">
                <a16:creationId xmlns:a16="http://schemas.microsoft.com/office/drawing/2014/main" id="{2D60F4C8-8113-43EB-ADAB-38B5CF2B70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819165" y="1331747"/>
            <a:ext cx="31432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6197-8439-4AB0-B73A-3B6517F9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C3171-4A61-4DC2-B666-5B02202AB0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Instructor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Organization</a:t>
            </a:r>
          </a:p>
          <a:p>
            <a:r>
              <a:rPr lang="en-US" dirty="0"/>
              <a:t>Instructor to entire class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r>
              <a:rPr lang="en-US" dirty="0"/>
              <a:t>Discussions</a:t>
            </a:r>
          </a:p>
          <a:p>
            <a:pPr lvl="1"/>
            <a:r>
              <a:rPr lang="en-US" dirty="0"/>
              <a:t>Making points</a:t>
            </a:r>
          </a:p>
          <a:p>
            <a:pPr lvl="1"/>
            <a:r>
              <a:rPr lang="en-US" dirty="0"/>
              <a:t>Guide &amp; interact with students within a text</a:t>
            </a:r>
          </a:p>
          <a:p>
            <a:r>
              <a:rPr lang="en-US" dirty="0"/>
              <a:t>Instructor to student</a:t>
            </a:r>
          </a:p>
          <a:p>
            <a:pPr lvl="1"/>
            <a:r>
              <a:rPr lang="en-US" dirty="0"/>
              <a:t>Support for answers to students</a:t>
            </a:r>
          </a:p>
          <a:p>
            <a:pPr lvl="1"/>
            <a:r>
              <a:rPr lang="en-US" dirty="0"/>
              <a:t>Students can ask you questions about difficult content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83182-4BD0-4441-91CA-E170E1E1DD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Student group collaboration</a:t>
            </a:r>
          </a:p>
          <a:p>
            <a:pPr lvl="1"/>
            <a:r>
              <a:rPr lang="en-US" dirty="0"/>
              <a:t>Group projects / research</a:t>
            </a:r>
          </a:p>
          <a:p>
            <a:r>
              <a:rPr lang="en-US" dirty="0"/>
              <a:t>Student to student</a:t>
            </a:r>
          </a:p>
          <a:p>
            <a:pPr lvl="1"/>
            <a:r>
              <a:rPr lang="en-US" dirty="0"/>
              <a:t>Ask classmates questions about content</a:t>
            </a:r>
          </a:p>
          <a:p>
            <a:pPr lvl="1"/>
            <a:r>
              <a:rPr lang="en-US" dirty="0"/>
              <a:t>Study materials together without being in person</a:t>
            </a:r>
          </a:p>
          <a:p>
            <a:r>
              <a:rPr lang="en-US" dirty="0"/>
              <a:t>Student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Organization</a:t>
            </a:r>
          </a:p>
          <a:p>
            <a:pPr lvl="1"/>
            <a:r>
              <a:rPr lang="en-US" dirty="0"/>
              <a:t>Ask questions of hypothes.is community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0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2DC9-A1D5-481A-8BDD-68BA91A5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online/hybrid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307C-976E-4769-ACE2-EA7A88A8A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for making online experience closer to traditional classroom experience</a:t>
            </a:r>
          </a:p>
          <a:p>
            <a:pPr lvl="1"/>
            <a:r>
              <a:rPr lang="en-US" dirty="0"/>
              <a:t>Increases instructor to student interaction</a:t>
            </a:r>
          </a:p>
          <a:p>
            <a:pPr lvl="2"/>
            <a:r>
              <a:rPr lang="en-US" dirty="0"/>
              <a:t>Be with your students while they’re consuming content</a:t>
            </a:r>
          </a:p>
          <a:p>
            <a:pPr lvl="1"/>
            <a:r>
              <a:rPr lang="en-US" dirty="0"/>
              <a:t>Increases student to student learning and collaboration</a:t>
            </a:r>
          </a:p>
          <a:p>
            <a:pPr lvl="2"/>
            <a:r>
              <a:rPr lang="en-US" dirty="0"/>
              <a:t>Allows for synchronous and asynchronous collaboration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5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D914-6A9D-4BC7-AEF0-AF10D172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7485-1E3C-44F3-9799-2EBD6458F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hypothes.is Teacher Resource Guide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hypothes.is Student Resource Guide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08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3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71A4BE"/>
      </a:accent1>
      <a:accent2>
        <a:srgbClr val="C85E44"/>
      </a:accent2>
      <a:accent3>
        <a:srgbClr val="879848"/>
      </a:accent3>
      <a:accent4>
        <a:srgbClr val="424242"/>
      </a:accent4>
      <a:accent5>
        <a:srgbClr val="F3AC1C"/>
      </a:accent5>
      <a:accent6>
        <a:srgbClr val="7182C0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22_Template" id="{618465CC-5D90-2B44-B278-77F1B4E6C88D}" vid="{7256E6C9-91A1-1146-ABC5-9BF88E4E1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1547</TotalTime>
  <Words>407</Words>
  <Application>Microsoft Office PowerPoint</Application>
  <PresentationFormat>Widescreen</PresentationFormat>
  <Paragraphs>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 Latin</vt:lpstr>
      <vt:lpstr>Office Theme</vt:lpstr>
      <vt:lpstr>    Annotate for Free with hypothes.is </vt:lpstr>
      <vt:lpstr>Agenda</vt:lpstr>
      <vt:lpstr>Introduction to hypothes.is</vt:lpstr>
      <vt:lpstr>What is hypothes.is?</vt:lpstr>
      <vt:lpstr>Functionalities &amp; Features</vt:lpstr>
      <vt:lpstr>Using hypothes.is for Education</vt:lpstr>
      <vt:lpstr>Uses</vt:lpstr>
      <vt:lpstr>Benefits for online/hybrid courses</vt:lpstr>
      <vt:lpstr>Resource Guides</vt:lpstr>
      <vt:lpstr>Acquiring hypothes.is</vt:lpstr>
      <vt:lpstr>How do I get Hypothes.is?</vt:lpstr>
      <vt:lpstr>Using hypothes.is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Speer, Carolyn</dc:creator>
  <cp:lastModifiedBy>Merchant, Heather</cp:lastModifiedBy>
  <cp:revision>15</cp:revision>
  <dcterms:created xsi:type="dcterms:W3CDTF">2022-01-08T16:50:21Z</dcterms:created>
  <dcterms:modified xsi:type="dcterms:W3CDTF">2022-05-25T20:23:13Z</dcterms:modified>
</cp:coreProperties>
</file>