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2" r:id="rId4"/>
    <p:sldId id="263" r:id="rId5"/>
    <p:sldId id="264" r:id="rId6"/>
    <p:sldId id="265" r:id="rId7"/>
    <p:sldId id="266" r:id="rId8"/>
    <p:sldId id="267"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6C038-2352-5D4E-8D1C-AD3FA865470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00E03E0-3135-8F43-9F3D-1CEA024F1ED7}"/>
              </a:ext>
            </a:extLst>
          </p:cNvPr>
          <p:cNvPicPr>
            <a:picLocks noChangeAspect="1"/>
          </p:cNvPicPr>
          <p:nvPr userDrawn="1"/>
        </p:nvPicPr>
        <p:blipFill>
          <a:blip r:embed="rId3"/>
          <a:stretch>
            <a:fillRect/>
          </a:stretch>
        </p:blipFill>
        <p:spPr>
          <a:xfrm>
            <a:off x="-7144" y="-7144"/>
            <a:ext cx="12273280" cy="6903720"/>
          </a:xfrm>
          <a:prstGeom prst="rect">
            <a:avLst/>
          </a:prstGeom>
        </p:spPr>
      </p:pic>
      <p:sp>
        <p:nvSpPr>
          <p:cNvPr id="2" name="Title 1">
            <a:extLst>
              <a:ext uri="{FF2B5EF4-FFF2-40B4-BE49-F238E27FC236}">
                <a16:creationId xmlns:a16="http://schemas.microsoft.com/office/drawing/2014/main" id="{299731DB-9EFD-BF45-AA72-2F7B80F6B3B9}"/>
              </a:ext>
            </a:extLst>
          </p:cNvPr>
          <p:cNvSpPr>
            <a:spLocks noGrp="1"/>
          </p:cNvSpPr>
          <p:nvPr>
            <p:ph type="ctrTitle"/>
          </p:nvPr>
        </p:nvSpPr>
        <p:spPr>
          <a:xfrm>
            <a:off x="925173" y="2029984"/>
            <a:ext cx="8064843" cy="2387600"/>
          </a:xfrm>
          <a:prstGeom prst="rect">
            <a:avLst/>
          </a:prstGeom>
        </p:spPr>
        <p:txBody>
          <a:bodyPr anchor="b" anchorCtr="0"/>
          <a:lstStyle>
            <a:lvl1pPr algn="l">
              <a:defRPr sz="6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987425F-D6C1-4048-A194-B7C5FB31C0C8}"/>
              </a:ext>
            </a:extLst>
          </p:cNvPr>
          <p:cNvSpPr>
            <a:spLocks noGrp="1"/>
          </p:cNvSpPr>
          <p:nvPr>
            <p:ph type="subTitle" idx="1" hasCustomPrompt="1"/>
          </p:nvPr>
        </p:nvSpPr>
        <p:spPr>
          <a:xfrm>
            <a:off x="925172" y="4614341"/>
            <a:ext cx="6878595" cy="424732"/>
          </a:xfrm>
        </p:spPr>
        <p:txBody>
          <a:bodyPr/>
          <a:lstStyle>
            <a:lvl1pPr marL="0" indent="0" algn="l">
              <a:buNone/>
              <a:defRPr sz="2400" b="1" i="1">
                <a:solidFill>
                  <a:srgbClr val="FED3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pic>
        <p:nvPicPr>
          <p:cNvPr id="8" name="Picture 7">
            <a:extLst>
              <a:ext uri="{FF2B5EF4-FFF2-40B4-BE49-F238E27FC236}">
                <a16:creationId xmlns:a16="http://schemas.microsoft.com/office/drawing/2014/main" id="{C79F3CDB-A3EA-7249-AB85-4BD33D5D32AF}"/>
              </a:ext>
            </a:extLst>
          </p:cNvPr>
          <p:cNvPicPr>
            <a:picLocks noChangeAspect="1"/>
          </p:cNvPicPr>
          <p:nvPr userDrawn="1"/>
        </p:nvPicPr>
        <p:blipFill>
          <a:blip r:embed="rId4"/>
          <a:stretch>
            <a:fillRect/>
          </a:stretch>
        </p:blipFill>
        <p:spPr>
          <a:xfrm>
            <a:off x="1021423" y="668216"/>
            <a:ext cx="3027248" cy="664518"/>
          </a:xfrm>
          <a:prstGeom prst="rect">
            <a:avLst/>
          </a:prstGeom>
        </p:spPr>
      </p:pic>
    </p:spTree>
    <p:extLst>
      <p:ext uri="{BB962C8B-B14F-4D97-AF65-F5344CB8AC3E}">
        <p14:creationId xmlns:p14="http://schemas.microsoft.com/office/powerpoint/2010/main" val="201341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14A994-59A5-5940-9C81-F192D1C5DD0D}"/>
              </a:ext>
            </a:extLst>
          </p:cNvPr>
          <p:cNvPicPr>
            <a:picLocks noChangeAspect="1"/>
          </p:cNvPicPr>
          <p:nvPr userDrawn="1"/>
        </p:nvPicPr>
        <p:blipFill>
          <a:blip r:embed="rId2"/>
          <a:stretch>
            <a:fillRect/>
          </a:stretch>
        </p:blipFill>
        <p:spPr>
          <a:xfrm>
            <a:off x="-72104" y="-37433"/>
            <a:ext cx="12271248" cy="6902577"/>
          </a:xfrm>
          <a:prstGeom prst="rect">
            <a:avLst/>
          </a:prstGeom>
        </p:spPr>
      </p:pic>
      <p:pic>
        <p:nvPicPr>
          <p:cNvPr id="4" name="Picture 3">
            <a:extLst>
              <a:ext uri="{FF2B5EF4-FFF2-40B4-BE49-F238E27FC236}">
                <a16:creationId xmlns:a16="http://schemas.microsoft.com/office/drawing/2014/main" id="{2A7856FE-92E9-CB44-A4CF-4902D3BD62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2" name="Title 1">
            <a:extLst>
              <a:ext uri="{FF2B5EF4-FFF2-40B4-BE49-F238E27FC236}">
                <a16:creationId xmlns:a16="http://schemas.microsoft.com/office/drawing/2014/main" id="{3D79F124-31BC-1D4D-B977-305FE162F56A}"/>
              </a:ext>
            </a:extLst>
          </p:cNvPr>
          <p:cNvSpPr>
            <a:spLocks noGrp="1"/>
          </p:cNvSpPr>
          <p:nvPr>
            <p:ph type="title"/>
          </p:nvPr>
        </p:nvSpPr>
        <p:spPr>
          <a:xfrm>
            <a:off x="831850" y="714656"/>
            <a:ext cx="7236385" cy="2852737"/>
          </a:xfrm>
          <a:prstGeom prst="rect">
            <a:avLst/>
          </a:prstGeom>
        </p:spPr>
        <p:txBody>
          <a:bodyPr anchor="b"/>
          <a:lstStyle>
            <a:lvl1pPr>
              <a:defRPr sz="6000" b="1"/>
            </a:lvl1pPr>
          </a:lstStyle>
          <a:p>
            <a:r>
              <a:rPr lang="en-US" dirty="0"/>
              <a:t>Click to edit Master title style</a:t>
            </a:r>
          </a:p>
        </p:txBody>
      </p:sp>
      <p:sp>
        <p:nvSpPr>
          <p:cNvPr id="3" name="Text Placeholder 2">
            <a:extLst>
              <a:ext uri="{FF2B5EF4-FFF2-40B4-BE49-F238E27FC236}">
                <a16:creationId xmlns:a16="http://schemas.microsoft.com/office/drawing/2014/main" id="{D892DB79-11FC-954D-8167-5992F13EA96C}"/>
              </a:ext>
            </a:extLst>
          </p:cNvPr>
          <p:cNvSpPr>
            <a:spLocks noGrp="1"/>
          </p:cNvSpPr>
          <p:nvPr>
            <p:ph type="body" idx="1"/>
          </p:nvPr>
        </p:nvSpPr>
        <p:spPr>
          <a:xfrm>
            <a:off x="831850" y="3594381"/>
            <a:ext cx="10515600" cy="424732"/>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Slide Number Placeholder 5">
            <a:extLst>
              <a:ext uri="{FF2B5EF4-FFF2-40B4-BE49-F238E27FC236}">
                <a16:creationId xmlns:a16="http://schemas.microsoft.com/office/drawing/2014/main" id="{BBAED7FB-4D0A-544A-BD45-803D8F532576}"/>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tx1"/>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114107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Header Content - White Yellow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D35C36-67D5-9C4C-9FF9-A8E098909289}"/>
              </a:ext>
            </a:extLst>
          </p:cNvPr>
          <p:cNvPicPr>
            <a:picLocks noChangeAspect="1"/>
          </p:cNvPicPr>
          <p:nvPr userDrawn="1"/>
        </p:nvPicPr>
        <p:blipFill rotWithShape="1">
          <a:blip r:embed="rId2"/>
          <a:srcRect l="17267" r="27156"/>
          <a:stretch/>
        </p:blipFill>
        <p:spPr>
          <a:xfrm>
            <a:off x="5416063" y="0"/>
            <a:ext cx="6775938" cy="6858000"/>
          </a:xfrm>
          <a:prstGeom prst="rect">
            <a:avLst/>
          </a:prstGeom>
        </p:spPr>
      </p:pic>
      <p:pic>
        <p:nvPicPr>
          <p:cNvPr id="5" name="Picture 4">
            <a:extLst>
              <a:ext uri="{FF2B5EF4-FFF2-40B4-BE49-F238E27FC236}">
                <a16:creationId xmlns:a16="http://schemas.microsoft.com/office/drawing/2014/main" id="{EDF1333F-7192-8946-BDCE-ECFA21DDBE09}"/>
              </a:ext>
            </a:extLst>
          </p:cNvPr>
          <p:cNvPicPr>
            <a:picLocks noChangeAspect="1"/>
          </p:cNvPicPr>
          <p:nvPr userDrawn="1"/>
        </p:nvPicPr>
        <p:blipFill rotWithShape="1">
          <a:blip r:embed="rId3"/>
          <a:srcRect b="73380"/>
          <a:stretch/>
        </p:blipFill>
        <p:spPr>
          <a:xfrm>
            <a:off x="0" y="0"/>
            <a:ext cx="12192000" cy="1825624"/>
          </a:xfrm>
          <a:prstGeom prst="rect">
            <a:avLst/>
          </a:prstGeom>
        </p:spPr>
      </p:pic>
      <p:pic>
        <p:nvPicPr>
          <p:cNvPr id="9" name="Picture 8">
            <a:extLst>
              <a:ext uri="{FF2B5EF4-FFF2-40B4-BE49-F238E27FC236}">
                <a16:creationId xmlns:a16="http://schemas.microsoft.com/office/drawing/2014/main" id="{46ECA4A4-5991-1643-98F2-E3A58DB028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2" name="Title 1">
            <a:extLst>
              <a:ext uri="{FF2B5EF4-FFF2-40B4-BE49-F238E27FC236}">
                <a16:creationId xmlns:a16="http://schemas.microsoft.com/office/drawing/2014/main" id="{C1C0B4AA-3D09-C846-84C5-DE75B74BA835}"/>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3" name="Content Placeholder 2">
            <a:extLst>
              <a:ext uri="{FF2B5EF4-FFF2-40B4-BE49-F238E27FC236}">
                <a16:creationId xmlns:a16="http://schemas.microsoft.com/office/drawing/2014/main" id="{5A81D06A-A79E-2447-961E-0A8245B87E31}"/>
              </a:ext>
            </a:extLst>
          </p:cNvPr>
          <p:cNvSpPr>
            <a:spLocks noGrp="1"/>
          </p:cNvSpPr>
          <p:nvPr>
            <p:ph idx="1"/>
          </p:nvPr>
        </p:nvSpPr>
        <p:spPr>
          <a:xfrm>
            <a:off x="543697" y="1825624"/>
            <a:ext cx="4872366"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5D55F45-E9C7-8842-B7BF-9F8E778A579E}"/>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tx1"/>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329972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Content - White Yellow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FBE88B-0420-4D48-8AED-D0B136C8E91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840871C-4D26-3246-8C92-26C19244D16B}"/>
              </a:ext>
            </a:extLst>
          </p:cNvPr>
          <p:cNvPicPr>
            <a:picLocks noChangeAspect="1"/>
          </p:cNvPicPr>
          <p:nvPr userDrawn="1"/>
        </p:nvPicPr>
        <p:blipFill rotWithShape="1">
          <a:blip r:embed="rId3"/>
          <a:srcRect b="75000"/>
          <a:stretch/>
        </p:blipFill>
        <p:spPr>
          <a:xfrm>
            <a:off x="0" y="0"/>
            <a:ext cx="12192000" cy="1714500"/>
          </a:xfrm>
          <a:prstGeom prst="rect">
            <a:avLst/>
          </a:prstGeom>
        </p:spPr>
      </p:pic>
      <p:pic>
        <p:nvPicPr>
          <p:cNvPr id="3" name="Picture 2">
            <a:extLst>
              <a:ext uri="{FF2B5EF4-FFF2-40B4-BE49-F238E27FC236}">
                <a16:creationId xmlns:a16="http://schemas.microsoft.com/office/drawing/2014/main" id="{0C49B769-2A4A-5A40-A24E-885C9D9013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6" name="Title 1">
            <a:extLst>
              <a:ext uri="{FF2B5EF4-FFF2-40B4-BE49-F238E27FC236}">
                <a16:creationId xmlns:a16="http://schemas.microsoft.com/office/drawing/2014/main" id="{24B0295B-2371-E042-98B4-5A0860DCD727}"/>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8" name="Content Placeholder 2">
            <a:extLst>
              <a:ext uri="{FF2B5EF4-FFF2-40B4-BE49-F238E27FC236}">
                <a16:creationId xmlns:a16="http://schemas.microsoft.com/office/drawing/2014/main" id="{D8E24412-9723-064C-B3C1-ECA1FF2D3D43}"/>
              </a:ext>
            </a:extLst>
          </p:cNvPr>
          <p:cNvSpPr>
            <a:spLocks noGrp="1"/>
          </p:cNvSpPr>
          <p:nvPr>
            <p:ph idx="1"/>
          </p:nvPr>
        </p:nvSpPr>
        <p:spPr>
          <a:xfrm>
            <a:off x="543696" y="1825624"/>
            <a:ext cx="11150073"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CCFA009E-C952-B444-923F-1C777F4173E3}"/>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tx1"/>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301230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Content - Yellow Black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310748-0609-C44F-9879-A3D48D7E17BD}"/>
              </a:ext>
            </a:extLst>
          </p:cNvPr>
          <p:cNvPicPr>
            <a:picLocks noChangeAspect="1"/>
          </p:cNvPicPr>
          <p:nvPr userDrawn="1"/>
        </p:nvPicPr>
        <p:blipFill rotWithShape="1">
          <a:blip r:embed="rId2"/>
          <a:srcRect r="27156"/>
          <a:stretch/>
        </p:blipFill>
        <p:spPr>
          <a:xfrm>
            <a:off x="3310890" y="0"/>
            <a:ext cx="8881110" cy="6858000"/>
          </a:xfrm>
          <a:prstGeom prst="rect">
            <a:avLst/>
          </a:prstGeom>
        </p:spPr>
      </p:pic>
      <p:pic>
        <p:nvPicPr>
          <p:cNvPr id="3" name="Picture 2">
            <a:extLst>
              <a:ext uri="{FF2B5EF4-FFF2-40B4-BE49-F238E27FC236}">
                <a16:creationId xmlns:a16="http://schemas.microsoft.com/office/drawing/2014/main" id="{C0EDAEE2-AF4C-FF42-8B74-7D4BA213DFDA}"/>
              </a:ext>
            </a:extLst>
          </p:cNvPr>
          <p:cNvPicPr>
            <a:picLocks noChangeAspect="1"/>
          </p:cNvPicPr>
          <p:nvPr userDrawn="1"/>
        </p:nvPicPr>
        <p:blipFill rotWithShape="1">
          <a:blip r:embed="rId3"/>
          <a:srcRect b="74999"/>
          <a:stretch/>
        </p:blipFill>
        <p:spPr>
          <a:xfrm>
            <a:off x="0" y="0"/>
            <a:ext cx="12192000" cy="1714500"/>
          </a:xfrm>
          <a:prstGeom prst="rect">
            <a:avLst/>
          </a:prstGeom>
        </p:spPr>
      </p:pic>
      <p:pic>
        <p:nvPicPr>
          <p:cNvPr id="4" name="Picture 3">
            <a:extLst>
              <a:ext uri="{FF2B5EF4-FFF2-40B4-BE49-F238E27FC236}">
                <a16:creationId xmlns:a16="http://schemas.microsoft.com/office/drawing/2014/main" id="{00323E7B-C8EE-D44F-BC51-64A2E16012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2" name="Title 1">
            <a:extLst>
              <a:ext uri="{FF2B5EF4-FFF2-40B4-BE49-F238E27FC236}">
                <a16:creationId xmlns:a16="http://schemas.microsoft.com/office/drawing/2014/main" id="{C1C0B4AA-3D09-C846-84C5-DE75B74BA835}"/>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8" name="Content Placeholder 2">
            <a:extLst>
              <a:ext uri="{FF2B5EF4-FFF2-40B4-BE49-F238E27FC236}">
                <a16:creationId xmlns:a16="http://schemas.microsoft.com/office/drawing/2014/main" id="{5B59B8BB-915B-8148-8C84-6ED999BD4DC9}"/>
              </a:ext>
            </a:extLst>
          </p:cNvPr>
          <p:cNvSpPr>
            <a:spLocks noGrp="1"/>
          </p:cNvSpPr>
          <p:nvPr>
            <p:ph idx="1"/>
          </p:nvPr>
        </p:nvSpPr>
        <p:spPr>
          <a:xfrm>
            <a:off x="543697" y="1825624"/>
            <a:ext cx="4872366"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2FD35958-C5B6-3542-85E4-FF775A640EA0}"/>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75000"/>
                  </a:schemeClr>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342181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Content - Yellow Black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0BF1B6-0614-D146-8FA9-4832D1361540}"/>
              </a:ext>
            </a:extLst>
          </p:cNvPr>
          <p:cNvSpPr/>
          <p:nvPr userDrawn="1"/>
        </p:nvSpPr>
        <p:spPr>
          <a:xfrm>
            <a:off x="0" y="0"/>
            <a:ext cx="12192000" cy="6919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B93D898-DB08-2345-95F0-0D64A3A386A6}"/>
              </a:ext>
            </a:extLst>
          </p:cNvPr>
          <p:cNvPicPr>
            <a:picLocks noChangeAspect="1"/>
          </p:cNvPicPr>
          <p:nvPr userDrawn="1"/>
        </p:nvPicPr>
        <p:blipFill rotWithShape="1">
          <a:blip r:embed="rId2"/>
          <a:srcRect b="73518"/>
          <a:stretch/>
        </p:blipFill>
        <p:spPr>
          <a:xfrm>
            <a:off x="0" y="0"/>
            <a:ext cx="12192000" cy="1816100"/>
          </a:xfrm>
          <a:prstGeom prst="rect">
            <a:avLst/>
          </a:prstGeom>
        </p:spPr>
      </p:pic>
      <p:pic>
        <p:nvPicPr>
          <p:cNvPr id="3" name="Picture 2">
            <a:extLst>
              <a:ext uri="{FF2B5EF4-FFF2-40B4-BE49-F238E27FC236}">
                <a16:creationId xmlns:a16="http://schemas.microsoft.com/office/drawing/2014/main" id="{F77DD46E-7F83-EF48-AB47-92247CE636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6" name="Title 1">
            <a:extLst>
              <a:ext uri="{FF2B5EF4-FFF2-40B4-BE49-F238E27FC236}">
                <a16:creationId xmlns:a16="http://schemas.microsoft.com/office/drawing/2014/main" id="{24B0295B-2371-E042-98B4-5A0860DCD727}"/>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8" name="Content Placeholder 2">
            <a:extLst>
              <a:ext uri="{FF2B5EF4-FFF2-40B4-BE49-F238E27FC236}">
                <a16:creationId xmlns:a16="http://schemas.microsoft.com/office/drawing/2014/main" id="{3BA83F15-FF95-1B48-A07E-8A4B8BC245AF}"/>
              </a:ext>
            </a:extLst>
          </p:cNvPr>
          <p:cNvSpPr>
            <a:spLocks noGrp="1"/>
          </p:cNvSpPr>
          <p:nvPr>
            <p:ph idx="1"/>
          </p:nvPr>
        </p:nvSpPr>
        <p:spPr>
          <a:xfrm>
            <a:off x="543696" y="1825624"/>
            <a:ext cx="11150073" cy="44081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90EF3BE5-D08C-4443-AC5C-3B1E146B224C}"/>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75000"/>
                  </a:schemeClr>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1778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Content - Yellow Whit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E6408F-ED0D-9D41-BD0C-9D9CC273EB1C}"/>
              </a:ext>
            </a:extLst>
          </p:cNvPr>
          <p:cNvPicPr>
            <a:picLocks noChangeAspect="1"/>
          </p:cNvPicPr>
          <p:nvPr userDrawn="1"/>
        </p:nvPicPr>
        <p:blipFill rotWithShape="1">
          <a:blip r:embed="rId2"/>
          <a:srcRect b="75741"/>
          <a:stretch/>
        </p:blipFill>
        <p:spPr>
          <a:xfrm>
            <a:off x="0" y="0"/>
            <a:ext cx="12192000" cy="1663700"/>
          </a:xfrm>
          <a:prstGeom prst="rect">
            <a:avLst/>
          </a:prstGeom>
        </p:spPr>
      </p:pic>
      <p:pic>
        <p:nvPicPr>
          <p:cNvPr id="3" name="Picture 2">
            <a:extLst>
              <a:ext uri="{FF2B5EF4-FFF2-40B4-BE49-F238E27FC236}">
                <a16:creationId xmlns:a16="http://schemas.microsoft.com/office/drawing/2014/main" id="{2E522566-7FB5-2C45-85D5-2AEED9D5FA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5" name="Title 1">
            <a:extLst>
              <a:ext uri="{FF2B5EF4-FFF2-40B4-BE49-F238E27FC236}">
                <a16:creationId xmlns:a16="http://schemas.microsoft.com/office/drawing/2014/main" id="{DB241738-B5CC-8949-B72A-2C6029CAB8FC}"/>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7" name="Content Placeholder 2">
            <a:extLst>
              <a:ext uri="{FF2B5EF4-FFF2-40B4-BE49-F238E27FC236}">
                <a16:creationId xmlns:a16="http://schemas.microsoft.com/office/drawing/2014/main" id="{32CE2F85-C568-AF42-9135-FF487DAA456E}"/>
              </a:ext>
            </a:extLst>
          </p:cNvPr>
          <p:cNvSpPr>
            <a:spLocks noGrp="1"/>
          </p:cNvSpPr>
          <p:nvPr>
            <p:ph idx="1"/>
          </p:nvPr>
        </p:nvSpPr>
        <p:spPr>
          <a:xfrm>
            <a:off x="543696" y="1825624"/>
            <a:ext cx="11150073"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8ACE0065-578C-984D-ACC3-6205C04BEA3D}"/>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50000"/>
                  </a:schemeClr>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311543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Content -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1359E0-42EC-C14F-AC64-EBA04A9E3F07}"/>
              </a:ext>
            </a:extLst>
          </p:cNvPr>
          <p:cNvPicPr>
            <a:picLocks noChangeAspect="1"/>
          </p:cNvPicPr>
          <p:nvPr userDrawn="1"/>
        </p:nvPicPr>
        <p:blipFill rotWithShape="1">
          <a:blip r:embed="rId2"/>
          <a:srcRect b="75185"/>
          <a:stretch/>
        </p:blipFill>
        <p:spPr>
          <a:xfrm>
            <a:off x="0" y="0"/>
            <a:ext cx="12192000" cy="1701800"/>
          </a:xfrm>
          <a:prstGeom prst="rect">
            <a:avLst/>
          </a:prstGeom>
        </p:spPr>
      </p:pic>
      <p:sp>
        <p:nvSpPr>
          <p:cNvPr id="5" name="Title 1">
            <a:extLst>
              <a:ext uri="{FF2B5EF4-FFF2-40B4-BE49-F238E27FC236}">
                <a16:creationId xmlns:a16="http://schemas.microsoft.com/office/drawing/2014/main" id="{DB241738-B5CC-8949-B72A-2C6029CAB8FC}"/>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pic>
        <p:nvPicPr>
          <p:cNvPr id="3" name="Picture 2">
            <a:extLst>
              <a:ext uri="{FF2B5EF4-FFF2-40B4-BE49-F238E27FC236}">
                <a16:creationId xmlns:a16="http://schemas.microsoft.com/office/drawing/2014/main" id="{7C3F6849-98DB-FF49-AFD8-04A6400FE0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8" name="Content Placeholder 2">
            <a:extLst>
              <a:ext uri="{FF2B5EF4-FFF2-40B4-BE49-F238E27FC236}">
                <a16:creationId xmlns:a16="http://schemas.microsoft.com/office/drawing/2014/main" id="{DDFD0A5F-4F6C-6A44-A06E-841A8AA4252D}"/>
              </a:ext>
            </a:extLst>
          </p:cNvPr>
          <p:cNvSpPr>
            <a:spLocks noGrp="1"/>
          </p:cNvSpPr>
          <p:nvPr>
            <p:ph idx="1"/>
          </p:nvPr>
        </p:nvSpPr>
        <p:spPr>
          <a:xfrm>
            <a:off x="543696" y="1825624"/>
            <a:ext cx="11150073"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287C9B51-7B8F-8742-8ACF-61E62904691F}"/>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50000"/>
                  </a:schemeClr>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53096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332E56-D825-8343-A674-05F30A1D3372}"/>
              </a:ext>
            </a:extLst>
          </p:cNvPr>
          <p:cNvSpPr>
            <a:spLocks noGrp="1"/>
          </p:cNvSpPr>
          <p:nvPr>
            <p:ph type="body" idx="1"/>
          </p:nvPr>
        </p:nvSpPr>
        <p:spPr>
          <a:xfrm>
            <a:off x="838200" y="1825625"/>
            <a:ext cx="10515600" cy="1844608"/>
          </a:xfrm>
          <a:prstGeom prst="rect">
            <a:avLst/>
          </a:prstGeom>
        </p:spPr>
        <p:txBody>
          <a:bodyPr vert="horz"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7242C72E-8D77-774D-B003-4281FE077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619487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brian.austin@wichita.edu" TargetMode="External"/><Relationship Id="rId2" Type="http://schemas.openxmlformats.org/officeDocument/2006/relationships/hyperlink" Target="mailto:mmadasz@wsutech.edu" TargetMode="Externa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email.mckinsey.com/business-functions/organization/our-insights/to-emerge-stronger-from-the-covid-19-crisis-companies-should-start-reskilling-their-workforces-now?__hScId__=v7000001796a1b158dbb787cf4bbc786c8&amp;__hRlId__=077f6854965145b20000021ef3a0bce2&amp;__hDId__=077f6854-9651-45b2-9c7a-8fe6c25af093&amp;cid=other-eml-shl-mip-mck&amp;hlkid=1c941c9a7ce345928392f25ef1c350ad&amp;hctky=12625198&amp;hdpid=077f6854-9651-45b2-9c7a-8fe6c25af093" TargetMode="External"/><Relationship Id="rId7" Type="http://schemas.openxmlformats.org/officeDocument/2006/relationships/hyperlink" Target="https://www.mckinsey.com/business-functions/organization/our-insights/the-journey-to-agile-how-companies-can-become-faster-more-productive-and-more-responsive?cid=other-eml-ofl-mip-mck&amp;hlkid=44a536b1d69f4df7818ecdeb09fa0161&amp;hctky=12625198&amp;hdpid=b029b813-3d6d-4807-8397-0859d6beb085" TargetMode="External"/><Relationship Id="rId2" Type="http://schemas.openxmlformats.org/officeDocument/2006/relationships/hyperlink" Target="https://email.mckinsey.com/business-functions/organization/our-insights/building-workforce-skills-at-scale-to-thrive-during-and-after-the-covid-19-crisis?__hScId__=v7000001796a1b158dbb787cf4bbc786c8&amp;__hRlId__=077f6854965145b20000021ef3a0bce1&amp;__hDId__=077f6854-9651-45b2-9c7a-8fe6c25af093&amp;cid=other-eml-shl-mip-mck&amp;hlkid=75bbecfd1ce4431783c9afc51c56f2bc&amp;hctky=12625198&amp;hdpid=077f6854-9651-45b2-9c7a-8fe6c25af093" TargetMode="External"/><Relationship Id="rId1" Type="http://schemas.openxmlformats.org/officeDocument/2006/relationships/slideLayout" Target="../slideLayouts/slideLayout3.xml"/><Relationship Id="rId6" Type="http://schemas.openxmlformats.org/officeDocument/2006/relationships/hyperlink" Target="https://www.mckinsey.com/business-functions/organization/our-insights/building-agile-capabilities-the-fuel-to-power-your-agile-body?cid=other-eml-ofl-mip-mck&amp;hlkid=3fbd464116b94efab5a59e8f7b93f3a9&amp;hctky=12625198&amp;hdpid=b029b813-3d6d-4807-8397-0859d6beb085" TargetMode="External"/><Relationship Id="rId5" Type="http://schemas.openxmlformats.org/officeDocument/2006/relationships/hyperlink" Target="https://www.mckinsey.com/business-functions/organization/our-insights/building-workforce-skills-at-scale-to-thrive-during-and-after-the-covid-19-crisis?cid=other-eml-nsl-mip-mck&amp;hlkid=443b802ef1564c19923d26076c39ca14&amp;hctky=12625198&amp;hdpid=092af13e-4698-44ac-b5f3-b0b2ec68760e" TargetMode="External"/><Relationship Id="rId4" Type="http://schemas.openxmlformats.org/officeDocument/2006/relationships/hyperlink" Target="https://www.mckinsey.com/business-functions/strategy-and-corporate-finance/our-insights/business-priorities-in-the-postpandemic-era?cid=other-eml-nsl-mip-mck&amp;hlkid=f61718cd7d0649df96e78ea64722857e&amp;hctky=12625198&amp;hdpid=092af13e-4698-44ac-b5f3-b0b2ec68760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F8841A79-18AA-2D4D-B621-65D6F5F34FF3}"/>
              </a:ext>
            </a:extLst>
          </p:cNvPr>
          <p:cNvSpPr txBox="1">
            <a:spLocks/>
          </p:cNvSpPr>
          <p:nvPr/>
        </p:nvSpPr>
        <p:spPr>
          <a:xfrm>
            <a:off x="1324980" y="4118154"/>
            <a:ext cx="9144000" cy="840230"/>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b="1" i="1" kern="1200">
                <a:solidFill>
                  <a:srgbClr val="FED30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1" u="none" strike="noStrike" kern="1200" cap="none" spc="0" normalizeH="0" baseline="0" noProof="0" dirty="0" smtClean="0">
                <a:ln>
                  <a:noFill/>
                </a:ln>
                <a:solidFill>
                  <a:srgbClr val="FED307"/>
                </a:solidFill>
                <a:effectLst/>
                <a:uLnTx/>
                <a:uFillTx/>
                <a:latin typeface="Calibri" panose="020F0502020204030204"/>
                <a:ea typeface="+mn-ea"/>
                <a:cs typeface="+mn-cs"/>
              </a:rPr>
              <a:t>21</a:t>
            </a:r>
            <a:r>
              <a:rPr kumimoji="0" lang="en-US" sz="5400" b="1" i="1" u="none" strike="noStrike" kern="1200" cap="none" spc="0" normalizeH="0" baseline="30000" noProof="0" dirty="0" smtClean="0">
                <a:ln>
                  <a:noFill/>
                </a:ln>
                <a:solidFill>
                  <a:srgbClr val="FED307"/>
                </a:solidFill>
                <a:effectLst/>
                <a:uLnTx/>
                <a:uFillTx/>
                <a:latin typeface="Calibri" panose="020F0502020204030204"/>
                <a:ea typeface="+mn-ea"/>
                <a:cs typeface="+mn-cs"/>
              </a:rPr>
              <a:t>st</a:t>
            </a:r>
            <a:r>
              <a:rPr kumimoji="0" lang="en-US" sz="5400" b="1" i="1" u="none" strike="noStrike" kern="1200" cap="none" spc="0" normalizeH="0" noProof="0" dirty="0" smtClean="0">
                <a:ln>
                  <a:noFill/>
                </a:ln>
                <a:solidFill>
                  <a:srgbClr val="FED307"/>
                </a:solidFill>
                <a:effectLst/>
                <a:uLnTx/>
                <a:uFillTx/>
                <a:latin typeface="Calibri" panose="020F0502020204030204"/>
                <a:ea typeface="+mn-ea"/>
                <a:cs typeface="+mn-cs"/>
              </a:rPr>
              <a:t> Century Workforce Skills</a:t>
            </a:r>
            <a:endParaRPr kumimoji="0" lang="en-US" sz="5400" b="1" i="1" u="none" strike="noStrike" kern="1200" cap="none" spc="0" normalizeH="0" baseline="0" noProof="0" dirty="0">
              <a:ln>
                <a:noFill/>
              </a:ln>
              <a:solidFill>
                <a:srgbClr val="FED307"/>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035" y="1811992"/>
            <a:ext cx="7595858" cy="2172791"/>
          </a:xfrm>
          <a:prstGeom prst="rect">
            <a:avLst/>
          </a:prstGeom>
        </p:spPr>
      </p:pic>
      <p:pic>
        <p:nvPicPr>
          <p:cNvPr id="2" name="Picture 1"/>
          <p:cNvPicPr>
            <a:picLocks noChangeAspect="1"/>
          </p:cNvPicPr>
          <p:nvPr/>
        </p:nvPicPr>
        <p:blipFill>
          <a:blip r:embed="rId3"/>
          <a:stretch>
            <a:fillRect/>
          </a:stretch>
        </p:blipFill>
        <p:spPr>
          <a:xfrm>
            <a:off x="4191779" y="450091"/>
            <a:ext cx="2148993" cy="913198"/>
          </a:xfrm>
          <a:prstGeom prst="rect">
            <a:avLst/>
          </a:prstGeom>
        </p:spPr>
      </p:pic>
    </p:spTree>
    <p:extLst>
      <p:ext uri="{BB962C8B-B14F-4D97-AF65-F5344CB8AC3E}">
        <p14:creationId xmlns:p14="http://schemas.microsoft.com/office/powerpoint/2010/main" val="3777098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249B026-0515-E741-816F-388F4ECA2657}"/>
              </a:ext>
            </a:extLst>
          </p:cNvPr>
          <p:cNvSpPr>
            <a:spLocks noGrp="1"/>
          </p:cNvSpPr>
          <p:nvPr>
            <p:ph type="title"/>
          </p:nvPr>
        </p:nvSpPr>
        <p:spPr/>
        <p:txBody>
          <a:bodyPr/>
          <a:lstStyle/>
          <a:p>
            <a:pPr eaLnBrk="1" hangingPunct="1"/>
            <a:r>
              <a:rPr lang="en-US" altLang="en-US" dirty="0" smtClean="0">
                <a:latin typeface="Georgia" panose="02040502050405020303" pitchFamily="18" charset="0"/>
              </a:rPr>
              <a:t>Questions or Thoughts?</a:t>
            </a:r>
            <a:endParaRPr lang="en-US" altLang="en-US" dirty="0">
              <a:latin typeface="Georgia" panose="02040502050405020303" pitchFamily="18" charset="0"/>
            </a:endParaRPr>
          </a:p>
        </p:txBody>
      </p:sp>
      <p:sp>
        <p:nvSpPr>
          <p:cNvPr id="6" name="Content Placeholder 5"/>
          <p:cNvSpPr txBox="1">
            <a:spLocks noGrp="1"/>
          </p:cNvSpPr>
          <p:nvPr>
            <p:ph idx="1"/>
          </p:nvPr>
        </p:nvSpPr>
        <p:spPr>
          <a:xfrm>
            <a:off x="-145774" y="3940734"/>
            <a:ext cx="7153889" cy="1908728"/>
          </a:xfrm>
          <a:prstGeom prst="rect">
            <a:avLst/>
          </a:prstGeom>
          <a:noFill/>
        </p:spPr>
        <p:txBody>
          <a:bodyPr wrap="square" rtlCol="0">
            <a:spAutoFit/>
          </a:bodyPr>
          <a:lstStyle/>
          <a:p>
            <a:pPr marL="457200" lvl="1" indent="0">
              <a:buNone/>
            </a:pPr>
            <a:r>
              <a:rPr lang="en-US" sz="1800" dirty="0" smtClean="0"/>
              <a:t>Megan Madasz, Director of Industry &amp; Workforce Collaboration</a:t>
            </a:r>
          </a:p>
          <a:p>
            <a:pPr marL="457200" lvl="1" indent="0">
              <a:buNone/>
            </a:pPr>
            <a:r>
              <a:rPr lang="en-US" sz="1800" dirty="0" smtClean="0"/>
              <a:t>316.677.1876, </a:t>
            </a:r>
            <a:r>
              <a:rPr lang="en-US" sz="1800" dirty="0" smtClean="0">
                <a:hlinkClick r:id="rId2"/>
              </a:rPr>
              <a:t>mmadasz@wsutech.edu</a:t>
            </a:r>
            <a:endParaRPr lang="en-US" sz="1800" dirty="0" smtClean="0"/>
          </a:p>
          <a:p>
            <a:pPr marL="457200" lvl="1" indent="0">
              <a:buNone/>
            </a:pPr>
            <a:endParaRPr lang="en-US" sz="1800" dirty="0"/>
          </a:p>
          <a:p>
            <a:pPr marL="457200" lvl="1" indent="0">
              <a:buNone/>
            </a:pPr>
            <a:r>
              <a:rPr lang="en-US" sz="1800" dirty="0" smtClean="0"/>
              <a:t>Brian Austin, Director of Applied &amp; Experiential Learning</a:t>
            </a:r>
          </a:p>
          <a:p>
            <a:pPr marL="457200" lvl="1" indent="0">
              <a:buNone/>
            </a:pPr>
            <a:r>
              <a:rPr lang="en-US" sz="1800" dirty="0" smtClean="0"/>
              <a:t>316.978.6983, </a:t>
            </a:r>
            <a:r>
              <a:rPr lang="en-US" sz="1800" dirty="0" smtClean="0">
                <a:hlinkClick r:id="rId3"/>
              </a:rPr>
              <a:t>brian.austin@wichita.edu</a:t>
            </a:r>
            <a:r>
              <a:rPr lang="en-US" sz="1800" dirty="0" smtClean="0"/>
              <a:t> </a:t>
            </a:r>
          </a:p>
          <a:p>
            <a:pPr marL="457200" lvl="1" indent="0">
              <a:buNone/>
            </a:pPr>
            <a:endParaRPr lang="en-US" sz="18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194" y="1979856"/>
            <a:ext cx="6213952" cy="1777497"/>
          </a:xfrm>
          <a:prstGeom prst="rect">
            <a:avLst/>
          </a:prstGeom>
        </p:spPr>
      </p:pic>
      <p:pic>
        <p:nvPicPr>
          <p:cNvPr id="4" name="Picture 2" descr="Wichita State associate degree at WSU Tech - two-year deg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8965" y="2689420"/>
            <a:ext cx="4244833" cy="153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1895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96C9-9FC4-D045-B2D8-A2FCD8E41E40}"/>
              </a:ext>
            </a:extLst>
          </p:cNvPr>
          <p:cNvSpPr>
            <a:spLocks noGrp="1"/>
          </p:cNvSpPr>
          <p:nvPr>
            <p:ph type="title"/>
          </p:nvPr>
        </p:nvSpPr>
        <p:spPr/>
        <p:txBody>
          <a:bodyPr/>
          <a:lstStyle/>
          <a:p>
            <a:r>
              <a:rPr lang="en-US" dirty="0" smtClean="0"/>
              <a:t>Career Readiness Competencies</a:t>
            </a:r>
            <a:endParaRPr lang="en-US" dirty="0"/>
          </a:p>
        </p:txBody>
      </p:sp>
      <p:sp>
        <p:nvSpPr>
          <p:cNvPr id="4" name="Slide Number Placeholder 3">
            <a:extLst>
              <a:ext uri="{FF2B5EF4-FFF2-40B4-BE49-F238E27FC236}">
                <a16:creationId xmlns:a16="http://schemas.microsoft.com/office/drawing/2014/main" id="{5CEBB6E2-D1C2-8346-B0FE-64588F4287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147F3-F4BF-2C46-AC54-645A1178D8F6}"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5"/>
          <p:cNvSpPr txBox="1">
            <a:spLocks noGrp="1"/>
          </p:cNvSpPr>
          <p:nvPr>
            <p:ph idx="1"/>
          </p:nvPr>
        </p:nvSpPr>
        <p:spPr>
          <a:xfrm>
            <a:off x="543697" y="1721561"/>
            <a:ext cx="7345854" cy="4086760"/>
          </a:xfrm>
          <a:prstGeom prst="rect">
            <a:avLst/>
          </a:prstGeom>
          <a:noFill/>
        </p:spPr>
        <p:txBody>
          <a:bodyPr wrap="square" rtlCol="0">
            <a:spAutoFit/>
          </a:bodyPr>
          <a:lstStyle/>
          <a:p>
            <a:pPr lvl="1"/>
            <a:r>
              <a:rPr lang="en-US" sz="3200" dirty="0" smtClean="0"/>
              <a:t>Career </a:t>
            </a:r>
            <a:r>
              <a:rPr lang="en-US" sz="3200" dirty="0"/>
              <a:t>&amp; </a:t>
            </a:r>
            <a:r>
              <a:rPr lang="en-US" sz="3200" dirty="0" smtClean="0"/>
              <a:t>Self-Development</a:t>
            </a:r>
            <a:endParaRPr lang="en-US" sz="3200" dirty="0"/>
          </a:p>
          <a:p>
            <a:pPr lvl="1"/>
            <a:r>
              <a:rPr lang="en-US" sz="3200" dirty="0" smtClean="0"/>
              <a:t>Communication</a:t>
            </a:r>
          </a:p>
          <a:p>
            <a:pPr lvl="1"/>
            <a:r>
              <a:rPr lang="en-US" sz="3200" dirty="0" smtClean="0"/>
              <a:t>Critical Thinking</a:t>
            </a:r>
            <a:endParaRPr lang="en-US" sz="3200" dirty="0"/>
          </a:p>
          <a:p>
            <a:pPr lvl="1"/>
            <a:r>
              <a:rPr lang="en-US" sz="3200" dirty="0"/>
              <a:t>Equity &amp; </a:t>
            </a:r>
            <a:r>
              <a:rPr lang="en-US" sz="3200" dirty="0" smtClean="0"/>
              <a:t>Inclusion</a:t>
            </a:r>
            <a:endParaRPr lang="en-US" sz="3200" dirty="0"/>
          </a:p>
          <a:p>
            <a:pPr lvl="1"/>
            <a:r>
              <a:rPr lang="en-US" sz="3200" dirty="0" smtClean="0"/>
              <a:t>Leadership</a:t>
            </a:r>
            <a:endParaRPr lang="en-US" sz="3200" dirty="0"/>
          </a:p>
          <a:p>
            <a:pPr lvl="1"/>
            <a:r>
              <a:rPr lang="en-US" sz="3200" dirty="0" smtClean="0"/>
              <a:t>Professionalism</a:t>
            </a:r>
            <a:endParaRPr lang="en-US" sz="3200" dirty="0"/>
          </a:p>
          <a:p>
            <a:pPr lvl="1"/>
            <a:r>
              <a:rPr lang="en-US" sz="3200" dirty="0" smtClean="0"/>
              <a:t>Teamwork</a:t>
            </a:r>
            <a:endParaRPr lang="en-US" sz="3200" dirty="0"/>
          </a:p>
          <a:p>
            <a:pPr lvl="1"/>
            <a:r>
              <a:rPr lang="en-US" sz="3200" dirty="0" smtClean="0"/>
              <a:t>Technology</a:t>
            </a:r>
            <a:endParaRPr lang="en-US" sz="3200" dirty="0" smtClean="0"/>
          </a:p>
        </p:txBody>
      </p:sp>
      <p:sp>
        <p:nvSpPr>
          <p:cNvPr id="7" name="Content Placeholder 5"/>
          <p:cNvSpPr txBox="1">
            <a:spLocks/>
          </p:cNvSpPr>
          <p:nvPr/>
        </p:nvSpPr>
        <p:spPr>
          <a:xfrm>
            <a:off x="6779091" y="1721561"/>
            <a:ext cx="4867039" cy="186512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3200" dirty="0" smtClean="0"/>
              <a:t>National Association of College &amp; Employers (NACE) – Career Readiness Competencies</a:t>
            </a:r>
            <a:endParaRPr lang="en-US" sz="3200" dirty="0" smtClean="0"/>
          </a:p>
        </p:txBody>
      </p:sp>
      <p:pic>
        <p:nvPicPr>
          <p:cNvPr id="1028" name="Picture 4" descr="National Association of Colleges and Employers (N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462" y="3795217"/>
            <a:ext cx="2334924" cy="180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397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96C9-9FC4-D045-B2D8-A2FCD8E41E40}"/>
              </a:ext>
            </a:extLst>
          </p:cNvPr>
          <p:cNvSpPr>
            <a:spLocks noGrp="1"/>
          </p:cNvSpPr>
          <p:nvPr>
            <p:ph type="title"/>
          </p:nvPr>
        </p:nvSpPr>
        <p:spPr/>
        <p:txBody>
          <a:bodyPr/>
          <a:lstStyle/>
          <a:p>
            <a:r>
              <a:rPr lang="en-US" dirty="0" smtClean="0"/>
              <a:t>What hasn’t changed…</a:t>
            </a:r>
            <a:endParaRPr lang="en-US" dirty="0"/>
          </a:p>
        </p:txBody>
      </p:sp>
      <p:sp>
        <p:nvSpPr>
          <p:cNvPr id="4" name="Slide Number Placeholder 3">
            <a:extLst>
              <a:ext uri="{FF2B5EF4-FFF2-40B4-BE49-F238E27FC236}">
                <a16:creationId xmlns:a16="http://schemas.microsoft.com/office/drawing/2014/main" id="{5CEBB6E2-D1C2-8346-B0FE-64588F4287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147F3-F4BF-2C46-AC54-645A1178D8F6}"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5"/>
          <p:cNvSpPr txBox="1">
            <a:spLocks noGrp="1"/>
          </p:cNvSpPr>
          <p:nvPr>
            <p:ph idx="1"/>
          </p:nvPr>
        </p:nvSpPr>
        <p:spPr>
          <a:xfrm>
            <a:off x="277689" y="1721561"/>
            <a:ext cx="6081547" cy="4337598"/>
          </a:xfrm>
          <a:prstGeom prst="rect">
            <a:avLst/>
          </a:prstGeom>
          <a:noFill/>
        </p:spPr>
        <p:txBody>
          <a:bodyPr wrap="square" rtlCol="0">
            <a:spAutoFit/>
          </a:bodyPr>
          <a:lstStyle/>
          <a:p>
            <a:pPr lvl="1"/>
            <a:r>
              <a:rPr lang="en-US" sz="1800" b="1" dirty="0"/>
              <a:t>Communication</a:t>
            </a:r>
            <a:r>
              <a:rPr lang="en-US" sz="1800" dirty="0"/>
              <a:t> - Clearly and effectively exchange information, ideas, facts, and perspectives with persons inside and outside of an organization.</a:t>
            </a:r>
            <a:endParaRPr lang="en-US" sz="1800" dirty="0" smtClean="0"/>
          </a:p>
          <a:p>
            <a:pPr lvl="1"/>
            <a:r>
              <a:rPr lang="en-US" sz="1800" b="1" dirty="0"/>
              <a:t>Critical Thinking</a:t>
            </a:r>
            <a:r>
              <a:rPr lang="en-US" sz="1800" dirty="0"/>
              <a:t> - Identify and respond to needs based upon an understanding of situational context and logical analysis of relevant information.</a:t>
            </a:r>
            <a:endParaRPr lang="en-US" sz="1800" dirty="0" smtClean="0"/>
          </a:p>
          <a:p>
            <a:pPr lvl="1"/>
            <a:r>
              <a:rPr lang="en-US" sz="1800" b="1" dirty="0"/>
              <a:t>Leadership</a:t>
            </a:r>
            <a:r>
              <a:rPr lang="en-US" sz="1800" dirty="0"/>
              <a:t> - Recognize and capitalize on personal and team strengths to achieve organizational goals.</a:t>
            </a:r>
            <a:endParaRPr lang="en-US" sz="1800" dirty="0" smtClean="0"/>
          </a:p>
          <a:p>
            <a:pPr lvl="1"/>
            <a:r>
              <a:rPr lang="en-US" sz="1800" b="1" dirty="0"/>
              <a:t>Professionalism</a:t>
            </a:r>
            <a:r>
              <a:rPr lang="en-US" sz="1800" dirty="0"/>
              <a:t> - Knowing work environments differ greatly, understand and demonstrate effective work habits, and act in the interest of the larger community and workplace.</a:t>
            </a:r>
            <a:endParaRPr lang="en-US" sz="1800" dirty="0" smtClean="0"/>
          </a:p>
          <a:p>
            <a:pPr lvl="1"/>
            <a:r>
              <a:rPr lang="en-US" sz="1800" b="1" dirty="0"/>
              <a:t>Teamwork</a:t>
            </a:r>
            <a:r>
              <a:rPr lang="en-US" sz="1800" dirty="0"/>
              <a:t> - Build and maintain collaborative relationships to work effectively toward common goals, while appreciating diverse viewpoints and shared </a:t>
            </a:r>
            <a:r>
              <a:rPr lang="en-US" sz="1800" dirty="0" smtClean="0"/>
              <a:t>responsibilities.</a:t>
            </a:r>
          </a:p>
        </p:txBody>
      </p:sp>
      <p:sp>
        <p:nvSpPr>
          <p:cNvPr id="7" name="Content Placeholder 5"/>
          <p:cNvSpPr txBox="1">
            <a:spLocks/>
          </p:cNvSpPr>
          <p:nvPr/>
        </p:nvSpPr>
        <p:spPr>
          <a:xfrm>
            <a:off x="6779091" y="1721561"/>
            <a:ext cx="4867039" cy="186512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3200" dirty="0" smtClean="0"/>
              <a:t>National Association of College &amp; Employers (NACE) – Career Readiness Competencies</a:t>
            </a:r>
            <a:endParaRPr lang="en-US" sz="3200" dirty="0" smtClean="0"/>
          </a:p>
        </p:txBody>
      </p:sp>
      <p:pic>
        <p:nvPicPr>
          <p:cNvPr id="1028" name="Picture 4" descr="National Association of Colleges and Employers (N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462" y="3795217"/>
            <a:ext cx="2334924" cy="180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773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96C9-9FC4-D045-B2D8-A2FCD8E41E40}"/>
              </a:ext>
            </a:extLst>
          </p:cNvPr>
          <p:cNvSpPr>
            <a:spLocks noGrp="1"/>
          </p:cNvSpPr>
          <p:nvPr>
            <p:ph type="title"/>
          </p:nvPr>
        </p:nvSpPr>
        <p:spPr/>
        <p:txBody>
          <a:bodyPr/>
          <a:lstStyle/>
          <a:p>
            <a:r>
              <a:rPr lang="en-US" dirty="0" smtClean="0"/>
              <a:t>What HAS changed…</a:t>
            </a:r>
            <a:endParaRPr lang="en-US" dirty="0"/>
          </a:p>
        </p:txBody>
      </p:sp>
      <p:sp>
        <p:nvSpPr>
          <p:cNvPr id="4" name="Slide Number Placeholder 3">
            <a:extLst>
              <a:ext uri="{FF2B5EF4-FFF2-40B4-BE49-F238E27FC236}">
                <a16:creationId xmlns:a16="http://schemas.microsoft.com/office/drawing/2014/main" id="{5CEBB6E2-D1C2-8346-B0FE-64588F4287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147F3-F4BF-2C46-AC54-645A1178D8F6}"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5"/>
          <p:cNvSpPr txBox="1">
            <a:spLocks noGrp="1"/>
          </p:cNvSpPr>
          <p:nvPr>
            <p:ph idx="1"/>
          </p:nvPr>
        </p:nvSpPr>
        <p:spPr>
          <a:xfrm>
            <a:off x="286002" y="2054070"/>
            <a:ext cx="6081547" cy="3960058"/>
          </a:xfrm>
          <a:prstGeom prst="rect">
            <a:avLst/>
          </a:prstGeom>
          <a:noFill/>
        </p:spPr>
        <p:txBody>
          <a:bodyPr wrap="square" rtlCol="0">
            <a:spAutoFit/>
          </a:bodyPr>
          <a:lstStyle/>
          <a:p>
            <a:pPr lvl="1"/>
            <a:r>
              <a:rPr lang="en-US" sz="1800" b="1" dirty="0"/>
              <a:t>Career &amp; Self-Development</a:t>
            </a:r>
            <a:r>
              <a:rPr lang="en-US" sz="1800" dirty="0"/>
              <a:t>—Proactively develop oneself and one’s career through continual personal and professional learning, awareness of one’s strengths and weaknesses, navigation of career opportunities, and networking to build relationships within and without one’s organization</a:t>
            </a:r>
            <a:r>
              <a:rPr lang="en-US" sz="1800" dirty="0" smtClean="0"/>
              <a:t>.</a:t>
            </a:r>
          </a:p>
          <a:p>
            <a:pPr lvl="1"/>
            <a:r>
              <a:rPr lang="en-US" sz="1800" b="1" dirty="0"/>
              <a:t>Equity &amp; Inclusion</a:t>
            </a:r>
            <a:r>
              <a:rPr lang="en-US" sz="1800" dirty="0"/>
              <a:t>—Demonstrate the awareness, attitude, knowledge, and skills required to equitably engage and include people from different local and global cultures. Engage in anti-racist practices that actively challenge the systems, structures, and policies of racism</a:t>
            </a:r>
            <a:r>
              <a:rPr lang="en-US" sz="1800" dirty="0" smtClean="0"/>
              <a:t>.</a:t>
            </a:r>
          </a:p>
          <a:p>
            <a:pPr lvl="1"/>
            <a:r>
              <a:rPr lang="en-US" sz="1800" b="1" dirty="0"/>
              <a:t>Technology</a:t>
            </a:r>
            <a:r>
              <a:rPr lang="en-US" sz="1800" dirty="0"/>
              <a:t>—Understand and leverage technologies ethically to enhance efficiencies, complete tasks, and accomplish goals.</a:t>
            </a:r>
            <a:endParaRPr lang="en-US" sz="1800" dirty="0" smtClean="0"/>
          </a:p>
        </p:txBody>
      </p:sp>
      <p:sp>
        <p:nvSpPr>
          <p:cNvPr id="7" name="Content Placeholder 5"/>
          <p:cNvSpPr txBox="1">
            <a:spLocks/>
          </p:cNvSpPr>
          <p:nvPr/>
        </p:nvSpPr>
        <p:spPr>
          <a:xfrm>
            <a:off x="6779091" y="1721561"/>
            <a:ext cx="4867039" cy="186512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3200" dirty="0" smtClean="0"/>
              <a:t>National Association of College &amp; Employers (NACE) – Career Readiness Competencies</a:t>
            </a:r>
            <a:endParaRPr lang="en-US" sz="3200" dirty="0" smtClean="0"/>
          </a:p>
        </p:txBody>
      </p:sp>
      <p:pic>
        <p:nvPicPr>
          <p:cNvPr id="1028" name="Picture 4" descr="National Association of Colleges and Employers (N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462" y="3795217"/>
            <a:ext cx="2334924" cy="18045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760" y="1389327"/>
            <a:ext cx="6109854" cy="461665"/>
          </a:xfrm>
          <a:prstGeom prst="rect">
            <a:avLst/>
          </a:prstGeom>
          <a:noFill/>
        </p:spPr>
        <p:txBody>
          <a:bodyPr wrap="square" rtlCol="0">
            <a:spAutoFit/>
          </a:bodyPr>
          <a:lstStyle/>
          <a:p>
            <a:r>
              <a:rPr lang="en-US" sz="2400" dirty="0" smtClean="0"/>
              <a:t>Much greater emphasis on…</a:t>
            </a:r>
            <a:endParaRPr lang="en-US" sz="2400" dirty="0"/>
          </a:p>
        </p:txBody>
      </p:sp>
    </p:spTree>
    <p:extLst>
      <p:ext uri="{BB962C8B-B14F-4D97-AF65-F5344CB8AC3E}">
        <p14:creationId xmlns:p14="http://schemas.microsoft.com/office/powerpoint/2010/main" val="189236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96C9-9FC4-D045-B2D8-A2FCD8E41E40}"/>
              </a:ext>
            </a:extLst>
          </p:cNvPr>
          <p:cNvSpPr>
            <a:spLocks noGrp="1"/>
          </p:cNvSpPr>
          <p:nvPr>
            <p:ph type="title"/>
          </p:nvPr>
        </p:nvSpPr>
        <p:spPr/>
        <p:txBody>
          <a:bodyPr/>
          <a:lstStyle/>
          <a:p>
            <a:r>
              <a:rPr lang="en-US" dirty="0" smtClean="0"/>
              <a:t>Employability VS Technical Skills</a:t>
            </a:r>
            <a:endParaRPr lang="en-US" dirty="0"/>
          </a:p>
        </p:txBody>
      </p:sp>
      <p:sp>
        <p:nvSpPr>
          <p:cNvPr id="4" name="Slide Number Placeholder 3">
            <a:extLst>
              <a:ext uri="{FF2B5EF4-FFF2-40B4-BE49-F238E27FC236}">
                <a16:creationId xmlns:a16="http://schemas.microsoft.com/office/drawing/2014/main" id="{5CEBB6E2-D1C2-8346-B0FE-64588F4287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147F3-F4BF-2C46-AC54-645A1178D8F6}"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5"/>
          <p:cNvSpPr txBox="1">
            <a:spLocks noGrp="1"/>
          </p:cNvSpPr>
          <p:nvPr>
            <p:ph idx="1"/>
          </p:nvPr>
        </p:nvSpPr>
        <p:spPr>
          <a:xfrm>
            <a:off x="286002" y="2054070"/>
            <a:ext cx="6109854" cy="3513782"/>
          </a:xfrm>
          <a:prstGeom prst="rect">
            <a:avLst/>
          </a:prstGeom>
          <a:noFill/>
        </p:spPr>
        <p:txBody>
          <a:bodyPr wrap="square" rtlCol="0">
            <a:spAutoFit/>
          </a:bodyPr>
          <a:lstStyle/>
          <a:p>
            <a:pPr marL="457200" lvl="1" indent="0">
              <a:buNone/>
            </a:pPr>
            <a:r>
              <a:rPr lang="en-US" dirty="0"/>
              <a:t>Topics </a:t>
            </a:r>
            <a:r>
              <a:rPr lang="en-US" dirty="0" smtClean="0"/>
              <a:t>include: </a:t>
            </a:r>
          </a:p>
          <a:p>
            <a:pPr lvl="1"/>
            <a:r>
              <a:rPr lang="en-US" u="sng" dirty="0" smtClean="0"/>
              <a:t>Goal Setting</a:t>
            </a:r>
            <a:endParaRPr lang="en-US" dirty="0"/>
          </a:p>
          <a:p>
            <a:pPr lvl="1"/>
            <a:r>
              <a:rPr lang="en-US" u="sng" dirty="0" smtClean="0"/>
              <a:t>Entry </a:t>
            </a:r>
            <a:r>
              <a:rPr lang="en-US" u="sng" dirty="0"/>
              <a:t>Level </a:t>
            </a:r>
            <a:r>
              <a:rPr lang="en-US" u="sng" dirty="0" smtClean="0"/>
              <a:t>Leadership</a:t>
            </a:r>
          </a:p>
          <a:p>
            <a:pPr lvl="1"/>
            <a:r>
              <a:rPr lang="en-US" u="sng" dirty="0" smtClean="0"/>
              <a:t>Communication</a:t>
            </a:r>
          </a:p>
          <a:p>
            <a:pPr lvl="1"/>
            <a:r>
              <a:rPr lang="en-US" u="sng" dirty="0" smtClean="0"/>
              <a:t>Teamwork </a:t>
            </a:r>
            <a:r>
              <a:rPr lang="en-US" u="sng" dirty="0"/>
              <a:t>and </a:t>
            </a:r>
            <a:r>
              <a:rPr lang="en-US" u="sng" dirty="0" smtClean="0"/>
              <a:t>Diversity</a:t>
            </a:r>
          </a:p>
          <a:p>
            <a:pPr lvl="1"/>
            <a:r>
              <a:rPr lang="en-US" u="sng" dirty="0" smtClean="0"/>
              <a:t>Career Management</a:t>
            </a:r>
          </a:p>
          <a:p>
            <a:pPr lvl="1"/>
            <a:r>
              <a:rPr lang="en-US" u="sng" dirty="0" smtClean="0"/>
              <a:t>Lifestyle Design</a:t>
            </a:r>
          </a:p>
          <a:p>
            <a:pPr lvl="1"/>
            <a:r>
              <a:rPr lang="en-US" u="sng" dirty="0" smtClean="0"/>
              <a:t>Disruption </a:t>
            </a:r>
            <a:r>
              <a:rPr lang="en-US" u="sng" dirty="0"/>
              <a:t>in Industry</a:t>
            </a:r>
            <a:r>
              <a:rPr lang="en-US" dirty="0"/>
              <a:t>.</a:t>
            </a:r>
          </a:p>
          <a:p>
            <a:pPr marL="457200" lvl="1" indent="0">
              <a:buNone/>
            </a:pPr>
            <a:endParaRPr lang="en-US" sz="1800" dirty="0" smtClean="0"/>
          </a:p>
        </p:txBody>
      </p:sp>
      <p:sp>
        <p:nvSpPr>
          <p:cNvPr id="3" name="TextBox 2"/>
          <p:cNvSpPr txBox="1"/>
          <p:nvPr/>
        </p:nvSpPr>
        <p:spPr>
          <a:xfrm>
            <a:off x="286001" y="1389327"/>
            <a:ext cx="7128951" cy="492443"/>
          </a:xfrm>
          <a:prstGeom prst="rect">
            <a:avLst/>
          </a:prstGeom>
          <a:noFill/>
        </p:spPr>
        <p:txBody>
          <a:bodyPr wrap="square" rtlCol="0">
            <a:spAutoFit/>
          </a:bodyPr>
          <a:lstStyle/>
          <a:p>
            <a:r>
              <a:rPr lang="en-US" altLang="en-US" sz="2600" dirty="0" smtClean="0">
                <a:latin typeface="Georgia" panose="02040502050405020303" pitchFamily="18" charset="0"/>
              </a:rPr>
              <a:t>Blueprint for Personal Success (PDV 105)</a:t>
            </a:r>
            <a:endParaRPr lang="en-US" sz="2600" b="1" dirty="0"/>
          </a:p>
        </p:txBody>
      </p:sp>
      <p:pic>
        <p:nvPicPr>
          <p:cNvPr id="3074" name="Picture 2" descr="NC3 Helps Launch a Work Ethic Certification Nationwide – NC3 | National  Coalition of Certification Cen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581" y="2054070"/>
            <a:ext cx="6722629" cy="336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430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249B026-0515-E741-816F-388F4ECA2657}"/>
              </a:ext>
            </a:extLst>
          </p:cNvPr>
          <p:cNvSpPr>
            <a:spLocks noGrp="1"/>
          </p:cNvSpPr>
          <p:nvPr>
            <p:ph type="title"/>
          </p:nvPr>
        </p:nvSpPr>
        <p:spPr/>
        <p:txBody>
          <a:bodyPr/>
          <a:lstStyle/>
          <a:p>
            <a:pPr eaLnBrk="1" hangingPunct="1"/>
            <a:r>
              <a:rPr lang="en-US" altLang="en-US" dirty="0">
                <a:latin typeface="Georgia" panose="02040502050405020303" pitchFamily="18" charset="0"/>
              </a:rPr>
              <a:t>What is the </a:t>
            </a:r>
            <a:r>
              <a:rPr lang="en-US" altLang="en-US" dirty="0" err="1">
                <a:latin typeface="Georgia" panose="02040502050405020303" pitchFamily="18" charset="0"/>
              </a:rPr>
              <a:t>mikeroweWORKS</a:t>
            </a:r>
            <a:r>
              <a:rPr lang="en-US" altLang="en-US" dirty="0">
                <a:latin typeface="Georgia" panose="02040502050405020303" pitchFamily="18" charset="0"/>
              </a:rPr>
              <a:t> Foundation? </a:t>
            </a:r>
          </a:p>
        </p:txBody>
      </p:sp>
      <p:pic>
        <p:nvPicPr>
          <p:cNvPr id="7171" name="Content Placeholder 1">
            <a:extLst>
              <a:ext uri="{FF2B5EF4-FFF2-40B4-BE49-F238E27FC236}">
                <a16:creationId xmlns:a16="http://schemas.microsoft.com/office/drawing/2014/main" id="{7B115009-17F0-564A-9EE0-0136807E00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99024" y="1424680"/>
            <a:ext cx="9744075" cy="5108575"/>
          </a:xfrm>
        </p:spPr>
      </p:pic>
    </p:spTree>
    <p:extLst>
      <p:ext uri="{BB962C8B-B14F-4D97-AF65-F5344CB8AC3E}">
        <p14:creationId xmlns:p14="http://schemas.microsoft.com/office/powerpoint/2010/main" val="462422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249B026-0515-E741-816F-388F4ECA2657}"/>
              </a:ext>
            </a:extLst>
          </p:cNvPr>
          <p:cNvSpPr>
            <a:spLocks noGrp="1"/>
          </p:cNvSpPr>
          <p:nvPr>
            <p:ph type="title"/>
          </p:nvPr>
        </p:nvSpPr>
        <p:spPr/>
        <p:txBody>
          <a:bodyPr/>
          <a:lstStyle/>
          <a:p>
            <a:pPr eaLnBrk="1" hangingPunct="1"/>
            <a:r>
              <a:rPr lang="en-US" altLang="en-US" dirty="0" smtClean="0">
                <a:latin typeface="Georgia" panose="02040502050405020303" pitchFamily="18" charset="0"/>
              </a:rPr>
              <a:t>What do Employers Hire for FIRST</a:t>
            </a:r>
            <a:endParaRPr lang="en-US" altLang="en-US" dirty="0">
              <a:latin typeface="Georgia" panose="02040502050405020303" pitchFamily="18" charset="0"/>
            </a:endParaRPr>
          </a:p>
        </p:txBody>
      </p:sp>
      <p:pic>
        <p:nvPicPr>
          <p:cNvPr id="3" name="Picture 2"/>
          <p:cNvPicPr>
            <a:picLocks noChangeAspect="1"/>
          </p:cNvPicPr>
          <p:nvPr/>
        </p:nvPicPr>
        <p:blipFill>
          <a:blip r:embed="rId2"/>
          <a:stretch>
            <a:fillRect/>
          </a:stretch>
        </p:blipFill>
        <p:spPr>
          <a:xfrm>
            <a:off x="972102" y="1440701"/>
            <a:ext cx="4662540" cy="2797524"/>
          </a:xfrm>
          <a:prstGeom prst="rect">
            <a:avLst/>
          </a:prstGeom>
        </p:spPr>
      </p:pic>
      <p:pic>
        <p:nvPicPr>
          <p:cNvPr id="4" name="Picture 3"/>
          <p:cNvPicPr>
            <a:picLocks noChangeAspect="1"/>
          </p:cNvPicPr>
          <p:nvPr/>
        </p:nvPicPr>
        <p:blipFill>
          <a:blip r:embed="rId3"/>
          <a:stretch>
            <a:fillRect/>
          </a:stretch>
        </p:blipFill>
        <p:spPr>
          <a:xfrm>
            <a:off x="972102" y="3740038"/>
            <a:ext cx="4662540" cy="2843355"/>
          </a:xfrm>
          <a:prstGeom prst="rect">
            <a:avLst/>
          </a:prstGeom>
        </p:spPr>
      </p:pic>
      <p:pic>
        <p:nvPicPr>
          <p:cNvPr id="5" name="Picture 4"/>
          <p:cNvPicPr>
            <a:picLocks noChangeAspect="1"/>
          </p:cNvPicPr>
          <p:nvPr/>
        </p:nvPicPr>
        <p:blipFill>
          <a:blip r:embed="rId4"/>
          <a:stretch>
            <a:fillRect/>
          </a:stretch>
        </p:blipFill>
        <p:spPr>
          <a:xfrm>
            <a:off x="6176302" y="1440701"/>
            <a:ext cx="5536503" cy="4931179"/>
          </a:xfrm>
          <a:prstGeom prst="rect">
            <a:avLst/>
          </a:prstGeom>
        </p:spPr>
      </p:pic>
    </p:spTree>
    <p:extLst>
      <p:ext uri="{BB962C8B-B14F-4D97-AF65-F5344CB8AC3E}">
        <p14:creationId xmlns:p14="http://schemas.microsoft.com/office/powerpoint/2010/main" val="1091802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249B026-0515-E741-816F-388F4ECA2657}"/>
              </a:ext>
            </a:extLst>
          </p:cNvPr>
          <p:cNvSpPr>
            <a:spLocks noGrp="1"/>
          </p:cNvSpPr>
          <p:nvPr>
            <p:ph type="title"/>
          </p:nvPr>
        </p:nvSpPr>
        <p:spPr/>
        <p:txBody>
          <a:bodyPr/>
          <a:lstStyle/>
          <a:p>
            <a:pPr eaLnBrk="1" hangingPunct="1"/>
            <a:r>
              <a:rPr lang="en-US" altLang="en-US" dirty="0" smtClean="0">
                <a:latin typeface="Georgia" panose="02040502050405020303" pitchFamily="18" charset="0"/>
              </a:rPr>
              <a:t>Lifelong Continuous Learning</a:t>
            </a:r>
            <a:endParaRPr lang="en-US" altLang="en-US" dirty="0">
              <a:latin typeface="Georgia" panose="02040502050405020303" pitchFamily="18" charset="0"/>
            </a:endParaRPr>
          </a:p>
        </p:txBody>
      </p:sp>
      <p:sp>
        <p:nvSpPr>
          <p:cNvPr id="6" name="Content Placeholder 5"/>
          <p:cNvSpPr txBox="1">
            <a:spLocks noGrp="1"/>
          </p:cNvSpPr>
          <p:nvPr>
            <p:ph idx="1"/>
          </p:nvPr>
        </p:nvSpPr>
        <p:spPr>
          <a:xfrm>
            <a:off x="-113009" y="1364113"/>
            <a:ext cx="7153889" cy="5283498"/>
          </a:xfrm>
          <a:prstGeom prst="rect">
            <a:avLst/>
          </a:prstGeom>
          <a:noFill/>
        </p:spPr>
        <p:txBody>
          <a:bodyPr wrap="square" rtlCol="0">
            <a:spAutoFit/>
          </a:bodyPr>
          <a:lstStyle/>
          <a:p>
            <a:pPr lvl="1"/>
            <a:r>
              <a:rPr lang="en-US" dirty="0" smtClean="0"/>
              <a:t>Upskilling</a:t>
            </a:r>
          </a:p>
          <a:p>
            <a:pPr lvl="2"/>
            <a:r>
              <a:rPr lang="en-US" dirty="0" smtClean="0"/>
              <a:t>Technical Skills (including LinkedIn Learning)</a:t>
            </a:r>
          </a:p>
          <a:p>
            <a:pPr lvl="2"/>
            <a:r>
              <a:rPr lang="en-US" dirty="0" smtClean="0"/>
              <a:t>Extending/getting outside your comfort zone</a:t>
            </a:r>
          </a:p>
          <a:p>
            <a:pPr lvl="3"/>
            <a:r>
              <a:rPr lang="en-US" dirty="0" smtClean="0"/>
              <a:t>Public Speaking</a:t>
            </a:r>
          </a:p>
          <a:p>
            <a:pPr lvl="3"/>
            <a:r>
              <a:rPr lang="en-US" dirty="0" smtClean="0"/>
              <a:t>Taking the lead on a project</a:t>
            </a:r>
          </a:p>
          <a:p>
            <a:pPr lvl="1"/>
            <a:r>
              <a:rPr lang="en-US" dirty="0" smtClean="0"/>
              <a:t>Increasing Responsibility</a:t>
            </a:r>
          </a:p>
          <a:p>
            <a:pPr lvl="2"/>
            <a:r>
              <a:rPr lang="en-US" dirty="0" smtClean="0"/>
              <a:t>Saying YES, whenever you can</a:t>
            </a:r>
          </a:p>
          <a:p>
            <a:pPr lvl="1"/>
            <a:r>
              <a:rPr lang="en-US" dirty="0" smtClean="0"/>
              <a:t>Understanding Personal Strengths</a:t>
            </a:r>
          </a:p>
          <a:p>
            <a:pPr lvl="2"/>
            <a:r>
              <a:rPr lang="en-US" dirty="0" smtClean="0"/>
              <a:t>MBTI</a:t>
            </a:r>
          </a:p>
          <a:p>
            <a:pPr lvl="2"/>
            <a:r>
              <a:rPr lang="en-US" dirty="0" smtClean="0"/>
              <a:t>Strengths Finders</a:t>
            </a:r>
          </a:p>
          <a:p>
            <a:pPr lvl="2"/>
            <a:r>
              <a:rPr lang="en-US" dirty="0" smtClean="0"/>
              <a:t>KOLBE</a:t>
            </a:r>
          </a:p>
          <a:p>
            <a:pPr lvl="1"/>
            <a:r>
              <a:rPr lang="en-US" dirty="0" smtClean="0"/>
              <a:t>Study Greatness</a:t>
            </a:r>
          </a:p>
          <a:p>
            <a:pPr lvl="2"/>
            <a:r>
              <a:rPr lang="en-US" dirty="0" smtClean="0"/>
              <a:t>Expand your network</a:t>
            </a:r>
          </a:p>
          <a:p>
            <a:pPr lvl="2"/>
            <a:r>
              <a:rPr lang="en-US" dirty="0" smtClean="0"/>
              <a:t>Ask for advice (mentorship)</a:t>
            </a:r>
            <a:endParaRPr lang="en-US" dirty="0"/>
          </a:p>
          <a:p>
            <a:pPr marL="457200" lvl="1" indent="0">
              <a:buNone/>
            </a:pPr>
            <a:endParaRPr lang="en-US" sz="1800" dirty="0" smtClean="0"/>
          </a:p>
        </p:txBody>
      </p:sp>
      <p:sp>
        <p:nvSpPr>
          <p:cNvPr id="7" name="Content Placeholder 5"/>
          <p:cNvSpPr txBox="1">
            <a:spLocks/>
          </p:cNvSpPr>
          <p:nvPr/>
        </p:nvSpPr>
        <p:spPr>
          <a:xfrm>
            <a:off x="6591993" y="1364113"/>
            <a:ext cx="5151120" cy="53553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3200" dirty="0" smtClean="0"/>
              <a:t>Personal Skill Gap Analysis</a:t>
            </a:r>
            <a:endParaRPr lang="en-US" sz="3200" dirty="0" smtClean="0"/>
          </a:p>
        </p:txBody>
      </p:sp>
      <p:pic>
        <p:nvPicPr>
          <p:cNvPr id="2" name="Picture 1"/>
          <p:cNvPicPr>
            <a:picLocks noChangeAspect="1"/>
          </p:cNvPicPr>
          <p:nvPr/>
        </p:nvPicPr>
        <p:blipFill>
          <a:blip r:embed="rId2"/>
          <a:stretch>
            <a:fillRect/>
          </a:stretch>
        </p:blipFill>
        <p:spPr>
          <a:xfrm>
            <a:off x="6680157" y="1876851"/>
            <a:ext cx="5423680" cy="2129011"/>
          </a:xfrm>
          <a:prstGeom prst="rect">
            <a:avLst/>
          </a:prstGeom>
        </p:spPr>
      </p:pic>
      <p:pic>
        <p:nvPicPr>
          <p:cNvPr id="6146" name="Picture 2" descr="Creating value. Transforming life. | Koch Industr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2462" y="4176164"/>
            <a:ext cx="4383174" cy="68487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p:cNvSpPr txBox="1">
            <a:spLocks/>
          </p:cNvSpPr>
          <p:nvPr/>
        </p:nvSpPr>
        <p:spPr>
          <a:xfrm>
            <a:off x="7531331" y="5031337"/>
            <a:ext cx="5151120" cy="97872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3200" dirty="0" smtClean="0"/>
              <a:t>Tell students to GO GET THOSE SKILLS!!!</a:t>
            </a:r>
            <a:endParaRPr lang="en-US" sz="3200" dirty="0" smtClean="0"/>
          </a:p>
        </p:txBody>
      </p:sp>
    </p:spTree>
    <p:extLst>
      <p:ext uri="{BB962C8B-B14F-4D97-AF65-F5344CB8AC3E}">
        <p14:creationId xmlns:p14="http://schemas.microsoft.com/office/powerpoint/2010/main" val="36531979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249B026-0515-E741-816F-388F4ECA2657}"/>
              </a:ext>
            </a:extLst>
          </p:cNvPr>
          <p:cNvSpPr>
            <a:spLocks noGrp="1"/>
          </p:cNvSpPr>
          <p:nvPr>
            <p:ph type="title"/>
          </p:nvPr>
        </p:nvSpPr>
        <p:spPr/>
        <p:txBody>
          <a:bodyPr/>
          <a:lstStyle/>
          <a:p>
            <a:pPr eaLnBrk="1" hangingPunct="1"/>
            <a:r>
              <a:rPr lang="en-US" altLang="en-US" dirty="0" smtClean="0">
                <a:latin typeface="Georgia" panose="02040502050405020303" pitchFamily="18" charset="0"/>
              </a:rPr>
              <a:t>References &amp; Other Resources</a:t>
            </a:r>
            <a:endParaRPr lang="en-US" altLang="en-US" dirty="0">
              <a:latin typeface="Georgia" panose="02040502050405020303" pitchFamily="18" charset="0"/>
            </a:endParaRPr>
          </a:p>
        </p:txBody>
      </p:sp>
      <p:sp>
        <p:nvSpPr>
          <p:cNvPr id="6" name="Content Placeholder 5"/>
          <p:cNvSpPr txBox="1">
            <a:spLocks noGrp="1"/>
          </p:cNvSpPr>
          <p:nvPr>
            <p:ph idx="1"/>
          </p:nvPr>
        </p:nvSpPr>
        <p:spPr>
          <a:xfrm>
            <a:off x="543697" y="1721236"/>
            <a:ext cx="7153889" cy="3891322"/>
          </a:xfrm>
          <a:prstGeom prst="rect">
            <a:avLst/>
          </a:prstGeom>
          <a:noFill/>
        </p:spPr>
        <p:txBody>
          <a:bodyPr wrap="square" rtlCol="0">
            <a:spAutoFit/>
          </a:bodyPr>
          <a:lstStyle/>
          <a:p>
            <a:pPr marL="457200" lvl="1" indent="0">
              <a:buNone/>
            </a:pPr>
            <a:r>
              <a:rPr lang="en-US" sz="2000" u="sng" dirty="0">
                <a:hlinkClick r:id="rId2"/>
              </a:rPr>
              <a:t>McKinsey Global Survey on </a:t>
            </a:r>
            <a:r>
              <a:rPr lang="en-US" sz="2000" u="sng" dirty="0" smtClean="0">
                <a:hlinkClick r:id="rId2"/>
              </a:rPr>
              <a:t>reskilling</a:t>
            </a:r>
            <a:endParaRPr lang="en-US" sz="2000" u="sng" dirty="0" smtClean="0"/>
          </a:p>
          <a:p>
            <a:pPr marL="457200" lvl="1" indent="0">
              <a:buNone/>
            </a:pPr>
            <a:endParaRPr lang="en-US" sz="2000" u="sng" dirty="0"/>
          </a:p>
          <a:p>
            <a:pPr marL="457200" lvl="1" indent="0">
              <a:buNone/>
            </a:pPr>
            <a:r>
              <a:rPr lang="en-US" sz="2000" u="sng" dirty="0" smtClean="0">
                <a:hlinkClick r:id="rId3"/>
              </a:rPr>
              <a:t>Best Way to Close Gaps by McKinsey</a:t>
            </a:r>
            <a:endParaRPr lang="en-US" sz="2000" u="sng" dirty="0" smtClean="0"/>
          </a:p>
          <a:p>
            <a:pPr marL="457200" lvl="1" indent="0">
              <a:buNone/>
            </a:pPr>
            <a:endParaRPr lang="en-US" sz="2000" u="sng" dirty="0"/>
          </a:p>
          <a:p>
            <a:pPr marL="457200" lvl="1" indent="0">
              <a:buNone/>
            </a:pPr>
            <a:r>
              <a:rPr lang="en-US" sz="2000" u="sng" dirty="0" smtClean="0">
                <a:hlinkClick r:id="rId4"/>
              </a:rPr>
              <a:t>Business Priorities in the Post-Pandemic Era</a:t>
            </a:r>
            <a:endParaRPr lang="en-US" sz="2000" u="sng" dirty="0" smtClean="0"/>
          </a:p>
          <a:p>
            <a:pPr marL="457200" lvl="1" indent="0">
              <a:buNone/>
            </a:pPr>
            <a:endParaRPr lang="en-US" sz="2000" u="sng" dirty="0"/>
          </a:p>
          <a:p>
            <a:pPr marL="457200" lvl="1" indent="0">
              <a:buNone/>
            </a:pPr>
            <a:r>
              <a:rPr lang="en-US" sz="2000" u="sng" dirty="0" smtClean="0">
                <a:hlinkClick r:id="rId5"/>
              </a:rPr>
              <a:t>Building Workforce Skills at Scale</a:t>
            </a:r>
            <a:endParaRPr lang="en-US" sz="2000" u="sng" dirty="0" smtClean="0"/>
          </a:p>
          <a:p>
            <a:pPr marL="457200" lvl="1" indent="0">
              <a:buNone/>
            </a:pPr>
            <a:endParaRPr lang="en-US" sz="2000" u="sng" dirty="0"/>
          </a:p>
          <a:p>
            <a:pPr marL="457200" lvl="1" indent="0">
              <a:buNone/>
            </a:pPr>
            <a:r>
              <a:rPr lang="en-US" sz="2000" u="sng" dirty="0" smtClean="0">
                <a:hlinkClick r:id="rId6"/>
              </a:rPr>
              <a:t>Building Agile Capabilities</a:t>
            </a:r>
            <a:endParaRPr lang="en-US" sz="2000" u="sng" dirty="0" smtClean="0"/>
          </a:p>
          <a:p>
            <a:pPr marL="457200" lvl="1" indent="0">
              <a:buNone/>
            </a:pPr>
            <a:endParaRPr lang="en-US" sz="2000" u="sng" dirty="0"/>
          </a:p>
          <a:p>
            <a:pPr marL="457200" lvl="1" indent="0">
              <a:buNone/>
            </a:pPr>
            <a:r>
              <a:rPr lang="en-US" sz="2000" u="sng" dirty="0" smtClean="0">
                <a:hlinkClick r:id="rId7"/>
              </a:rPr>
              <a:t>The Journey to Agile</a:t>
            </a:r>
            <a:endParaRPr lang="en-US" sz="2000" u="sng" dirty="0" smtClean="0"/>
          </a:p>
        </p:txBody>
      </p:sp>
    </p:spTree>
    <p:extLst>
      <p:ext uri="{BB962C8B-B14F-4D97-AF65-F5344CB8AC3E}">
        <p14:creationId xmlns:p14="http://schemas.microsoft.com/office/powerpoint/2010/main" val="38361825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450</Words>
  <Application>Microsoft Office PowerPoint</Application>
  <PresentationFormat>Widescreen</PresentationFormat>
  <Paragraphs>75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Georgia</vt:lpstr>
      <vt:lpstr>1_Office Theme</vt:lpstr>
      <vt:lpstr>PowerPoint Presentation</vt:lpstr>
      <vt:lpstr>Career Readiness Competencies</vt:lpstr>
      <vt:lpstr>What hasn’t changed…</vt:lpstr>
      <vt:lpstr>What HAS changed…</vt:lpstr>
      <vt:lpstr>Employability VS Technical Skills</vt:lpstr>
      <vt:lpstr>What is the mikeroweWORKS Foundation? </vt:lpstr>
      <vt:lpstr>What do Employers Hire for FIRST</vt:lpstr>
      <vt:lpstr>Lifelong Continuous Learning</vt:lpstr>
      <vt:lpstr>References &amp; Other Resources</vt:lpstr>
      <vt:lpstr>Questions or Thoughts?</vt:lpstr>
    </vt:vector>
  </TitlesOfParts>
  <Company>Wichita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Austin, Brian</dc:creator>
  <cp:lastModifiedBy>Austin, Brian</cp:lastModifiedBy>
  <cp:revision>9</cp:revision>
  <dcterms:created xsi:type="dcterms:W3CDTF">2021-05-18T18:38:00Z</dcterms:created>
  <dcterms:modified xsi:type="dcterms:W3CDTF">2021-05-18T19:47:30Z</dcterms:modified>
</cp:coreProperties>
</file>