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262" r:id="rId2"/>
    <p:sldId id="258" r:id="rId3"/>
    <p:sldId id="259" r:id="rId4"/>
    <p:sldId id="296" r:id="rId5"/>
    <p:sldId id="260" r:id="rId6"/>
    <p:sldId id="261" r:id="rId7"/>
    <p:sldId id="257" r:id="rId8"/>
    <p:sldId id="263" r:id="rId9"/>
    <p:sldId id="265" r:id="rId10"/>
    <p:sldId id="267" r:id="rId11"/>
    <p:sldId id="268" r:id="rId12"/>
    <p:sldId id="269" r:id="rId13"/>
    <p:sldId id="271" r:id="rId14"/>
    <p:sldId id="273" r:id="rId15"/>
    <p:sldId id="275" r:id="rId16"/>
    <p:sldId id="276" r:id="rId17"/>
    <p:sldId id="297" r:id="rId18"/>
    <p:sldId id="298" r:id="rId19"/>
    <p:sldId id="277" r:id="rId20"/>
    <p:sldId id="279" r:id="rId21"/>
    <p:sldId id="281" r:id="rId22"/>
    <p:sldId id="285" r:id="rId23"/>
    <p:sldId id="290" r:id="rId24"/>
    <p:sldId id="278" r:id="rId25"/>
    <p:sldId id="299" r:id="rId26"/>
    <p:sldId id="307" r:id="rId27"/>
    <p:sldId id="300" r:id="rId28"/>
    <p:sldId id="301" r:id="rId29"/>
    <p:sldId id="294" r:id="rId30"/>
    <p:sldId id="295" r:id="rId31"/>
    <p:sldId id="308" r:id="rId32"/>
    <p:sldId id="303" r:id="rId33"/>
    <p:sldId id="280" r:id="rId34"/>
    <p:sldId id="302" r:id="rId35"/>
    <p:sldId id="309" r:id="rId36"/>
    <p:sldId id="293" r:id="rId37"/>
    <p:sldId id="304" r:id="rId38"/>
    <p:sldId id="306" r:id="rId39"/>
    <p:sldId id="305" r:id="rId40"/>
    <p:sldId id="310" r:id="rId41"/>
    <p:sldId id="31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A"/>
    <a:srgbClr val="DBD9DA"/>
    <a:srgbClr val="FF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53077" autoAdjust="0"/>
  </p:normalViewPr>
  <p:slideViewPr>
    <p:cSldViewPr snapToGrid="0" snapToObjects="1">
      <p:cViewPr varScale="1">
        <p:scale>
          <a:sx n="58" d="100"/>
          <a:sy n="58" d="100"/>
        </p:scale>
        <p:origin x="2496" y="6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5" d="100"/>
          <a:sy n="85" d="100"/>
        </p:scale>
        <p:origin x="109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55E549EA-A729-3D45-8B4D-22B7EBF5C6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4B97E04D-ECCF-9144-940C-119F342EF95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43F512-30E2-3F46-8010-5659AF98CC34}" type="datetimeFigureOut">
              <a:rPr lang="en-US" smtClean="0"/>
              <a:t>8/13/2018</a:t>
            </a:fld>
            <a:endParaRPr lang="en-US"/>
          </a:p>
        </p:txBody>
      </p:sp>
      <p:sp>
        <p:nvSpPr>
          <p:cNvPr id="4" name="Footer Placeholder 3">
            <a:extLst>
              <a:ext uri="{FF2B5EF4-FFF2-40B4-BE49-F238E27FC236}">
                <a16:creationId xmlns:a16="http://schemas.microsoft.com/office/drawing/2014/main" xmlns="" id="{AA0344F1-5767-0541-B208-C6A9788E85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176DBA68-A779-A547-8605-413DDCAEB5E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7A2CB1-9001-FD49-B675-3F6AB6B0DB25}" type="slidenum">
              <a:rPr lang="en-US" smtClean="0"/>
              <a:t>‹#›</a:t>
            </a:fld>
            <a:endParaRPr lang="en-US"/>
          </a:p>
        </p:txBody>
      </p:sp>
    </p:spTree>
    <p:extLst>
      <p:ext uri="{BB962C8B-B14F-4D97-AF65-F5344CB8AC3E}">
        <p14:creationId xmlns:p14="http://schemas.microsoft.com/office/powerpoint/2010/main" val="3221082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3E9FAA-CE99-9243-980C-708A50330DCB}" type="datetimeFigureOut">
              <a:rPr lang="en-US" smtClean="0"/>
              <a:t>8/13/2018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66AF33-FE8D-0F43-AD85-A52C3F99EDA1}" type="slidenum">
              <a:rPr lang="en-US" smtClean="0"/>
              <a:t>‹#›</a:t>
            </a:fld>
            <a:endParaRPr lang="en-US"/>
          </a:p>
        </p:txBody>
      </p:sp>
    </p:spTree>
    <p:extLst>
      <p:ext uri="{BB962C8B-B14F-4D97-AF65-F5344CB8AC3E}">
        <p14:creationId xmlns:p14="http://schemas.microsoft.com/office/powerpoint/2010/main" val="377618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this Intermediate Blackboard training presentation, created by the Instructional Design and Access team, and presented by Taylor Moore.</a:t>
            </a:r>
          </a:p>
        </p:txBody>
      </p:sp>
      <p:sp>
        <p:nvSpPr>
          <p:cNvPr id="4" name="Slide Number Placeholder 3"/>
          <p:cNvSpPr>
            <a:spLocks noGrp="1"/>
          </p:cNvSpPr>
          <p:nvPr>
            <p:ph type="sldNum" sz="quarter" idx="10"/>
          </p:nvPr>
        </p:nvSpPr>
        <p:spPr/>
        <p:txBody>
          <a:bodyPr/>
          <a:lstStyle/>
          <a:p>
            <a:fld id="{4566AF33-FE8D-0F43-AD85-A52C3F99EDA1}" type="slidenum">
              <a:rPr lang="en-US" smtClean="0"/>
              <a:t>1</a:t>
            </a:fld>
            <a:endParaRPr lang="en-US"/>
          </a:p>
        </p:txBody>
      </p:sp>
    </p:spTree>
    <p:extLst>
      <p:ext uri="{BB962C8B-B14F-4D97-AF65-F5344CB8AC3E}">
        <p14:creationId xmlns:p14="http://schemas.microsoft.com/office/powerpoint/2010/main" val="2776157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now</a:t>
            </a:r>
            <a:r>
              <a:rPr lang="en-US" baseline="0" dirty="0"/>
              <a:t> in the Test Canvas page. This is where you can create a question from scratch or reuse questions from a previously created pool or exam. If you choose to reuse questions, you will need to decide whether to use Create Question Set, Create Random Block, or Find Questions. Question Sets are </a:t>
            </a:r>
            <a:r>
              <a:rPr lang="en-US" sz="1200" kern="1200" dirty="0">
                <a:solidFill>
                  <a:schemeClr val="tx1"/>
                </a:solidFill>
                <a:effectLst/>
                <a:latin typeface="+mn-lt"/>
                <a:ea typeface="+mn-ea"/>
                <a:cs typeface="+mn-cs"/>
              </a:rPr>
              <a:t>groups of questions that can be presented in a random fashion determined by the instructor.</a:t>
            </a:r>
            <a:r>
              <a:rPr lang="en-US" sz="1200" kern="1200" baseline="0" dirty="0">
                <a:solidFill>
                  <a:schemeClr val="tx1"/>
                </a:solidFill>
                <a:effectLst/>
                <a:latin typeface="+mn-lt"/>
                <a:ea typeface="+mn-ea"/>
                <a:cs typeface="+mn-cs"/>
              </a:rPr>
              <a:t> Random Blocks are </a:t>
            </a:r>
            <a:r>
              <a:rPr lang="en-US" sz="1200" kern="1200" dirty="0">
                <a:solidFill>
                  <a:schemeClr val="tx1"/>
                </a:solidFill>
                <a:effectLst/>
                <a:latin typeface="+mn-lt"/>
                <a:ea typeface="+mn-ea"/>
                <a:cs typeface="+mn-cs"/>
              </a:rPr>
              <a:t>groups of questions randomly selected from a question pool. And</a:t>
            </a:r>
            <a:r>
              <a:rPr lang="en-US" sz="1200" kern="1200" baseline="0" dirty="0">
                <a:solidFill>
                  <a:schemeClr val="tx1"/>
                </a:solidFill>
                <a:effectLst/>
                <a:latin typeface="+mn-lt"/>
                <a:ea typeface="+mn-ea"/>
                <a:cs typeface="+mn-cs"/>
              </a:rPr>
              <a:t> Find Questions allows </a:t>
            </a:r>
            <a:r>
              <a:rPr lang="en-US" sz="1200" kern="1200" dirty="0">
                <a:solidFill>
                  <a:schemeClr val="tx1"/>
                </a:solidFill>
                <a:effectLst/>
                <a:latin typeface="+mn-lt"/>
                <a:ea typeface="+mn-ea"/>
                <a:cs typeface="+mn-cs"/>
              </a:rPr>
              <a:t>the test creator to gather questions, organized by criteria such as question type, category, topics, level of difficulty, and keywords. These options</a:t>
            </a:r>
            <a:r>
              <a:rPr lang="en-US" sz="1200" kern="1200" baseline="0" dirty="0">
                <a:solidFill>
                  <a:schemeClr val="tx1"/>
                </a:solidFill>
                <a:effectLst/>
                <a:latin typeface="+mn-lt"/>
                <a:ea typeface="+mn-ea"/>
                <a:cs typeface="+mn-cs"/>
              </a:rPr>
              <a:t> are discussed more in depth in the </a:t>
            </a:r>
            <a:r>
              <a:rPr lang="en-US" sz="1200" b="1" kern="1200" baseline="0" dirty="0">
                <a:solidFill>
                  <a:schemeClr val="tx1"/>
                </a:solidFill>
                <a:effectLst/>
                <a:latin typeface="+mn-lt"/>
                <a:ea typeface="+mn-ea"/>
                <a:cs typeface="+mn-cs"/>
              </a:rPr>
              <a:t>Advanced Blackboard training</a:t>
            </a:r>
            <a:r>
              <a:rPr lang="en-US" sz="1200" kern="1200" baseline="0" dirty="0">
                <a:solidFill>
                  <a:schemeClr val="tx1"/>
                </a:solidFill>
                <a:effectLst/>
                <a:latin typeface="+mn-lt"/>
                <a:ea typeface="+mn-ea"/>
                <a:cs typeface="+mn-cs"/>
              </a:rPr>
              <a:t>. For this training we will briefly review creating a question from scratch.</a:t>
            </a:r>
            <a:endParaRPr lang="en-US" dirty="0"/>
          </a:p>
        </p:txBody>
      </p:sp>
      <p:sp>
        <p:nvSpPr>
          <p:cNvPr id="4" name="Slide Number Placeholder 3"/>
          <p:cNvSpPr>
            <a:spLocks noGrp="1"/>
          </p:cNvSpPr>
          <p:nvPr>
            <p:ph type="sldNum" sz="quarter" idx="10"/>
          </p:nvPr>
        </p:nvSpPr>
        <p:spPr/>
        <p:txBody>
          <a:bodyPr/>
          <a:lstStyle/>
          <a:p>
            <a:fld id="{4566AF33-FE8D-0F43-AD85-A52C3F99EDA1}" type="slidenum">
              <a:rPr lang="en-US" smtClean="0"/>
              <a:t>10</a:t>
            </a:fld>
            <a:endParaRPr lang="en-US"/>
          </a:p>
        </p:txBody>
      </p:sp>
    </p:spTree>
    <p:extLst>
      <p:ext uri="{BB962C8B-B14F-4D97-AF65-F5344CB8AC3E}">
        <p14:creationId xmlns:p14="http://schemas.microsoft.com/office/powerpoint/2010/main" val="1477518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the Create</a:t>
            </a:r>
            <a:r>
              <a:rPr lang="en-US" baseline="0" dirty="0"/>
              <a:t> Question option and review the dropdown menu that descends featuring all the different questions types available in the test tool. These include Multiple Choice, Multiple Answer, True/False, Short Answer, Essay and more. </a:t>
            </a:r>
            <a:endParaRPr lang="en-US" dirty="0"/>
          </a:p>
        </p:txBody>
      </p:sp>
      <p:sp>
        <p:nvSpPr>
          <p:cNvPr id="4" name="Slide Number Placeholder 3"/>
          <p:cNvSpPr>
            <a:spLocks noGrp="1"/>
          </p:cNvSpPr>
          <p:nvPr>
            <p:ph type="sldNum" sz="quarter" idx="10"/>
          </p:nvPr>
        </p:nvSpPr>
        <p:spPr/>
        <p:txBody>
          <a:bodyPr/>
          <a:lstStyle/>
          <a:p>
            <a:fld id="{4566AF33-FE8D-0F43-AD85-A52C3F99EDA1}" type="slidenum">
              <a:rPr lang="en-US" smtClean="0"/>
              <a:t>11</a:t>
            </a:fld>
            <a:endParaRPr lang="en-US"/>
          </a:p>
        </p:txBody>
      </p:sp>
    </p:spTree>
    <p:extLst>
      <p:ext uri="{BB962C8B-B14F-4D97-AF65-F5344CB8AC3E}">
        <p14:creationId xmlns:p14="http://schemas.microsoft.com/office/powerpoint/2010/main" val="111210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a:t>
            </a:r>
            <a:r>
              <a:rPr lang="en-US" baseline="0" dirty="0"/>
              <a:t> you have selected your question type, you will proceed to the Create/Edit Question page. This is where the question text and answer options are provided. You can </a:t>
            </a:r>
            <a:r>
              <a:rPr lang="en-US" baseline="0" dirty="0" smtClean="0"/>
              <a:t>type </a:t>
            </a:r>
            <a:r>
              <a:rPr lang="en-US" baseline="0" dirty="0"/>
              <a:t>in the text or copy/paste using the keyboard shortcuts. Next to the upper left-hand corner of each answer option, there is a small radio button. This is used to indicate which answer </a:t>
            </a:r>
            <a:r>
              <a:rPr lang="en-US" baseline="0" dirty="0" smtClean="0"/>
              <a:t>option </a:t>
            </a:r>
            <a:r>
              <a:rPr lang="en-US" baseline="0" dirty="0"/>
              <a:t>is correct. Select the button next to the correct answer and review the questions options area before selecting submit.</a:t>
            </a:r>
            <a:endParaRPr lang="en-US" dirty="0"/>
          </a:p>
        </p:txBody>
      </p:sp>
      <p:sp>
        <p:nvSpPr>
          <p:cNvPr id="4" name="Slide Number Placeholder 3"/>
          <p:cNvSpPr>
            <a:spLocks noGrp="1"/>
          </p:cNvSpPr>
          <p:nvPr>
            <p:ph type="sldNum" sz="quarter" idx="10"/>
          </p:nvPr>
        </p:nvSpPr>
        <p:spPr/>
        <p:txBody>
          <a:bodyPr/>
          <a:lstStyle/>
          <a:p>
            <a:fld id="{4566AF33-FE8D-0F43-AD85-A52C3F99EDA1}" type="slidenum">
              <a:rPr lang="en-US" smtClean="0"/>
              <a:t>12</a:t>
            </a:fld>
            <a:endParaRPr lang="en-US"/>
          </a:p>
        </p:txBody>
      </p:sp>
    </p:spTree>
    <p:extLst>
      <p:ext uri="{BB962C8B-B14F-4D97-AF65-F5344CB8AC3E}">
        <p14:creationId xmlns:p14="http://schemas.microsoft.com/office/powerpoint/2010/main" val="4175838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question Options area of the Create/Edit question page allows you to adjust the answer numbering, orientation, allow for partial credit, and to show answer in a random order. It is important to note that when choosing to show answers in a random order, you take into account whether any of the answer options rely on the position of the others. For example, if an answer states, “Both A and C”, but the answer options are randomized. Answers originally set in the A and C position, may wind up in the B and D positions instead. This leads to significant confusion for students. Once you have selected the options you want to apply to the individual questions, click submit to create another question or to move back into the Test Canvas area.</a:t>
            </a:r>
          </a:p>
        </p:txBody>
      </p:sp>
      <p:sp>
        <p:nvSpPr>
          <p:cNvPr id="4" name="Slide Number Placeholder 3"/>
          <p:cNvSpPr>
            <a:spLocks noGrp="1"/>
          </p:cNvSpPr>
          <p:nvPr>
            <p:ph type="sldNum" sz="quarter" idx="10"/>
          </p:nvPr>
        </p:nvSpPr>
        <p:spPr/>
        <p:txBody>
          <a:bodyPr/>
          <a:lstStyle/>
          <a:p>
            <a:fld id="{4566AF33-FE8D-0F43-AD85-A52C3F99EDA1}" type="slidenum">
              <a:rPr lang="en-US" smtClean="0"/>
              <a:t>13</a:t>
            </a:fld>
            <a:endParaRPr lang="en-US"/>
          </a:p>
        </p:txBody>
      </p:sp>
    </p:spTree>
    <p:extLst>
      <p:ext uri="{BB962C8B-B14F-4D97-AF65-F5344CB8AC3E}">
        <p14:creationId xmlns:p14="http://schemas.microsoft.com/office/powerpoint/2010/main" val="1589939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 question has been created, you will be redirected to the Test Canvas area, where you can adjust the points each question is worth. Click into the “points” box for the individual question and update the associated points. You can also choose to make the individual question worth extra credit. While students will be able to earn the points associated with the question, the points are not added to the Total points possible for the test. As you are creating the test, it is important to check and verify your Total Questions and Total Points status located in the Test Canvas area below the Create Question button. Once you have completed your question creation and adjusted your questions, you can click the “OK” button in the bottom right-hand corner of the page as you are ready to deploy the test into the course for student access.</a:t>
            </a:r>
          </a:p>
        </p:txBody>
      </p:sp>
      <p:sp>
        <p:nvSpPr>
          <p:cNvPr id="4" name="Slide Number Placeholder 3"/>
          <p:cNvSpPr>
            <a:spLocks noGrp="1"/>
          </p:cNvSpPr>
          <p:nvPr>
            <p:ph type="sldNum" sz="quarter" idx="10"/>
          </p:nvPr>
        </p:nvSpPr>
        <p:spPr/>
        <p:txBody>
          <a:bodyPr/>
          <a:lstStyle/>
          <a:p>
            <a:fld id="{4566AF33-FE8D-0F43-AD85-A52C3F99EDA1}" type="slidenum">
              <a:rPr lang="en-US" smtClean="0"/>
              <a:t>14</a:t>
            </a:fld>
            <a:endParaRPr lang="en-US"/>
          </a:p>
        </p:txBody>
      </p:sp>
    </p:spTree>
    <p:extLst>
      <p:ext uri="{BB962C8B-B14F-4D97-AF65-F5344CB8AC3E}">
        <p14:creationId xmlns:p14="http://schemas.microsoft.com/office/powerpoint/2010/main" val="1620324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deploy the test, select the area of your course that you want the test housed for students to access it. Often this is in a specific module folder located in the Course Content area or in an Exams tab, however you can choose any content location in your course. With that in mind, it is critical that you are consistent when placing your tests. If you place tests one and two in their corresponding module folders, all remaining tests should also be placed in their corresponding folder for consistency purposes. </a:t>
            </a:r>
          </a:p>
        </p:txBody>
      </p:sp>
      <p:sp>
        <p:nvSpPr>
          <p:cNvPr id="4" name="Slide Number Placeholder 3"/>
          <p:cNvSpPr>
            <a:spLocks noGrp="1"/>
          </p:cNvSpPr>
          <p:nvPr>
            <p:ph type="sldNum" sz="quarter" idx="10"/>
          </p:nvPr>
        </p:nvSpPr>
        <p:spPr/>
        <p:txBody>
          <a:bodyPr/>
          <a:lstStyle/>
          <a:p>
            <a:fld id="{4566AF33-FE8D-0F43-AD85-A52C3F99EDA1}" type="slidenum">
              <a:rPr lang="en-US" smtClean="0"/>
              <a:t>15</a:t>
            </a:fld>
            <a:endParaRPr lang="en-US"/>
          </a:p>
        </p:txBody>
      </p:sp>
    </p:spTree>
    <p:extLst>
      <p:ext uri="{BB962C8B-B14F-4D97-AF65-F5344CB8AC3E}">
        <p14:creationId xmlns:p14="http://schemas.microsoft.com/office/powerpoint/2010/main" val="2412857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are in the area that you want the test to be placed, select the Assessments tab at the top of the page in the “ribbon”. When the Assessments dropdown menu appears, select the Test link. A list of available existing tests will appear. Select the test you have created and select the submit button. This will lead you to the Test Settings/Test Options page.</a:t>
            </a:r>
          </a:p>
        </p:txBody>
      </p:sp>
      <p:sp>
        <p:nvSpPr>
          <p:cNvPr id="4" name="Slide Number Placeholder 3"/>
          <p:cNvSpPr>
            <a:spLocks noGrp="1"/>
          </p:cNvSpPr>
          <p:nvPr>
            <p:ph type="sldNum" sz="quarter" idx="10"/>
          </p:nvPr>
        </p:nvSpPr>
        <p:spPr/>
        <p:txBody>
          <a:bodyPr/>
          <a:lstStyle/>
          <a:p>
            <a:fld id="{4566AF33-FE8D-0F43-AD85-A52C3F99EDA1}" type="slidenum">
              <a:rPr lang="en-US" smtClean="0"/>
              <a:t>16</a:t>
            </a:fld>
            <a:endParaRPr lang="en-US"/>
          </a:p>
        </p:txBody>
      </p:sp>
    </p:spTree>
    <p:extLst>
      <p:ext uri="{BB962C8B-B14F-4D97-AF65-F5344CB8AC3E}">
        <p14:creationId xmlns:p14="http://schemas.microsoft.com/office/powerpoint/2010/main" val="1493456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Test Settings page, provide a description of the test if you have not already done so when first creating the test. Then review the array of options available on this page. For the purposes of this training we are going to discuss the settings briefly. First, ensure that the link has been made available. This setting is directly under the description textbox, and is defaulted to the “No” position. Most often this setting is left to the “No” position to help delay student access to the test, however the display dates—which we will discuss shortly—are better options for this purpose. Next, set a timer for the test if desired and select “auto-submit” to “on”. The timer is set in minutes and provides students with periodic time status updates during the exam. If auto-submit is set to “off” the exam will prompt the student at the end of their time and allow them the option to continue past the set timer. If the student goes beyond the timer, the instructor may then be required to approve the test before the score is admitted into the grade center. If auto-submit is set to “on”, the test will be automatically submitted at the end of the timer, regardless of how much of the test is completed. Moving on, the display dates can be used to allow and disallow student access to the test and are specific to the date and time down to the minute. As mentioned a moment ago, instead of marking no for the “link availability” setting, using the display dates allows you to pre-set when the test will become available prior to the actual date/time. This means you can set a test to open days, weeks, or months in advance. Lastly, become familiar with the “exceptions” area of the test settings page. This is the area you will use in the event that you need to adjust the timer, availability dates, or number of attempts for a single students. </a:t>
            </a:r>
          </a:p>
        </p:txBody>
      </p:sp>
      <p:sp>
        <p:nvSpPr>
          <p:cNvPr id="4" name="Slide Number Placeholder 3"/>
          <p:cNvSpPr>
            <a:spLocks noGrp="1"/>
          </p:cNvSpPr>
          <p:nvPr>
            <p:ph type="sldNum" sz="quarter" idx="10"/>
          </p:nvPr>
        </p:nvSpPr>
        <p:spPr/>
        <p:txBody>
          <a:bodyPr/>
          <a:lstStyle/>
          <a:p>
            <a:fld id="{4566AF33-FE8D-0F43-AD85-A52C3F99EDA1}" type="slidenum">
              <a:rPr lang="en-US" smtClean="0"/>
              <a:t>17</a:t>
            </a:fld>
            <a:endParaRPr lang="en-US"/>
          </a:p>
        </p:txBody>
      </p:sp>
    </p:spTree>
    <p:extLst>
      <p:ext uri="{BB962C8B-B14F-4D97-AF65-F5344CB8AC3E}">
        <p14:creationId xmlns:p14="http://schemas.microsoft.com/office/powerpoint/2010/main" val="1347196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reviewed settings that are important to use, there are two settings it is highly recommended that you avoid using. The first is force completion. IDA recommends that you never use force completion. This setting will force the test to be completed in one sitting, which has the great potential for problems for students and instructor. If the internet flickers out—even if restored a few moments later—force completion will force the test closed regardless of how long a student was in it prior to the issue. This may mean the vast majority of the test is not complete when it is forced closed. As a result, students may email in a panic requesting access back into their test and this requires you to reset the test manually in Blackboard. Another setting it is recommendation to avoid is the use of a password to lock access to the test. Passwords are notoriously problematic as they are easily lost, misspelled, or forgotten which again may result in panicked student emails. Lastly, while this does not specifically refer to a test setting, it is critical to address the issue of using Internet Explorer especially with tests. Please inform and remind all students to avoid using Internet Explorer with Blackboard and tests, as there are a number of known issues related to the incompatibilities between I.E. and Blackboard tests. </a:t>
            </a:r>
          </a:p>
        </p:txBody>
      </p:sp>
      <p:sp>
        <p:nvSpPr>
          <p:cNvPr id="4" name="Slide Number Placeholder 3"/>
          <p:cNvSpPr>
            <a:spLocks noGrp="1"/>
          </p:cNvSpPr>
          <p:nvPr>
            <p:ph type="sldNum" sz="quarter" idx="10"/>
          </p:nvPr>
        </p:nvSpPr>
        <p:spPr/>
        <p:txBody>
          <a:bodyPr/>
          <a:lstStyle/>
          <a:p>
            <a:fld id="{4566AF33-FE8D-0F43-AD85-A52C3F99EDA1}" type="slidenum">
              <a:rPr lang="en-US" smtClean="0"/>
              <a:t>18</a:t>
            </a:fld>
            <a:endParaRPr lang="en-US"/>
          </a:p>
        </p:txBody>
      </p:sp>
    </p:spTree>
    <p:extLst>
      <p:ext uri="{BB962C8B-B14F-4D97-AF65-F5344CB8AC3E}">
        <p14:creationId xmlns:p14="http://schemas.microsoft.com/office/powerpoint/2010/main" val="3139606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section we will discuss is assignment settings and other tools.</a:t>
            </a:r>
          </a:p>
        </p:txBody>
      </p:sp>
      <p:sp>
        <p:nvSpPr>
          <p:cNvPr id="4" name="Slide Number Placeholder 3"/>
          <p:cNvSpPr>
            <a:spLocks noGrp="1"/>
          </p:cNvSpPr>
          <p:nvPr>
            <p:ph type="sldNum" sz="quarter" idx="10"/>
          </p:nvPr>
        </p:nvSpPr>
        <p:spPr/>
        <p:txBody>
          <a:bodyPr/>
          <a:lstStyle/>
          <a:p>
            <a:fld id="{4566AF33-FE8D-0F43-AD85-A52C3F99EDA1}" type="slidenum">
              <a:rPr lang="en-US" smtClean="0"/>
              <a:t>19</a:t>
            </a:fld>
            <a:endParaRPr lang="en-US"/>
          </a:p>
        </p:txBody>
      </p:sp>
    </p:spTree>
    <p:extLst>
      <p:ext uri="{BB962C8B-B14F-4D97-AF65-F5344CB8AC3E}">
        <p14:creationId xmlns:p14="http://schemas.microsoft.com/office/powerpoint/2010/main" val="3243539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Intermediate</a:t>
            </a:r>
            <a:r>
              <a:rPr lang="en-US" baseline="0" dirty="0"/>
              <a:t> Blackboard. My name is Taylor, and today we will be reviewing some intermediate Blackboard elements. This presentation is designed to further develop your understanding of Blackboard tools and settings, and to continue building on the Introduction to Blackboard training presentation. In order to determine if this is the right presentation for you, it is important to assess where you are in your comprehension of the LMS. </a:t>
            </a:r>
            <a:r>
              <a:rPr lang="en-US" dirty="0"/>
              <a:t>The</a:t>
            </a:r>
            <a:r>
              <a:rPr lang="en-US" baseline="0" dirty="0"/>
              <a:t> </a:t>
            </a:r>
            <a:r>
              <a:rPr lang="en-US" b="1" baseline="0" dirty="0"/>
              <a:t>Introduction to Blackboard presentation</a:t>
            </a:r>
            <a:r>
              <a:rPr lang="en-US" baseline="0" dirty="0"/>
              <a:t> covers the following: What is Blackboard and where can you find it? Navigating Blackboard. Using Announcements and course email. Uploading content. Using discussion boards and assignments tools. How the Grade Center in Blackboard works, and how to interpret Ally scores. </a:t>
            </a:r>
            <a:r>
              <a:rPr lang="en-US" b="0" baseline="0" dirty="0"/>
              <a:t>If you are not familiar with or would like training on these topics, it may be beneficial to review the </a:t>
            </a:r>
            <a:r>
              <a:rPr lang="en-US" b="1" baseline="0" dirty="0"/>
              <a:t>Introduction to Blackboard training </a:t>
            </a:r>
            <a:r>
              <a:rPr lang="en-US" b="0" baseline="0" dirty="0"/>
              <a:t>before continuing with this presentation at a later date.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If you have already viewed the </a:t>
            </a:r>
            <a:r>
              <a:rPr lang="en-US" b="1" baseline="0" dirty="0"/>
              <a:t>Introduction to Blackboard presentation </a:t>
            </a:r>
            <a:r>
              <a:rPr lang="en-US" b="0" baseline="0" dirty="0"/>
              <a:t>or feel you have a basic understanding of using Blackboard, this is the right presentation for you. We will discuss the creation of tests, assignment settings and tools, proper grade center set up, use of student preview mode versus test student, and the creation and settings of the groups tool. These are extremely rich topics, each deserving of their own presentation, so while we will start on these concepts, we will not cover everything in this presentation. For more advanced training please review the </a:t>
            </a:r>
            <a:r>
              <a:rPr lang="en-US" b="1" baseline="0" dirty="0"/>
              <a:t>Advanced Blackboard presentation</a:t>
            </a:r>
            <a:r>
              <a:rPr lang="en-US" b="0" baseline="0" dirty="0"/>
              <a:t> which includes using test pools, surveys, </a:t>
            </a:r>
            <a:r>
              <a:rPr lang="en-US" b="0" baseline="0" dirty="0" err="1"/>
              <a:t>Panopto</a:t>
            </a:r>
            <a:r>
              <a:rPr lang="en-US" b="0" baseline="0" dirty="0"/>
              <a:t> assignments, wikis, journals, Now that you have determined if this is the right presentation for you, let’s continue.</a:t>
            </a:r>
            <a:endParaRPr lang="en-US" dirty="0"/>
          </a:p>
        </p:txBody>
      </p:sp>
      <p:sp>
        <p:nvSpPr>
          <p:cNvPr id="4" name="Slide Number Placeholder 3"/>
          <p:cNvSpPr>
            <a:spLocks noGrp="1"/>
          </p:cNvSpPr>
          <p:nvPr>
            <p:ph type="sldNum" sz="quarter" idx="10"/>
          </p:nvPr>
        </p:nvSpPr>
        <p:spPr/>
        <p:txBody>
          <a:bodyPr/>
          <a:lstStyle/>
          <a:p>
            <a:fld id="{4566AF33-FE8D-0F43-AD85-A52C3F99EDA1}" type="slidenum">
              <a:rPr lang="en-US" smtClean="0"/>
              <a:t>2</a:t>
            </a:fld>
            <a:endParaRPr lang="en-US"/>
          </a:p>
        </p:txBody>
      </p:sp>
    </p:spTree>
    <p:extLst>
      <p:ext uri="{BB962C8B-B14F-4D97-AF65-F5344CB8AC3E}">
        <p14:creationId xmlns:p14="http://schemas.microsoft.com/office/powerpoint/2010/main" val="955329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basics about creating assignments have already been addressed in the Introduction to Blackboard presentation. We will not discuss those settings in this presentation, instead choosing to build upon that foundational knowledge. Please review the Introduction to Blackboard presentation if you would like a refresher on the basics training for creating assignments. </a:t>
            </a:r>
          </a:p>
        </p:txBody>
      </p:sp>
      <p:sp>
        <p:nvSpPr>
          <p:cNvPr id="4" name="Slide Number Placeholder 3"/>
          <p:cNvSpPr>
            <a:spLocks noGrp="1"/>
          </p:cNvSpPr>
          <p:nvPr>
            <p:ph type="sldNum" sz="quarter" idx="10"/>
          </p:nvPr>
        </p:nvSpPr>
        <p:spPr/>
        <p:txBody>
          <a:bodyPr/>
          <a:lstStyle/>
          <a:p>
            <a:fld id="{4566AF33-FE8D-0F43-AD85-A52C3F99EDA1}" type="slidenum">
              <a:rPr lang="en-US" smtClean="0"/>
              <a:t>20</a:t>
            </a:fld>
            <a:endParaRPr lang="en-US"/>
          </a:p>
        </p:txBody>
      </p:sp>
    </p:spTree>
    <p:extLst>
      <p:ext uri="{BB962C8B-B14F-4D97-AF65-F5344CB8AC3E}">
        <p14:creationId xmlns:p14="http://schemas.microsoft.com/office/powerpoint/2010/main" val="1420820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are going to discuss SafeAssign, which allows you to check written work for plagiarism, rubrics which allow you to provide students with clear grading criteria and to use the criteria directly in the assignment grading process for streamlining and consistency. Although Self and Peer Assessment is another written assignment based tool, it is recommended that you do not use Self and Peer assessment due to its restrictive settings, potential to cause student confusion, and limited functionality. </a:t>
            </a:r>
          </a:p>
        </p:txBody>
      </p:sp>
      <p:sp>
        <p:nvSpPr>
          <p:cNvPr id="4" name="Slide Number Placeholder 3"/>
          <p:cNvSpPr>
            <a:spLocks noGrp="1"/>
          </p:cNvSpPr>
          <p:nvPr>
            <p:ph type="sldNum" sz="quarter" idx="10"/>
          </p:nvPr>
        </p:nvSpPr>
        <p:spPr/>
        <p:txBody>
          <a:bodyPr/>
          <a:lstStyle/>
          <a:p>
            <a:fld id="{4566AF33-FE8D-0F43-AD85-A52C3F99EDA1}" type="slidenum">
              <a:rPr lang="en-US" smtClean="0"/>
              <a:t>21</a:t>
            </a:fld>
            <a:endParaRPr lang="en-US"/>
          </a:p>
        </p:txBody>
      </p:sp>
    </p:spTree>
    <p:extLst>
      <p:ext uri="{BB962C8B-B14F-4D97-AF65-F5344CB8AC3E}">
        <p14:creationId xmlns:p14="http://schemas.microsoft.com/office/powerpoint/2010/main" val="1581619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SafeAssign is a plagiarism checking tool that examines a written work and provides a report indicating percentages of matching to other known works. Basics about this tool are provided in the Introduction to Blackboard presentation, so we will be focusing—instead—on the use of </a:t>
            </a:r>
            <a:r>
              <a:rPr lang="en-US" dirty="0" err="1"/>
              <a:t>DirectSubmit</a:t>
            </a:r>
            <a:r>
              <a:rPr lang="en-US" dirty="0"/>
              <a:t>. Direct Submit can be used from the instructor-side to manage and submit papers directly to the SafeAssign service, instead of requiring them to be entered from the student side through an assignment submission portal. To access the Direct Submit tool, locate the Course Tools panel and select the SafeAssign tool. Next select the </a:t>
            </a:r>
            <a:r>
              <a:rPr lang="en-US" dirty="0" err="1"/>
              <a:t>DirectSubmit</a:t>
            </a:r>
            <a:r>
              <a:rPr lang="en-US" dirty="0"/>
              <a:t> button, followed by Submit Paper. The submission options allow the content to be submitted as a draft which will keep the content out of the database as it is understood that the final draft may be added later but is not plagiarized; and also allows you to skip the plagiarism check entirely, but add the content to the database. This may be helpful for adding in an original work that you do not want others to use in their work without proper attribution. The file upload section provides options for how the content is uploaded with </a:t>
            </a:r>
            <a:r>
              <a:rPr lang="en-US" dirty="0" err="1"/>
              <a:t>DirectSubmit</a:t>
            </a:r>
            <a:r>
              <a:rPr lang="en-US" dirty="0"/>
              <a:t>. You can upload a file using the browse button, or copy/paste using the keyboard short cuts. Once you are ready to submit the work, select the submit button at the bottom of the page to run the report. </a:t>
            </a:r>
          </a:p>
        </p:txBody>
      </p:sp>
      <p:sp>
        <p:nvSpPr>
          <p:cNvPr id="4" name="Slide Number Placeholder 3"/>
          <p:cNvSpPr>
            <a:spLocks noGrp="1"/>
          </p:cNvSpPr>
          <p:nvPr>
            <p:ph type="sldNum" sz="quarter" idx="10"/>
          </p:nvPr>
        </p:nvSpPr>
        <p:spPr/>
        <p:txBody>
          <a:bodyPr/>
          <a:lstStyle/>
          <a:p>
            <a:fld id="{4566AF33-FE8D-0F43-AD85-A52C3F99EDA1}" type="slidenum">
              <a:rPr lang="en-US" smtClean="0"/>
              <a:t>22</a:t>
            </a:fld>
            <a:endParaRPr lang="en-US"/>
          </a:p>
        </p:txBody>
      </p:sp>
    </p:spTree>
    <p:extLst>
      <p:ext uri="{BB962C8B-B14F-4D97-AF65-F5344CB8AC3E}">
        <p14:creationId xmlns:p14="http://schemas.microsoft.com/office/powerpoint/2010/main" val="2391738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Rubrics are another great tool to use with assessments as they can provide clear grading criteria to students and a streamlined grading process for the instructor. Select the Rubrics link located in the Course Tools list, and click on Create Rubric or Import a rubric from a previous semester. Please note that in order to import a rubric, the file must be in a specific type of format and not a regular word, excel, or pdf file. Once you have selected Create Rubric, fill in the rubric name, description, and grading criteria grid. Although the default includes three columns (Novice, Competent, and Proficient) and three rows (Formatting, Organization, Grammar) each with their own percentage weight, the grid is able to be edited to match your own categories, points, or percentages. Rubrics can be used with a number of assessment types including essay test questions, short answer questions, written assignments, discussion boards and more. When you are finished with your adjustments, select the submit button. </a:t>
            </a:r>
          </a:p>
        </p:txBody>
      </p:sp>
      <p:sp>
        <p:nvSpPr>
          <p:cNvPr id="4" name="Slide Number Placeholder 3"/>
          <p:cNvSpPr>
            <a:spLocks noGrp="1"/>
          </p:cNvSpPr>
          <p:nvPr>
            <p:ph type="sldNum" sz="quarter" idx="10"/>
          </p:nvPr>
        </p:nvSpPr>
        <p:spPr/>
        <p:txBody>
          <a:bodyPr/>
          <a:lstStyle/>
          <a:p>
            <a:fld id="{4566AF33-FE8D-0F43-AD85-A52C3F99EDA1}" type="slidenum">
              <a:rPr lang="en-US" smtClean="0"/>
              <a:t>23</a:t>
            </a:fld>
            <a:endParaRPr lang="en-US"/>
          </a:p>
        </p:txBody>
      </p:sp>
    </p:spTree>
    <p:extLst>
      <p:ext uri="{BB962C8B-B14F-4D97-AF65-F5344CB8AC3E}">
        <p14:creationId xmlns:p14="http://schemas.microsoft.com/office/powerpoint/2010/main" val="3052719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your assessments are created, it’s time to discuss Grade Center Set Up.</a:t>
            </a:r>
          </a:p>
        </p:txBody>
      </p:sp>
      <p:sp>
        <p:nvSpPr>
          <p:cNvPr id="4" name="Slide Number Placeholder 3"/>
          <p:cNvSpPr>
            <a:spLocks noGrp="1"/>
          </p:cNvSpPr>
          <p:nvPr>
            <p:ph type="sldNum" sz="quarter" idx="10"/>
          </p:nvPr>
        </p:nvSpPr>
        <p:spPr/>
        <p:txBody>
          <a:bodyPr/>
          <a:lstStyle/>
          <a:p>
            <a:fld id="{4566AF33-FE8D-0F43-AD85-A52C3F99EDA1}" type="slidenum">
              <a:rPr lang="en-US" smtClean="0"/>
              <a:t>24</a:t>
            </a:fld>
            <a:endParaRPr lang="en-US"/>
          </a:p>
        </p:txBody>
      </p:sp>
    </p:spTree>
    <p:extLst>
      <p:ext uri="{BB962C8B-B14F-4D97-AF65-F5344CB8AC3E}">
        <p14:creationId xmlns:p14="http://schemas.microsoft.com/office/powerpoint/2010/main" val="5342965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start, ensure that you have set your total column as External Grade. </a:t>
            </a:r>
          </a:p>
          <a:p>
            <a:r>
              <a:rPr lang="en-US" dirty="0"/>
              <a:t>To do so, select the down arrow to the right of the column name and select “Set as External Grade”. Please note that a small green checkmark will appear to the immediate left of the column name that is set as the external grade for verification purposes. Next, review your total points possible in the course. You can do this in two ways, first by placing your mouse over the title of the total column. The Grade Information Bar will update to depict the Total Grade | Possible points in the course. If your points do not seem accurate, review your grade center more thoroughly to identify and resolve the error</a:t>
            </a:r>
            <a:r>
              <a:rPr lang="en-US" dirty="0" smtClean="0"/>
              <a:t>. The second</a:t>
            </a:r>
            <a:r>
              <a:rPr lang="en-US" baseline="0" dirty="0" smtClean="0"/>
              <a:t> way through the column organization button which we will discuss later.</a:t>
            </a:r>
            <a:endParaRPr lang="en-US" dirty="0"/>
          </a:p>
        </p:txBody>
      </p:sp>
      <p:sp>
        <p:nvSpPr>
          <p:cNvPr id="4" name="Slide Number Placeholder 3"/>
          <p:cNvSpPr>
            <a:spLocks noGrp="1"/>
          </p:cNvSpPr>
          <p:nvPr>
            <p:ph type="sldNum" sz="quarter" idx="10"/>
          </p:nvPr>
        </p:nvSpPr>
        <p:spPr/>
        <p:txBody>
          <a:bodyPr/>
          <a:lstStyle/>
          <a:p>
            <a:fld id="{4566AF33-FE8D-0F43-AD85-A52C3F99EDA1}" type="slidenum">
              <a:rPr lang="en-US" smtClean="0"/>
              <a:t>25</a:t>
            </a:fld>
            <a:endParaRPr lang="en-US"/>
          </a:p>
        </p:txBody>
      </p:sp>
    </p:spTree>
    <p:extLst>
      <p:ext uri="{BB962C8B-B14F-4D97-AF65-F5344CB8AC3E}">
        <p14:creationId xmlns:p14="http://schemas.microsoft.com/office/powerpoint/2010/main" val="36247261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way to view your total points possible, as well as the points associated with each column, it by using the Column Organization feature, located under the Manage tab on the Grade Center ribbon. The organization page will list each column, the date it was create, and the points associated with that column. It will also illuminate columns that were hidden from the instructor’s regular grade center view. By utilizing the column organization tab, you may be able to more quickly and accurately identify any point discrepancies. To help improve your grade center organization, also consider deleting unneeded or unused columns. For example, if you do not use weighted grades, you can delete the column from the grade center to help improve the overall organization. Although there are many additional grade center features that deserve review, we are going to focus next on some simple do’s and don’ts of the grade center to wrap up this portion of our Intermediate training. </a:t>
            </a:r>
          </a:p>
        </p:txBody>
      </p:sp>
      <p:sp>
        <p:nvSpPr>
          <p:cNvPr id="4" name="Slide Number Placeholder 3"/>
          <p:cNvSpPr>
            <a:spLocks noGrp="1"/>
          </p:cNvSpPr>
          <p:nvPr>
            <p:ph type="sldNum" sz="quarter" idx="10"/>
          </p:nvPr>
        </p:nvSpPr>
        <p:spPr/>
        <p:txBody>
          <a:bodyPr/>
          <a:lstStyle/>
          <a:p>
            <a:fld id="{4566AF33-FE8D-0F43-AD85-A52C3F99EDA1}" type="slidenum">
              <a:rPr lang="en-US" smtClean="0"/>
              <a:t>26</a:t>
            </a:fld>
            <a:endParaRPr lang="en-US"/>
          </a:p>
        </p:txBody>
      </p:sp>
    </p:spTree>
    <p:extLst>
      <p:ext uri="{BB962C8B-B14F-4D97-AF65-F5344CB8AC3E}">
        <p14:creationId xmlns:p14="http://schemas.microsoft.com/office/powerpoint/2010/main" val="16289851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start, Do recognize key indicators or symbols in the grade center. These will be essential to understanding your role as assessments are assigned and submitted. A blue circle is a pending symbol, and indicates that there is an attempt in progress. Seeing this symbol over a significant length of time, may indicate that the student needs to fully submit their work, or that there is an issue that needs to be resolved. The exclamation point inside of the yellow circle indicates that the instructor’s attention is required and manual grading may be necessary. The small grey circle indicates an exemption for that particular student and assignment. Next, Do check your total points for the course to help avoid confusion and issues with grading later in the course. Do organize your grade center columns. This will provide more efficient and effective grading and review. Do test your grade center before opening the course to students. This goes hand in hand with checking the total points. It is best to know if there are any issues early so that the problem can be resolved before it begins to impact students. Finally, Do seek assistance early. Seek assistance from </a:t>
            </a:r>
            <a:r>
              <a:rPr lang="en-US" dirty="0" err="1"/>
              <a:t>OneStop</a:t>
            </a:r>
            <a:r>
              <a:rPr lang="en-US" dirty="0"/>
              <a:t> and Instructional Design as necessary. If you have technical questions, submit a ticket to </a:t>
            </a:r>
            <a:r>
              <a:rPr lang="en-US" dirty="0" err="1"/>
              <a:t>OneStop</a:t>
            </a:r>
            <a:r>
              <a:rPr lang="en-US" dirty="0"/>
              <a:t>, if you have a training need, email IDA@Wichita.edu</a:t>
            </a:r>
          </a:p>
        </p:txBody>
      </p:sp>
      <p:sp>
        <p:nvSpPr>
          <p:cNvPr id="4" name="Slide Number Placeholder 3"/>
          <p:cNvSpPr>
            <a:spLocks noGrp="1"/>
          </p:cNvSpPr>
          <p:nvPr>
            <p:ph type="sldNum" sz="quarter" idx="10"/>
          </p:nvPr>
        </p:nvSpPr>
        <p:spPr/>
        <p:txBody>
          <a:bodyPr/>
          <a:lstStyle/>
          <a:p>
            <a:fld id="{4566AF33-FE8D-0F43-AD85-A52C3F99EDA1}" type="slidenum">
              <a:rPr lang="en-US" smtClean="0"/>
              <a:t>27</a:t>
            </a:fld>
            <a:endParaRPr lang="en-US"/>
          </a:p>
        </p:txBody>
      </p:sp>
    </p:spTree>
    <p:extLst>
      <p:ext uri="{BB962C8B-B14F-4D97-AF65-F5344CB8AC3E}">
        <p14:creationId xmlns:p14="http://schemas.microsoft.com/office/powerpoint/2010/main" val="42252255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the Don’ts of the Grade Center to wrap up this section. Don’t hide assignment columns from the instructor view. It is easy to forget that these hidden columns exist which can lead to confusion and grading issues down the road. Don’t use weighted grades, especially with extra credit. Because of the way that weighted grades are designed, they cannot be used with extra credit. If it is attempted, it will require the instructor to manually add in extra credit once all other calculations are complete. This process easily causes confusion on all sides. Don’t wait to ask for assistance. If you are experiencing any issues related to your grades/grade center, seek help immediately so that a solution can be found and the grades righted as quickly as possible. And Don’t assume students understand their total columns. Weighted grades, running totals, and non-running totals all have inherent risk for causing confusion for students. Be as transparent as you can with how the grade center functions and provide clarity where necessary to help students understand how their grades and assessments will function and count for credit. </a:t>
            </a:r>
          </a:p>
        </p:txBody>
      </p:sp>
      <p:sp>
        <p:nvSpPr>
          <p:cNvPr id="4" name="Slide Number Placeholder 3"/>
          <p:cNvSpPr>
            <a:spLocks noGrp="1"/>
          </p:cNvSpPr>
          <p:nvPr>
            <p:ph type="sldNum" sz="quarter" idx="10"/>
          </p:nvPr>
        </p:nvSpPr>
        <p:spPr/>
        <p:txBody>
          <a:bodyPr/>
          <a:lstStyle/>
          <a:p>
            <a:fld id="{4566AF33-FE8D-0F43-AD85-A52C3F99EDA1}" type="slidenum">
              <a:rPr lang="en-US" smtClean="0"/>
              <a:t>28</a:t>
            </a:fld>
            <a:endParaRPr lang="en-US"/>
          </a:p>
        </p:txBody>
      </p:sp>
    </p:spTree>
    <p:extLst>
      <p:ext uri="{BB962C8B-B14F-4D97-AF65-F5344CB8AC3E}">
        <p14:creationId xmlns:p14="http://schemas.microsoft.com/office/powerpoint/2010/main" val="9682614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move on to Test Student and Preview User, let’s discuss using groups.</a:t>
            </a:r>
          </a:p>
        </p:txBody>
      </p:sp>
      <p:sp>
        <p:nvSpPr>
          <p:cNvPr id="4" name="Slide Number Placeholder 3"/>
          <p:cNvSpPr>
            <a:spLocks noGrp="1"/>
          </p:cNvSpPr>
          <p:nvPr>
            <p:ph type="sldNum" sz="quarter" idx="10"/>
          </p:nvPr>
        </p:nvSpPr>
        <p:spPr/>
        <p:txBody>
          <a:bodyPr/>
          <a:lstStyle/>
          <a:p>
            <a:fld id="{4566AF33-FE8D-0F43-AD85-A52C3F99EDA1}" type="slidenum">
              <a:rPr lang="en-US" smtClean="0"/>
              <a:t>29</a:t>
            </a:fld>
            <a:endParaRPr lang="en-US"/>
          </a:p>
        </p:txBody>
      </p:sp>
    </p:spTree>
    <p:extLst>
      <p:ext uri="{BB962C8B-B14F-4D97-AF65-F5344CB8AC3E}">
        <p14:creationId xmlns:p14="http://schemas.microsoft.com/office/powerpoint/2010/main" val="387788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566AF33-FE8D-0F43-AD85-A52C3F99EDA1}" type="slidenum">
              <a:rPr lang="en-US" smtClean="0"/>
              <a:t>3</a:t>
            </a:fld>
            <a:endParaRPr lang="en-US"/>
          </a:p>
        </p:txBody>
      </p:sp>
    </p:spTree>
    <p:extLst>
      <p:ext uri="{BB962C8B-B14F-4D97-AF65-F5344CB8AC3E}">
        <p14:creationId xmlns:p14="http://schemas.microsoft.com/office/powerpoint/2010/main" val="10869679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use groups, you can access the groups tool link through the Users and Groups tab of the Control Panel. Select create group and choose between single group and group set. You can choose between self-enroll, random enroll, or manual enroll. Self-enroll allows students to choose which group they will enroll in and enroll themselves, random enroll uses Blackboard and all enrolled student users to randomly distribute students to the indicated number of groups as mentioned in the creation page, and manual enroll requires the instructor to manually select which users will be placed in each group. It is important to note that if you select random enroll, only the student users currently enrolled in the course will be distributed into the groups, meaning any users enrolled at a later time will not be automatically enrolled and will need manually placed into their group or groups. Once you have selected the type of group you want to create, you will be directed to the description and tools page, where you can add a name and description for the groups, as well as select which tools they will have access to. Select the submit button to move to the membership editing page.</a:t>
            </a:r>
          </a:p>
        </p:txBody>
      </p:sp>
      <p:sp>
        <p:nvSpPr>
          <p:cNvPr id="4" name="Slide Number Placeholder 3"/>
          <p:cNvSpPr>
            <a:spLocks noGrp="1"/>
          </p:cNvSpPr>
          <p:nvPr>
            <p:ph type="sldNum" sz="quarter" idx="10"/>
          </p:nvPr>
        </p:nvSpPr>
        <p:spPr/>
        <p:txBody>
          <a:bodyPr/>
          <a:lstStyle/>
          <a:p>
            <a:fld id="{4566AF33-FE8D-0F43-AD85-A52C3F99EDA1}" type="slidenum">
              <a:rPr lang="en-US" smtClean="0"/>
              <a:t>30</a:t>
            </a:fld>
            <a:endParaRPr lang="en-US"/>
          </a:p>
        </p:txBody>
      </p:sp>
    </p:spTree>
    <p:extLst>
      <p:ext uri="{BB962C8B-B14F-4D97-AF65-F5344CB8AC3E}">
        <p14:creationId xmlns:p14="http://schemas.microsoft.com/office/powerpoint/2010/main" val="2619526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Edit Group</a:t>
            </a:r>
            <a:r>
              <a:rPr lang="en-US" baseline="0" dirty="0"/>
              <a:t> Set Enrollments or Edit Group Set Membership page there are a number of options available. In the image to the right, the number 1 draws attention to the “Hide members already in another group” setting. This setting helps to provide organization when manually enrolling users in a group so that a single user is not placed in the multiple groups unless specifically desired. The number 2 is placed to bring attention to the Randomize Enrollments button. It is important to note that if you want to use a random enrollment method for assigning groups but worry that there may be additional enrollments or drops that won’t be accounted for, you can choose the manual enroll option and then select this randomize enrollments options once the course is more fully underway. Number three indicates that each group is listed as the name you provided previously with a number after to provide an additional designator. If you want to rename individual groups, you can do so from this page. The number four rests near the “Add Users” button which demonstrates that you can choose to manually enroll a user. If at any time a group needs to be deleted, this is accomplished through the “Delete Group” button present for each group as represented by number five. Finally, number six showcases the “Add Group” button, which can be used to increase the number of groups from your original indication. </a:t>
            </a:r>
            <a:endParaRPr lang="en-US" dirty="0"/>
          </a:p>
        </p:txBody>
      </p:sp>
      <p:sp>
        <p:nvSpPr>
          <p:cNvPr id="4" name="Slide Number Placeholder 3"/>
          <p:cNvSpPr>
            <a:spLocks noGrp="1"/>
          </p:cNvSpPr>
          <p:nvPr>
            <p:ph type="sldNum" sz="quarter" idx="10"/>
          </p:nvPr>
        </p:nvSpPr>
        <p:spPr/>
        <p:txBody>
          <a:bodyPr/>
          <a:lstStyle/>
          <a:p>
            <a:fld id="{4566AF33-FE8D-0F43-AD85-A52C3F99EDA1}" type="slidenum">
              <a:rPr lang="en-US" smtClean="0"/>
              <a:t>31</a:t>
            </a:fld>
            <a:endParaRPr lang="en-US"/>
          </a:p>
        </p:txBody>
      </p:sp>
    </p:spTree>
    <p:extLst>
      <p:ext uri="{BB962C8B-B14F-4D97-AF65-F5344CB8AC3E}">
        <p14:creationId xmlns:p14="http://schemas.microsoft.com/office/powerpoint/2010/main" val="2642546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setting up your groups, you can choose what type of assessments and tools the groups utilize. For this training we will briefly discuss group assignments and discussions. </a:t>
            </a:r>
          </a:p>
        </p:txBody>
      </p:sp>
      <p:sp>
        <p:nvSpPr>
          <p:cNvPr id="4" name="Slide Number Placeholder 3"/>
          <p:cNvSpPr>
            <a:spLocks noGrp="1"/>
          </p:cNvSpPr>
          <p:nvPr>
            <p:ph type="sldNum" sz="quarter" idx="10"/>
          </p:nvPr>
        </p:nvSpPr>
        <p:spPr/>
        <p:txBody>
          <a:bodyPr/>
          <a:lstStyle/>
          <a:p>
            <a:fld id="{4566AF33-FE8D-0F43-AD85-A52C3F99EDA1}" type="slidenum">
              <a:rPr lang="en-US" smtClean="0"/>
              <a:t>32</a:t>
            </a:fld>
            <a:endParaRPr lang="en-US"/>
          </a:p>
        </p:txBody>
      </p:sp>
    </p:spTree>
    <p:extLst>
      <p:ext uri="{BB962C8B-B14F-4D97-AF65-F5344CB8AC3E}">
        <p14:creationId xmlns:p14="http://schemas.microsoft.com/office/powerpoint/2010/main" val="22315996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created your groups, you can create group assignments. Start by building an assignment as directed in the </a:t>
            </a:r>
            <a:r>
              <a:rPr lang="en-US" b="1" dirty="0"/>
              <a:t>Introduction to Blackboard presentation. </a:t>
            </a:r>
            <a:r>
              <a:rPr lang="en-US" b="0" dirty="0"/>
              <a:t>In the create/edit assignment page, locate the Submission Details link under the grading area. Select the group submission option found in the Assignment Type. From the “Items to Select” box, highlight all groups that are intended to submit the assignment, and use the add arrow to the right of the box to move the groups into the “Selected Items” area. If you decide a group that was added to the Selected Items area needs to be removed, highlight the group and use the remove button to transfer it back to the “Items to Select”. Finish setting up the assignment and submit as normal.</a:t>
            </a:r>
            <a:endParaRPr lang="en-US" dirty="0"/>
          </a:p>
        </p:txBody>
      </p:sp>
      <p:sp>
        <p:nvSpPr>
          <p:cNvPr id="4" name="Slide Number Placeholder 3"/>
          <p:cNvSpPr>
            <a:spLocks noGrp="1"/>
          </p:cNvSpPr>
          <p:nvPr>
            <p:ph type="sldNum" sz="quarter" idx="10"/>
          </p:nvPr>
        </p:nvSpPr>
        <p:spPr/>
        <p:txBody>
          <a:bodyPr/>
          <a:lstStyle/>
          <a:p>
            <a:fld id="{4566AF33-FE8D-0F43-AD85-A52C3F99EDA1}" type="slidenum">
              <a:rPr lang="en-US" smtClean="0"/>
              <a:t>33</a:t>
            </a:fld>
            <a:endParaRPr lang="en-US"/>
          </a:p>
        </p:txBody>
      </p:sp>
    </p:spTree>
    <p:extLst>
      <p:ext uri="{BB962C8B-B14F-4D97-AF65-F5344CB8AC3E}">
        <p14:creationId xmlns:p14="http://schemas.microsoft.com/office/powerpoint/2010/main" val="2017839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group assessment tool you can use is the group discussion board. When you create a group, ensure you select the discussion board tool. This will create a single forum for each group. To make the discussion boards graded, you will need to go into each group and edit the individual discussion board. To do this, go to the groups page and click the group’s name. Once you are in the individual group page, select the discussion board tool. Use the down arrow to the right of the forum name and select edit.</a:t>
            </a:r>
          </a:p>
        </p:txBody>
      </p:sp>
      <p:sp>
        <p:nvSpPr>
          <p:cNvPr id="4" name="Slide Number Placeholder 3"/>
          <p:cNvSpPr>
            <a:spLocks noGrp="1"/>
          </p:cNvSpPr>
          <p:nvPr>
            <p:ph type="sldNum" sz="quarter" idx="10"/>
          </p:nvPr>
        </p:nvSpPr>
        <p:spPr/>
        <p:txBody>
          <a:bodyPr/>
          <a:lstStyle/>
          <a:p>
            <a:fld id="{4566AF33-FE8D-0F43-AD85-A52C3F99EDA1}" type="slidenum">
              <a:rPr lang="en-US" smtClean="0"/>
              <a:t>34</a:t>
            </a:fld>
            <a:endParaRPr lang="en-US"/>
          </a:p>
        </p:txBody>
      </p:sp>
    </p:spTree>
    <p:extLst>
      <p:ext uri="{BB962C8B-B14F-4D97-AF65-F5344CB8AC3E}">
        <p14:creationId xmlns:p14="http://schemas.microsoft.com/office/powerpoint/2010/main" val="33725884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allow you to edit the discussion forum for the individual group and assign points. In the image to the right, the 1 marks the “Grade Discussion Forum” setting under the grade category. Select the grade discussion forum setting and assign points. Next, move on to the setting marked by number 2, “Show participants in needs grading””. This is where you can determine how many posts a student must submit before it shows in the needs grading area. The third area marked in the photo is the Due Date area which can be specified down to the date and time to the minute. Lastly, the number 4 draws attention to the Add Rubric button. As mentioned previously, adding a rubric can provide specific grading criteria to students and allow for a more streamlined and consistent grading process. </a:t>
            </a:r>
          </a:p>
        </p:txBody>
      </p:sp>
      <p:sp>
        <p:nvSpPr>
          <p:cNvPr id="4" name="Slide Number Placeholder 3"/>
          <p:cNvSpPr>
            <a:spLocks noGrp="1"/>
          </p:cNvSpPr>
          <p:nvPr>
            <p:ph type="sldNum" sz="quarter" idx="10"/>
          </p:nvPr>
        </p:nvSpPr>
        <p:spPr/>
        <p:txBody>
          <a:bodyPr/>
          <a:lstStyle/>
          <a:p>
            <a:fld id="{4566AF33-FE8D-0F43-AD85-A52C3F99EDA1}" type="slidenum">
              <a:rPr lang="en-US" smtClean="0"/>
              <a:t>35</a:t>
            </a:fld>
            <a:endParaRPr lang="en-US"/>
          </a:p>
        </p:txBody>
      </p:sp>
    </p:spTree>
    <p:extLst>
      <p:ext uri="{BB962C8B-B14F-4D97-AF65-F5344CB8AC3E}">
        <p14:creationId xmlns:p14="http://schemas.microsoft.com/office/powerpoint/2010/main" val="40283886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we have discussed a number of settings and options revolved around creating assessments and reviewing your gradebook, now it is time to assess your course design from the student perspective. Using Student Preview and Test Student will allow you to do just that. </a:t>
            </a:r>
          </a:p>
        </p:txBody>
      </p:sp>
      <p:sp>
        <p:nvSpPr>
          <p:cNvPr id="4" name="Slide Number Placeholder 3"/>
          <p:cNvSpPr>
            <a:spLocks noGrp="1"/>
          </p:cNvSpPr>
          <p:nvPr>
            <p:ph type="sldNum" sz="quarter" idx="10"/>
          </p:nvPr>
        </p:nvSpPr>
        <p:spPr/>
        <p:txBody>
          <a:bodyPr/>
          <a:lstStyle/>
          <a:p>
            <a:fld id="{4566AF33-FE8D-0F43-AD85-A52C3F99EDA1}" type="slidenum">
              <a:rPr lang="en-US" smtClean="0"/>
              <a:t>36</a:t>
            </a:fld>
            <a:endParaRPr lang="en-US"/>
          </a:p>
        </p:txBody>
      </p:sp>
    </p:spTree>
    <p:extLst>
      <p:ext uri="{BB962C8B-B14F-4D97-AF65-F5344CB8AC3E}">
        <p14:creationId xmlns:p14="http://schemas.microsoft.com/office/powerpoint/2010/main" val="40411371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Student Preview Mode is a great way to take a quick tour of your course from the perspective of a student. Select the Student Preview Mode icon present in the upper right-hand corner of the screen. This icon appears like two arrows with a small circle between them creating an “eye”. If this icon is not present, check to make sure you edit mode is on. When you enter Student Preview Mode, a banner will appear that alerts you that student preview mode is on. Review your course and make a note of any areas that don’t function as intended. You can take tests, submit assignments, and navigate the entire course as a student would see it at that particular moment. When you decide to exit the preview mode, select the “Exit Preview” button in the upper-right-hand corner. A pop-up window will appear with three options. Delete preview user and data, keep preview user and data, and remember choice/do not ask again. In the image, number 1 sits next to the “delete user and data” option. This will delete all of your preview user activity including any submissions, test attempts…etc. The number two, in the image is next to the “keep user and data” option. This will allow you to see your preview user activity from the instructor side. The number three in the image asks if you want to remember your choice to delete or keep the preview user and not to ask again. It is recommended that you do not use the “remember choice” option. If you want to keep the preview user data temporarily and delete it later, you can do so by entering student preview mode again and simply choosing the option to delete the user and data. Finally, the number 4 is placed near the cancel and submit buttons for exiting student preview mode. </a:t>
            </a:r>
          </a:p>
        </p:txBody>
      </p:sp>
      <p:sp>
        <p:nvSpPr>
          <p:cNvPr id="4" name="Slide Number Placeholder 3"/>
          <p:cNvSpPr>
            <a:spLocks noGrp="1"/>
          </p:cNvSpPr>
          <p:nvPr>
            <p:ph type="sldNum" sz="quarter" idx="10"/>
          </p:nvPr>
        </p:nvSpPr>
        <p:spPr/>
        <p:txBody>
          <a:bodyPr/>
          <a:lstStyle/>
          <a:p>
            <a:fld id="{4566AF33-FE8D-0F43-AD85-A52C3F99EDA1}" type="slidenum">
              <a:rPr lang="en-US" smtClean="0"/>
              <a:t>37</a:t>
            </a:fld>
            <a:endParaRPr lang="en-US"/>
          </a:p>
        </p:txBody>
      </p:sp>
    </p:spTree>
    <p:extLst>
      <p:ext uri="{BB962C8B-B14F-4D97-AF65-F5344CB8AC3E}">
        <p14:creationId xmlns:p14="http://schemas.microsoft.com/office/powerpoint/2010/main" val="25464430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 students are similar to the student preview mode feature, as it will allow you to experience the course from the student perspective. While it is similar to the test student tool, there may be some small differences as the test student uses a real student login to allow you to explore the course. To enroll a test student, access the Course Tools from the Control Panel, then click Add Test Student. This will take you to the Create Test Student Account page, where you can follow the steps to create and enroll your test student account. In the image, the number 1 showcases the “username area” where the test student user name is created. The default will name your test student as your WSU id and add dot test to the end. The number 2 on the image draws attention to the password creation area. These sections are required. Lastly, this page will confirm that you want to enroll the new test student in your course. Once you have finished filling out the page, click submit and your test student is enrolled. To log in as the test student, log out of blackboard and log back in with your newly created test student credentials. </a:t>
            </a:r>
          </a:p>
        </p:txBody>
      </p:sp>
      <p:sp>
        <p:nvSpPr>
          <p:cNvPr id="4" name="Slide Number Placeholder 3"/>
          <p:cNvSpPr>
            <a:spLocks noGrp="1"/>
          </p:cNvSpPr>
          <p:nvPr>
            <p:ph type="sldNum" sz="quarter" idx="10"/>
          </p:nvPr>
        </p:nvSpPr>
        <p:spPr/>
        <p:txBody>
          <a:bodyPr/>
          <a:lstStyle/>
          <a:p>
            <a:fld id="{4566AF33-FE8D-0F43-AD85-A52C3F99EDA1}" type="slidenum">
              <a:rPr lang="en-US" smtClean="0"/>
              <a:t>38</a:t>
            </a:fld>
            <a:endParaRPr lang="en-US"/>
          </a:p>
        </p:txBody>
      </p:sp>
    </p:spTree>
    <p:extLst>
      <p:ext uri="{BB962C8B-B14F-4D97-AF65-F5344CB8AC3E}">
        <p14:creationId xmlns:p14="http://schemas.microsoft.com/office/powerpoint/2010/main" val="5216973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Test Student account will allow you to navigate the course and Blackboard as a whole from the student side. The test student will be added to the course, including the grade center, which allows you to navigate the My Grades area, submit assignments and view what instructor feedback will appear like to students. Make a note of areas that don’t match your intended set up and when you are finished with your review, log out and log back in with your primary </a:t>
            </a:r>
            <a:r>
              <a:rPr lang="en-US" dirty="0" err="1"/>
              <a:t>wsu</a:t>
            </a:r>
            <a:r>
              <a:rPr lang="en-US" dirty="0"/>
              <a:t> id and credentials. </a:t>
            </a:r>
          </a:p>
        </p:txBody>
      </p:sp>
      <p:sp>
        <p:nvSpPr>
          <p:cNvPr id="4" name="Slide Number Placeholder 3"/>
          <p:cNvSpPr>
            <a:spLocks noGrp="1"/>
          </p:cNvSpPr>
          <p:nvPr>
            <p:ph type="sldNum" sz="quarter" idx="10"/>
          </p:nvPr>
        </p:nvSpPr>
        <p:spPr/>
        <p:txBody>
          <a:bodyPr/>
          <a:lstStyle/>
          <a:p>
            <a:fld id="{4566AF33-FE8D-0F43-AD85-A52C3F99EDA1}" type="slidenum">
              <a:rPr lang="en-US" smtClean="0"/>
              <a:t>39</a:t>
            </a:fld>
            <a:endParaRPr lang="en-US"/>
          </a:p>
        </p:txBody>
      </p:sp>
    </p:spTree>
    <p:extLst>
      <p:ext uri="{BB962C8B-B14F-4D97-AF65-F5344CB8AC3E}">
        <p14:creationId xmlns:p14="http://schemas.microsoft.com/office/powerpoint/2010/main" val="1684734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are familiar with the trainings</a:t>
            </a:r>
            <a:r>
              <a:rPr lang="en-US" baseline="0" dirty="0"/>
              <a:t> discussed in the </a:t>
            </a:r>
            <a:r>
              <a:rPr lang="en-US" dirty="0"/>
              <a:t>Introduction</a:t>
            </a:r>
            <a:r>
              <a:rPr lang="en-US" baseline="0" dirty="0"/>
              <a:t> to Blackboard and Intermediate Blackboard presentations, please proceed to the Advanced Blackboard Training which reviews: Using Test Pools, </a:t>
            </a:r>
            <a:r>
              <a:rPr lang="en-US" baseline="0" dirty="0" err="1"/>
              <a:t>Panopto</a:t>
            </a:r>
            <a:r>
              <a:rPr lang="en-US" baseline="0" dirty="0"/>
              <a:t> Assignments for students, using wikis, using journals, surveys, </a:t>
            </a:r>
            <a:endParaRPr lang="en-US" dirty="0"/>
          </a:p>
        </p:txBody>
      </p:sp>
      <p:sp>
        <p:nvSpPr>
          <p:cNvPr id="4" name="Slide Number Placeholder 3"/>
          <p:cNvSpPr>
            <a:spLocks noGrp="1"/>
          </p:cNvSpPr>
          <p:nvPr>
            <p:ph type="sldNum" sz="quarter" idx="10"/>
          </p:nvPr>
        </p:nvSpPr>
        <p:spPr/>
        <p:txBody>
          <a:bodyPr/>
          <a:lstStyle/>
          <a:p>
            <a:fld id="{4566AF33-FE8D-0F43-AD85-A52C3F99EDA1}" type="slidenum">
              <a:rPr lang="en-US" smtClean="0"/>
              <a:t>4</a:t>
            </a:fld>
            <a:endParaRPr lang="en-US"/>
          </a:p>
        </p:txBody>
      </p:sp>
    </p:spTree>
    <p:extLst>
      <p:ext uri="{BB962C8B-B14F-4D97-AF65-F5344CB8AC3E}">
        <p14:creationId xmlns:p14="http://schemas.microsoft.com/office/powerpoint/2010/main" val="27648698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covered an enormous amount of information in this presentation, but if you have any questions, please seek assistance from IDA and additional training such as the Introduction to Blackboard and Advanced Blackboard presentations. If you have questions you want to ask and Instructional Designer directly, IDA runs a lab time between 1:00 and 3:00 PM every Tuesday and Wednesday in the C-space in the library. These are come and go, manned labs, that allow you to ask questions and get additional training as needed. You can also email us at IDA@Wichita.edu. For technical support, please use the </a:t>
            </a:r>
            <a:r>
              <a:rPr lang="en-US" dirty="0" err="1"/>
              <a:t>OneStop</a:t>
            </a:r>
            <a:r>
              <a:rPr lang="en-US" dirty="0"/>
              <a:t> support service. Remember, IDA is for training; the one stop is for technical support.</a:t>
            </a:r>
          </a:p>
        </p:txBody>
      </p:sp>
      <p:sp>
        <p:nvSpPr>
          <p:cNvPr id="4" name="Slide Number Placeholder 3"/>
          <p:cNvSpPr>
            <a:spLocks noGrp="1"/>
          </p:cNvSpPr>
          <p:nvPr>
            <p:ph type="sldNum" sz="quarter" idx="10"/>
          </p:nvPr>
        </p:nvSpPr>
        <p:spPr/>
        <p:txBody>
          <a:bodyPr/>
          <a:lstStyle/>
          <a:p>
            <a:fld id="{4566AF33-FE8D-0F43-AD85-A52C3F99EDA1}" type="slidenum">
              <a:rPr lang="en-US" smtClean="0"/>
              <a:t>40</a:t>
            </a:fld>
            <a:endParaRPr lang="en-US"/>
          </a:p>
        </p:txBody>
      </p:sp>
    </p:spTree>
    <p:extLst>
      <p:ext uri="{BB962C8B-B14F-4D97-AF65-F5344CB8AC3E}">
        <p14:creationId xmlns:p14="http://schemas.microsoft.com/office/powerpoint/2010/main" val="28156287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taking this training presentation. If you have any questions please email them to IDA@Wichita</a:t>
            </a:r>
            <a:r>
              <a:rPr lang="en-US"/>
              <a:t>.edu.</a:t>
            </a:r>
            <a:endParaRPr lang="en-US" dirty="0"/>
          </a:p>
        </p:txBody>
      </p:sp>
      <p:sp>
        <p:nvSpPr>
          <p:cNvPr id="4" name="Slide Number Placeholder 3"/>
          <p:cNvSpPr>
            <a:spLocks noGrp="1"/>
          </p:cNvSpPr>
          <p:nvPr>
            <p:ph type="sldNum" sz="quarter" idx="10"/>
          </p:nvPr>
        </p:nvSpPr>
        <p:spPr/>
        <p:txBody>
          <a:bodyPr/>
          <a:lstStyle/>
          <a:p>
            <a:fld id="{4566AF33-FE8D-0F43-AD85-A52C3F99EDA1}" type="slidenum">
              <a:rPr lang="en-US" smtClean="0"/>
              <a:t>41</a:t>
            </a:fld>
            <a:endParaRPr lang="en-US"/>
          </a:p>
        </p:txBody>
      </p:sp>
    </p:spTree>
    <p:extLst>
      <p:ext uri="{BB962C8B-B14F-4D97-AF65-F5344CB8AC3E}">
        <p14:creationId xmlns:p14="http://schemas.microsoft.com/office/powerpoint/2010/main" val="1723125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our intermediate training with</a:t>
            </a:r>
            <a:r>
              <a:rPr lang="en-US" baseline="0" dirty="0"/>
              <a:t> creating tests in Blackboard.</a:t>
            </a:r>
            <a:endParaRPr lang="en-US" dirty="0"/>
          </a:p>
        </p:txBody>
      </p:sp>
      <p:sp>
        <p:nvSpPr>
          <p:cNvPr id="4" name="Slide Number Placeholder 3"/>
          <p:cNvSpPr>
            <a:spLocks noGrp="1"/>
          </p:cNvSpPr>
          <p:nvPr>
            <p:ph type="sldNum" sz="quarter" idx="10"/>
          </p:nvPr>
        </p:nvSpPr>
        <p:spPr/>
        <p:txBody>
          <a:bodyPr/>
          <a:lstStyle/>
          <a:p>
            <a:fld id="{4566AF33-FE8D-0F43-AD85-A52C3F99EDA1}" type="slidenum">
              <a:rPr lang="en-US" smtClean="0"/>
              <a:t>5</a:t>
            </a:fld>
            <a:endParaRPr lang="en-US"/>
          </a:p>
        </p:txBody>
      </p:sp>
    </p:spTree>
    <p:extLst>
      <p:ext uri="{BB962C8B-B14F-4D97-AF65-F5344CB8AC3E}">
        <p14:creationId xmlns:p14="http://schemas.microsoft.com/office/powerpoint/2010/main" val="3630463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this section, we are going to discuss building Blackboard tests with individual test questions. Review the differences between using the “Create Question Set” versus “Random Blocks” versus “Find Questions” functions. And discuss some important test settings to use and ones to stay away from. </a:t>
            </a:r>
            <a:endParaRPr lang="en-US" dirty="0"/>
          </a:p>
        </p:txBody>
      </p:sp>
      <p:sp>
        <p:nvSpPr>
          <p:cNvPr id="4" name="Slide Number Placeholder 3"/>
          <p:cNvSpPr>
            <a:spLocks noGrp="1"/>
          </p:cNvSpPr>
          <p:nvPr>
            <p:ph type="sldNum" sz="quarter" idx="10"/>
          </p:nvPr>
        </p:nvSpPr>
        <p:spPr/>
        <p:txBody>
          <a:bodyPr/>
          <a:lstStyle/>
          <a:p>
            <a:fld id="{4566AF33-FE8D-0F43-AD85-A52C3F99EDA1}" type="slidenum">
              <a:rPr lang="en-US" smtClean="0"/>
              <a:t>6</a:t>
            </a:fld>
            <a:endParaRPr lang="en-US"/>
          </a:p>
        </p:txBody>
      </p:sp>
    </p:spTree>
    <p:extLst>
      <p:ext uri="{BB962C8B-B14F-4D97-AF65-F5344CB8AC3E}">
        <p14:creationId xmlns:p14="http://schemas.microsoft.com/office/powerpoint/2010/main" val="4170202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Tests can be built in a number of ways in Blackboard. To begin the process of creating a test, start by logging into your course and locating the “Tests, Surveys, and Pools” section under the Course Tools tab.</a:t>
            </a:r>
          </a:p>
        </p:txBody>
      </p:sp>
      <p:sp>
        <p:nvSpPr>
          <p:cNvPr id="4" name="Slide Number Placeholder 3"/>
          <p:cNvSpPr>
            <a:spLocks noGrp="1"/>
          </p:cNvSpPr>
          <p:nvPr>
            <p:ph type="sldNum" sz="quarter" idx="10"/>
          </p:nvPr>
        </p:nvSpPr>
        <p:spPr/>
        <p:txBody>
          <a:bodyPr/>
          <a:lstStyle/>
          <a:p>
            <a:fld id="{4566AF33-FE8D-0F43-AD85-A52C3F99EDA1}" type="slidenum">
              <a:rPr lang="en-US" smtClean="0"/>
              <a:t>7</a:t>
            </a:fld>
            <a:endParaRPr lang="en-US"/>
          </a:p>
        </p:txBody>
      </p:sp>
    </p:spTree>
    <p:extLst>
      <p:ext uri="{BB962C8B-B14F-4D97-AF65-F5344CB8AC3E}">
        <p14:creationId xmlns:p14="http://schemas.microsoft.com/office/powerpoint/2010/main" val="4029953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“Tests, Surveys, and Pools” area contains three links. It is important</a:t>
            </a:r>
            <a:r>
              <a:rPr lang="en-US" baseline="0" dirty="0"/>
              <a:t> to determine early if you will be building a test or a test pool. While tests are the final product that students will access, pools are often used in tests to provide variety and randomization of questions. Again, w</a:t>
            </a:r>
            <a:r>
              <a:rPr lang="en-US" dirty="0"/>
              <a:t>hile we will explore the Test feature in this training, for </a:t>
            </a:r>
            <a:r>
              <a:rPr lang="en-US" baseline="0" dirty="0"/>
              <a:t>more information about test pools please review the </a:t>
            </a:r>
            <a:r>
              <a:rPr lang="en-US" b="1" baseline="0" dirty="0"/>
              <a:t>Advanced Blackboard training</a:t>
            </a:r>
            <a:r>
              <a:rPr lang="en-US" baseline="0" dirty="0"/>
              <a:t>. </a:t>
            </a:r>
          </a:p>
          <a:p>
            <a:endParaRPr lang="en-US" baseline="0" dirty="0"/>
          </a:p>
          <a:p>
            <a:r>
              <a:rPr lang="en-US" dirty="0"/>
              <a:t>To continue with building your test, select the “Tests” link. Blackboard allows you to Build Test or import a test file. Select “Build Test” to move to the Test Information page.</a:t>
            </a:r>
          </a:p>
        </p:txBody>
      </p:sp>
      <p:sp>
        <p:nvSpPr>
          <p:cNvPr id="4" name="Slide Number Placeholder 3"/>
          <p:cNvSpPr>
            <a:spLocks noGrp="1"/>
          </p:cNvSpPr>
          <p:nvPr>
            <p:ph type="sldNum" sz="quarter" idx="10"/>
          </p:nvPr>
        </p:nvSpPr>
        <p:spPr/>
        <p:txBody>
          <a:bodyPr/>
          <a:lstStyle/>
          <a:p>
            <a:fld id="{4566AF33-FE8D-0F43-AD85-A52C3F99EDA1}" type="slidenum">
              <a:rPr lang="en-US" smtClean="0"/>
              <a:t>8</a:t>
            </a:fld>
            <a:endParaRPr lang="en-US"/>
          </a:p>
        </p:txBody>
      </p:sp>
    </p:spTree>
    <p:extLst>
      <p:ext uri="{BB962C8B-B14F-4D97-AF65-F5344CB8AC3E}">
        <p14:creationId xmlns:p14="http://schemas.microsoft.com/office/powerpoint/2010/main" val="1938307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Test Information page is where you will name your test, as well as provide a description and further instructions to students. When students access the test during the semester, this will be their guide to taking the exam. Though it is important to provide this information to students, you can fill in</a:t>
            </a:r>
            <a:r>
              <a:rPr lang="en-US" baseline="0" dirty="0"/>
              <a:t> </a:t>
            </a:r>
            <a:r>
              <a:rPr lang="en-US" dirty="0"/>
              <a:t>these sections at a later date if you would prefer. It</a:t>
            </a:r>
            <a:r>
              <a:rPr lang="en-US" baseline="0" dirty="0"/>
              <a:t> is important to remember that your naming convention for the test should be specific and clear, this will make it easier to identify when you deploy it in the course, as well as making it clear to students during the semester. Additionally, be careful to avoid specific dates and times when writing the description and instructions, as these are often forgotten about from semester to semester and can cause confusion for students if the test is reused in a later course. When you are finished providing a name, description, and instructions, click submit to proceed to the next step.</a:t>
            </a:r>
            <a:endParaRPr lang="en-US" dirty="0"/>
          </a:p>
        </p:txBody>
      </p:sp>
      <p:sp>
        <p:nvSpPr>
          <p:cNvPr id="4" name="Slide Number Placeholder 3"/>
          <p:cNvSpPr>
            <a:spLocks noGrp="1"/>
          </p:cNvSpPr>
          <p:nvPr>
            <p:ph type="sldNum" sz="quarter" idx="10"/>
          </p:nvPr>
        </p:nvSpPr>
        <p:spPr/>
        <p:txBody>
          <a:bodyPr/>
          <a:lstStyle/>
          <a:p>
            <a:fld id="{4566AF33-FE8D-0F43-AD85-A52C3F99EDA1}" type="slidenum">
              <a:rPr lang="en-US" smtClean="0"/>
              <a:t>9</a:t>
            </a:fld>
            <a:endParaRPr lang="en-US"/>
          </a:p>
        </p:txBody>
      </p:sp>
    </p:spTree>
    <p:extLst>
      <p:ext uri="{BB962C8B-B14F-4D97-AF65-F5344CB8AC3E}">
        <p14:creationId xmlns:p14="http://schemas.microsoft.com/office/powerpoint/2010/main" val="25747758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E02AFA-44D0-F744-8BDD-C2802771C1EF}"/>
              </a:ext>
            </a:extLst>
          </p:cNvPr>
          <p:cNvSpPr>
            <a:spLocks noGrp="1"/>
          </p:cNvSpPr>
          <p:nvPr>
            <p:ph type="ctrTitle"/>
          </p:nvPr>
        </p:nvSpPr>
        <p:spPr>
          <a:xfrm>
            <a:off x="1524000" y="2503487"/>
            <a:ext cx="9144000" cy="1006475"/>
          </a:xfrm>
        </p:spPr>
        <p:txBody>
          <a:bodyPr anchor="b"/>
          <a:lstStyle>
            <a:lvl1pPr algn="ctr">
              <a:defRPr sz="6000" baseline="0"/>
            </a:lvl1pPr>
          </a:lstStyle>
          <a:p>
            <a:endParaRPr lang="en-US" dirty="0"/>
          </a:p>
        </p:txBody>
      </p:sp>
      <p:sp>
        <p:nvSpPr>
          <p:cNvPr id="3" name="Subtitle 2">
            <a:extLst>
              <a:ext uri="{FF2B5EF4-FFF2-40B4-BE49-F238E27FC236}">
                <a16:creationId xmlns:a16="http://schemas.microsoft.com/office/drawing/2014/main" xmlns="" id="{B1ABA64A-8634-5140-B60F-09086C669D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pic>
        <p:nvPicPr>
          <p:cNvPr id="9" name="Picture 8" descr="The logo for Wichita State University." title="Wichita State University Logo">
            <a:extLst>
              <a:ext uri="{FF2B5EF4-FFF2-40B4-BE49-F238E27FC236}">
                <a16:creationId xmlns:a16="http://schemas.microsoft.com/office/drawing/2014/main" xmlns="" id="{1ADE4355-A3B2-6449-9D1C-9F7D8F17891B}"/>
              </a:ext>
            </a:extLst>
          </p:cNvPr>
          <p:cNvPicPr>
            <a:picLocks noChangeAspect="1"/>
          </p:cNvPicPr>
          <p:nvPr userDrawn="1"/>
        </p:nvPicPr>
        <p:blipFill>
          <a:blip r:embed="rId3"/>
          <a:stretch>
            <a:fillRect/>
          </a:stretch>
        </p:blipFill>
        <p:spPr>
          <a:xfrm>
            <a:off x="4001073" y="1192211"/>
            <a:ext cx="4189854" cy="965202"/>
          </a:xfrm>
          <a:prstGeom prst="rect">
            <a:avLst/>
          </a:prstGeom>
        </p:spPr>
      </p:pic>
    </p:spTree>
    <p:extLst>
      <p:ext uri="{BB962C8B-B14F-4D97-AF65-F5344CB8AC3E}">
        <p14:creationId xmlns:p14="http://schemas.microsoft.com/office/powerpoint/2010/main" val="1939129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D4AE9C-BCE1-134F-9AA5-36AC0166BAB7}"/>
              </a:ext>
            </a:extLst>
          </p:cNvPr>
          <p:cNvSpPr>
            <a:spLocks noGrp="1"/>
          </p:cNvSpPr>
          <p:nvPr>
            <p:ph type="title" hasCustomPrompt="1"/>
          </p:nvPr>
        </p:nvSpPr>
        <p:spPr>
          <a:xfrm>
            <a:off x="2857500" y="300039"/>
            <a:ext cx="8503920" cy="957262"/>
          </a:xfrm>
        </p:spPr>
        <p:txBody>
          <a:bodyPr/>
          <a:lstStyle>
            <a:lvl1pPr>
              <a:defRPr>
                <a:solidFill>
                  <a:schemeClr val="bg1"/>
                </a:solidFill>
              </a:defRPr>
            </a:lvl1pPr>
          </a:lstStyle>
          <a:p>
            <a:r>
              <a:rPr lang="en-US" dirty="0"/>
              <a:t>1-Column Slide</a:t>
            </a:r>
          </a:p>
        </p:txBody>
      </p:sp>
      <p:sp>
        <p:nvSpPr>
          <p:cNvPr id="3" name="Content Placeholder 2">
            <a:extLst>
              <a:ext uri="{FF2B5EF4-FFF2-40B4-BE49-F238E27FC236}">
                <a16:creationId xmlns:a16="http://schemas.microsoft.com/office/drawing/2014/main" xmlns="" id="{5052DADA-DA3F-374B-8A2B-B0B5F1A463F1}"/>
              </a:ext>
            </a:extLst>
          </p:cNvPr>
          <p:cNvSpPr>
            <a:spLocks noGrp="1"/>
          </p:cNvSpPr>
          <p:nvPr>
            <p:ph idx="1" hasCustomPrompt="1"/>
          </p:nvPr>
        </p:nvSpPr>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C6B57CC7-E80B-4E43-9A8C-58FE70FDAF35}"/>
              </a:ext>
            </a:extLst>
          </p:cNvPr>
          <p:cNvSpPr>
            <a:spLocks noGrp="1"/>
          </p:cNvSpPr>
          <p:nvPr>
            <p:ph type="dt" sz="half" idx="10"/>
          </p:nvPr>
        </p:nvSpPr>
        <p:spPr/>
        <p:txBody>
          <a:bodyPr/>
          <a:lstStyle/>
          <a:p>
            <a:fld id="{8254A545-610A-3246-BBF7-82AC132EB6A8}" type="datetimeFigureOut">
              <a:rPr lang="en-US" smtClean="0"/>
              <a:t>8/13/2018</a:t>
            </a:fld>
            <a:endParaRPr lang="en-US"/>
          </a:p>
        </p:txBody>
      </p:sp>
      <p:sp>
        <p:nvSpPr>
          <p:cNvPr id="5" name="Footer Placeholder 4">
            <a:extLst>
              <a:ext uri="{FF2B5EF4-FFF2-40B4-BE49-F238E27FC236}">
                <a16:creationId xmlns:a16="http://schemas.microsoft.com/office/drawing/2014/main" xmlns="" id="{06D4C005-7FB8-3D4C-96BE-CD8E4D1363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F4D0C98-1C77-A04F-96D7-2FB871DF47C4}"/>
              </a:ext>
            </a:extLst>
          </p:cNvPr>
          <p:cNvSpPr>
            <a:spLocks noGrp="1"/>
          </p:cNvSpPr>
          <p:nvPr>
            <p:ph type="sldNum" sz="quarter" idx="12"/>
          </p:nvPr>
        </p:nvSpPr>
        <p:spPr/>
        <p:txBody>
          <a:bodyPr/>
          <a:lstStyle/>
          <a:p>
            <a:fld id="{8EF147F3-F4BF-2C46-AC54-645A1178D8F6}" type="slidenum">
              <a:rPr lang="en-US" smtClean="0"/>
              <a:t>‹#›</a:t>
            </a:fld>
            <a:endParaRPr lang="en-US"/>
          </a:p>
        </p:txBody>
      </p:sp>
      <p:pic>
        <p:nvPicPr>
          <p:cNvPr id="8" name="Picture 7" descr="&quot;WSU&quot; logo for Wichita State University." title="WSU Logo">
            <a:extLst>
              <a:ext uri="{FF2B5EF4-FFF2-40B4-BE49-F238E27FC236}">
                <a16:creationId xmlns:a16="http://schemas.microsoft.com/office/drawing/2014/main" xmlns="" id="{33B1789B-D0E4-4F47-8C64-CCCFE5CB8907}"/>
              </a:ext>
            </a:extLst>
          </p:cNvPr>
          <p:cNvPicPr>
            <a:picLocks noChangeAspect="1"/>
          </p:cNvPicPr>
          <p:nvPr userDrawn="1"/>
        </p:nvPicPr>
        <p:blipFill rotWithShape="1">
          <a:blip r:embed="rId3">
            <a:alphaModFix/>
          </a:blip>
          <a:srcRect b="37252"/>
          <a:stretch/>
        </p:blipFill>
        <p:spPr>
          <a:xfrm>
            <a:off x="-28576" y="111919"/>
            <a:ext cx="2030521" cy="1131094"/>
          </a:xfrm>
          <a:prstGeom prst="rect">
            <a:avLst/>
          </a:prstGeom>
        </p:spPr>
      </p:pic>
    </p:spTree>
    <p:extLst>
      <p:ext uri="{BB962C8B-B14F-4D97-AF65-F5344CB8AC3E}">
        <p14:creationId xmlns:p14="http://schemas.microsoft.com/office/powerpoint/2010/main" val="2497457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CDDA10-D4F1-1246-AC76-4E99217B7F15}"/>
              </a:ext>
            </a:extLst>
          </p:cNvPr>
          <p:cNvSpPr>
            <a:spLocks noGrp="1"/>
          </p:cNvSpPr>
          <p:nvPr>
            <p:ph type="title" hasCustomPrompt="1"/>
          </p:nvPr>
        </p:nvSpPr>
        <p:spPr>
          <a:xfrm>
            <a:off x="2857500" y="301752"/>
            <a:ext cx="8503920" cy="960120"/>
          </a:xfrm>
        </p:spPr>
        <p:txBody>
          <a:bodyPr/>
          <a:lstStyle>
            <a:lvl1pPr>
              <a:defRPr>
                <a:solidFill>
                  <a:schemeClr val="bg1"/>
                </a:solidFill>
              </a:defRPr>
            </a:lvl1pPr>
          </a:lstStyle>
          <a:p>
            <a:r>
              <a:rPr lang="en-US" dirty="0"/>
              <a:t>2-Column Slide</a:t>
            </a:r>
          </a:p>
        </p:txBody>
      </p:sp>
      <p:sp>
        <p:nvSpPr>
          <p:cNvPr id="3" name="Content Placeholder 2">
            <a:extLst>
              <a:ext uri="{FF2B5EF4-FFF2-40B4-BE49-F238E27FC236}">
                <a16:creationId xmlns:a16="http://schemas.microsoft.com/office/drawing/2014/main" xmlns="" id="{7AB7A247-7DFC-E446-938A-2CA021AE3EDD}"/>
              </a:ext>
            </a:extLst>
          </p:cNvPr>
          <p:cNvSpPr>
            <a:spLocks noGrp="1"/>
          </p:cNvSpPr>
          <p:nvPr>
            <p:ph sz="half" idx="1" hasCustomPrompt="1"/>
          </p:nvPr>
        </p:nvSpPr>
        <p:spPr>
          <a:xfrm>
            <a:off x="838200" y="1825625"/>
            <a:ext cx="5181600" cy="4351338"/>
          </a:xfrm>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04B5206B-3FC0-CE41-90B0-155B2B1C6F2F}"/>
              </a:ext>
            </a:extLst>
          </p:cNvPr>
          <p:cNvSpPr>
            <a:spLocks noGrp="1"/>
          </p:cNvSpPr>
          <p:nvPr>
            <p:ph sz="half" idx="2" hasCustomPrompt="1"/>
          </p:nvPr>
        </p:nvSpPr>
        <p:spPr>
          <a:xfrm>
            <a:off x="6172200" y="1825625"/>
            <a:ext cx="5181600" cy="4351338"/>
          </a:xfrm>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xmlns="" id="{DDF86D33-CD83-4040-BB1F-306A4D9B8E6E}"/>
              </a:ext>
            </a:extLst>
          </p:cNvPr>
          <p:cNvSpPr>
            <a:spLocks noGrp="1"/>
          </p:cNvSpPr>
          <p:nvPr>
            <p:ph type="dt" sz="half" idx="10"/>
          </p:nvPr>
        </p:nvSpPr>
        <p:spPr/>
        <p:txBody>
          <a:bodyPr/>
          <a:lstStyle/>
          <a:p>
            <a:fld id="{8254A545-610A-3246-BBF7-82AC132EB6A8}" type="datetimeFigureOut">
              <a:rPr lang="en-US" smtClean="0"/>
              <a:t>8/13/2018</a:t>
            </a:fld>
            <a:endParaRPr lang="en-US"/>
          </a:p>
        </p:txBody>
      </p:sp>
      <p:sp>
        <p:nvSpPr>
          <p:cNvPr id="6" name="Footer Placeholder 5">
            <a:extLst>
              <a:ext uri="{FF2B5EF4-FFF2-40B4-BE49-F238E27FC236}">
                <a16:creationId xmlns:a16="http://schemas.microsoft.com/office/drawing/2014/main" xmlns="" id="{E4CB5D88-544F-964C-84FC-051762122A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4A67E06-089A-6846-8B48-B3A0F23DC958}"/>
              </a:ext>
            </a:extLst>
          </p:cNvPr>
          <p:cNvSpPr>
            <a:spLocks noGrp="1"/>
          </p:cNvSpPr>
          <p:nvPr>
            <p:ph type="sldNum" sz="quarter" idx="12"/>
          </p:nvPr>
        </p:nvSpPr>
        <p:spPr/>
        <p:txBody>
          <a:bodyPr/>
          <a:lstStyle/>
          <a:p>
            <a:fld id="{8EF147F3-F4BF-2C46-AC54-645A1178D8F6}" type="slidenum">
              <a:rPr lang="en-US" smtClean="0"/>
              <a:t>‹#›</a:t>
            </a:fld>
            <a:endParaRPr lang="en-US"/>
          </a:p>
        </p:txBody>
      </p:sp>
      <p:pic>
        <p:nvPicPr>
          <p:cNvPr id="8" name="Picture 7" descr="&quot;WSU&quot; logo for Wichita State University." title="WSU Logo">
            <a:extLst>
              <a:ext uri="{FF2B5EF4-FFF2-40B4-BE49-F238E27FC236}">
                <a16:creationId xmlns:a16="http://schemas.microsoft.com/office/drawing/2014/main" xmlns="" id="{BC3239E5-4689-FA43-AAF6-CE4F83EE41AC}"/>
              </a:ext>
            </a:extLst>
          </p:cNvPr>
          <p:cNvPicPr>
            <a:picLocks noChangeAspect="1"/>
          </p:cNvPicPr>
          <p:nvPr userDrawn="1"/>
        </p:nvPicPr>
        <p:blipFill rotWithShape="1">
          <a:blip r:embed="rId3">
            <a:alphaModFix/>
          </a:blip>
          <a:srcRect b="37252"/>
          <a:stretch/>
        </p:blipFill>
        <p:spPr>
          <a:xfrm>
            <a:off x="-28576" y="111919"/>
            <a:ext cx="2030521" cy="1131094"/>
          </a:xfrm>
          <a:prstGeom prst="rect">
            <a:avLst/>
          </a:prstGeom>
        </p:spPr>
      </p:pic>
    </p:spTree>
    <p:extLst>
      <p:ext uri="{BB962C8B-B14F-4D97-AF65-F5344CB8AC3E}">
        <p14:creationId xmlns:p14="http://schemas.microsoft.com/office/powerpoint/2010/main" val="180698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DB0318-CC45-A342-AEE3-670F36387ECF}"/>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Divider Slide</a:t>
            </a:r>
          </a:p>
        </p:txBody>
      </p:sp>
      <p:sp>
        <p:nvSpPr>
          <p:cNvPr id="3" name="Text Placeholder 2">
            <a:extLst>
              <a:ext uri="{FF2B5EF4-FFF2-40B4-BE49-F238E27FC236}">
                <a16:creationId xmlns:a16="http://schemas.microsoft.com/office/drawing/2014/main" xmlns="" id="{DAA57E59-4F7B-3B4C-B9E7-67DE80EDB614}"/>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Or Alternative Title Slide</a:t>
            </a:r>
          </a:p>
        </p:txBody>
      </p:sp>
      <p:sp>
        <p:nvSpPr>
          <p:cNvPr id="4" name="Date Placeholder 3">
            <a:extLst>
              <a:ext uri="{FF2B5EF4-FFF2-40B4-BE49-F238E27FC236}">
                <a16:creationId xmlns:a16="http://schemas.microsoft.com/office/drawing/2014/main" xmlns="" id="{0A8DE7E8-47E7-104E-BF54-359C263C9962}"/>
              </a:ext>
            </a:extLst>
          </p:cNvPr>
          <p:cNvSpPr>
            <a:spLocks noGrp="1"/>
          </p:cNvSpPr>
          <p:nvPr>
            <p:ph type="dt" sz="half" idx="10"/>
          </p:nvPr>
        </p:nvSpPr>
        <p:spPr/>
        <p:txBody>
          <a:bodyPr/>
          <a:lstStyle/>
          <a:p>
            <a:fld id="{8254A545-610A-3246-BBF7-82AC132EB6A8}" type="datetimeFigureOut">
              <a:rPr lang="en-US" smtClean="0"/>
              <a:t>8/13/2018</a:t>
            </a:fld>
            <a:endParaRPr lang="en-US"/>
          </a:p>
        </p:txBody>
      </p:sp>
      <p:sp>
        <p:nvSpPr>
          <p:cNvPr id="5" name="Footer Placeholder 4">
            <a:extLst>
              <a:ext uri="{FF2B5EF4-FFF2-40B4-BE49-F238E27FC236}">
                <a16:creationId xmlns:a16="http://schemas.microsoft.com/office/drawing/2014/main" xmlns="" id="{7F2DE16E-EEEB-F04D-B629-FBE01C97F9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4247F99-D730-2641-86EF-84BCC74BAAFB}"/>
              </a:ext>
            </a:extLst>
          </p:cNvPr>
          <p:cNvSpPr>
            <a:spLocks noGrp="1"/>
          </p:cNvSpPr>
          <p:nvPr>
            <p:ph type="sldNum" sz="quarter" idx="12"/>
          </p:nvPr>
        </p:nvSpPr>
        <p:spPr/>
        <p:txBody>
          <a:bodyPr/>
          <a:lstStyle/>
          <a:p>
            <a:fld id="{8EF147F3-F4BF-2C46-AC54-645A1178D8F6}" type="slidenum">
              <a:rPr lang="en-US" smtClean="0"/>
              <a:t>‹#›</a:t>
            </a:fld>
            <a:endParaRPr lang="en-US"/>
          </a:p>
        </p:txBody>
      </p:sp>
      <p:pic>
        <p:nvPicPr>
          <p:cNvPr id="7" name="Picture 6" descr="&quot;WSU&quot; logo for Wichita State University." title="WSU Logo">
            <a:extLst>
              <a:ext uri="{FF2B5EF4-FFF2-40B4-BE49-F238E27FC236}">
                <a16:creationId xmlns:a16="http://schemas.microsoft.com/office/drawing/2014/main" xmlns="" id="{0747E5A0-53E7-3649-A4F4-D53323CF508A}"/>
              </a:ext>
            </a:extLst>
          </p:cNvPr>
          <p:cNvPicPr>
            <a:picLocks noChangeAspect="1"/>
          </p:cNvPicPr>
          <p:nvPr userDrawn="1"/>
        </p:nvPicPr>
        <p:blipFill rotWithShape="1">
          <a:blip r:embed="rId3">
            <a:alphaModFix/>
          </a:blip>
          <a:srcRect b="37252"/>
          <a:stretch/>
        </p:blipFill>
        <p:spPr>
          <a:xfrm>
            <a:off x="-28576" y="111919"/>
            <a:ext cx="2030521" cy="1131094"/>
          </a:xfrm>
          <a:prstGeom prst="rect">
            <a:avLst/>
          </a:prstGeom>
        </p:spPr>
      </p:pic>
    </p:spTree>
    <p:extLst>
      <p:ext uri="{BB962C8B-B14F-4D97-AF65-F5344CB8AC3E}">
        <p14:creationId xmlns:p14="http://schemas.microsoft.com/office/powerpoint/2010/main" val="22895504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EEE8205-8020-9E43-BDC9-8F0646FB42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5DAD0D22-4086-394C-A571-C6BB444D3D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C13091FC-EF27-E34B-B5FE-194D933C90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4A545-610A-3246-BBF7-82AC132EB6A8}" type="datetimeFigureOut">
              <a:rPr lang="en-US" smtClean="0"/>
              <a:t>8/13/2018</a:t>
            </a:fld>
            <a:endParaRPr lang="en-US"/>
          </a:p>
        </p:txBody>
      </p:sp>
      <p:sp>
        <p:nvSpPr>
          <p:cNvPr id="5" name="Footer Placeholder 4">
            <a:extLst>
              <a:ext uri="{FF2B5EF4-FFF2-40B4-BE49-F238E27FC236}">
                <a16:creationId xmlns:a16="http://schemas.microsoft.com/office/drawing/2014/main" xmlns="" id="{EB871301-3F06-5A49-A699-BBCBCEEE5F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A74BA5A-8069-9D49-A99F-3AD1783CEA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147F3-F4BF-2C46-AC54-645A1178D8F6}" type="slidenum">
              <a:rPr lang="en-US" smtClean="0"/>
              <a:t>‹#›</a:t>
            </a:fld>
            <a:endParaRPr lang="en-US"/>
          </a:p>
        </p:txBody>
      </p:sp>
    </p:spTree>
    <p:extLst>
      <p:ext uri="{BB962C8B-B14F-4D97-AF65-F5344CB8AC3E}">
        <p14:creationId xmlns:p14="http://schemas.microsoft.com/office/powerpoint/2010/main" val="4226485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9.JP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3.JPG"/><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39.jpg"/><Relationship Id="rId4" Type="http://schemas.openxmlformats.org/officeDocument/2006/relationships/image" Target="../media/image38.jpg"/></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1.jpg"/></Relationships>
</file>

<file path=ppt/slides/_rels/slide2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39.jpg"/></Relationships>
</file>

<file path=ppt/slides/_rels/slide2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46.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48.jpg"/></Relationships>
</file>

<file path=ppt/slides/_rels/slide3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51.jpg"/></Relationships>
</file>

<file path=ppt/slides/_rels/slide3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54.jpg"/><Relationship Id="rId4" Type="http://schemas.openxmlformats.org/officeDocument/2006/relationships/image" Target="../media/image53.jpg"/></Relationships>
</file>

<file path=ppt/slides/_rels/slide3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57.jpg"/></Relationships>
</file>

<file path=ppt/slides/_rels/slide38.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62.jpg"/><Relationship Id="rId4" Type="http://schemas.openxmlformats.org/officeDocument/2006/relationships/image" Target="../media/image61.jpg"/></Relationships>
</file>

<file path=ppt/slides/_rels/slide3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66.jpg"/><Relationship Id="rId5" Type="http://schemas.openxmlformats.org/officeDocument/2006/relationships/image" Target="../media/image65.jpg"/><Relationship Id="rId4" Type="http://schemas.openxmlformats.org/officeDocument/2006/relationships/image" Target="../media/image6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IDA@Wichita.edu"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Intermediate Blackboard</a:t>
            </a:r>
          </a:p>
        </p:txBody>
      </p:sp>
      <p:sp>
        <p:nvSpPr>
          <p:cNvPr id="3" name="Subtitle 2"/>
          <p:cNvSpPr>
            <a:spLocks noGrp="1"/>
          </p:cNvSpPr>
          <p:nvPr>
            <p:ph type="subTitle" idx="1"/>
          </p:nvPr>
        </p:nvSpPr>
        <p:spPr/>
        <p:txBody>
          <a:bodyPr/>
          <a:lstStyle/>
          <a:p>
            <a:r>
              <a:rPr lang="en-US" dirty="0"/>
              <a:t>Taylor Moore, M.A.</a:t>
            </a:r>
          </a:p>
          <a:p>
            <a:r>
              <a:rPr lang="en-US" dirty="0"/>
              <a:t>Instructional Design and Access</a:t>
            </a:r>
          </a:p>
          <a:p>
            <a:r>
              <a:rPr lang="en-US" dirty="0"/>
              <a:t>2018-19</a:t>
            </a:r>
          </a:p>
        </p:txBody>
      </p:sp>
    </p:spTree>
    <p:extLst>
      <p:ext uri="{BB962C8B-B14F-4D97-AF65-F5344CB8AC3E}">
        <p14:creationId xmlns:p14="http://schemas.microsoft.com/office/powerpoint/2010/main" val="2926726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0" y="301752"/>
            <a:ext cx="6537512" cy="960120"/>
          </a:xfrm>
        </p:spPr>
        <p:txBody>
          <a:bodyPr/>
          <a:lstStyle/>
          <a:p>
            <a:r>
              <a:rPr lang="en-US" dirty="0"/>
              <a:t>Create or Reuse Questions</a:t>
            </a:r>
          </a:p>
        </p:txBody>
      </p:sp>
      <p:sp>
        <p:nvSpPr>
          <p:cNvPr id="3" name="Content Placeholder 2"/>
          <p:cNvSpPr>
            <a:spLocks noGrp="1"/>
          </p:cNvSpPr>
          <p:nvPr>
            <p:ph sz="half" idx="1"/>
          </p:nvPr>
        </p:nvSpPr>
        <p:spPr>
          <a:xfrm>
            <a:off x="838200" y="1825625"/>
            <a:ext cx="4522694" cy="4351338"/>
          </a:xfrm>
        </p:spPr>
        <p:txBody>
          <a:bodyPr/>
          <a:lstStyle/>
          <a:p>
            <a:r>
              <a:rPr lang="en-US" dirty="0"/>
              <a:t>Multiple ways to create test questions. Create, Reuse, or Upload Questions. </a:t>
            </a:r>
          </a:p>
          <a:p>
            <a:r>
              <a:rPr lang="en-US" dirty="0"/>
              <a:t>Use test question pools with Create Question Set or Create Random Block. </a:t>
            </a:r>
          </a:p>
          <a:p>
            <a:r>
              <a:rPr lang="en-US" dirty="0"/>
              <a:t>You can also find questions from a previously created test.</a:t>
            </a:r>
          </a:p>
        </p:txBody>
      </p:sp>
      <p:pic>
        <p:nvPicPr>
          <p:cNvPr id="7" name="Content Placeholder 6" descr="Image of the &quot;Create Question&quot; and &quot;Reuse Question&quot; options on &quot;Test Canvas&quot; page. The &quot;Reuse Question&quot; option is expanded to show three additional options that include: &quot;Create Question Set,&quot; &quot;Create Random Block,&quot; and &quot;Find Questions&quot;."/>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92906" y="1825625"/>
            <a:ext cx="4124300" cy="268354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4612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Question</a:t>
            </a:r>
          </a:p>
        </p:txBody>
      </p:sp>
      <p:sp>
        <p:nvSpPr>
          <p:cNvPr id="3" name="Content Placeholder 2"/>
          <p:cNvSpPr>
            <a:spLocks noGrp="1"/>
          </p:cNvSpPr>
          <p:nvPr>
            <p:ph sz="half" idx="1"/>
          </p:nvPr>
        </p:nvSpPr>
        <p:spPr/>
        <p:txBody>
          <a:bodyPr/>
          <a:lstStyle/>
          <a:p>
            <a:r>
              <a:rPr lang="en-US" dirty="0"/>
              <a:t>Select “Create Question”.</a:t>
            </a:r>
          </a:p>
          <a:p>
            <a:r>
              <a:rPr lang="en-US" dirty="0"/>
              <a:t>If you choose to Create a question, you will need to select the type of question you want to create.</a:t>
            </a:r>
          </a:p>
        </p:txBody>
      </p:sp>
      <p:pic>
        <p:nvPicPr>
          <p:cNvPr id="7" name="Content Placeholder 6" descr="Image that displays the various types of questions available under the &quot;Create Question&quot; option in the Test Canvas page. Question types include: Calculated Formula, Calculated Numeric, Either/Or, Essay, File Response, Fill in Multiple Blanks, Fill in the Blank, Hot Spot, Jumbled Sentence, Matching, Multiple Answer, Multiple Choice, Opinion Scale/Likert, Ordering, Quiz Bowl, Short Answer, and True/Fals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564186" y="1044883"/>
            <a:ext cx="1634406" cy="5582456"/>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29555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the Question</a:t>
            </a:r>
          </a:p>
        </p:txBody>
      </p:sp>
      <p:sp>
        <p:nvSpPr>
          <p:cNvPr id="3" name="Content Placeholder 2"/>
          <p:cNvSpPr>
            <a:spLocks noGrp="1"/>
          </p:cNvSpPr>
          <p:nvPr>
            <p:ph sz="half" idx="1"/>
          </p:nvPr>
        </p:nvSpPr>
        <p:spPr/>
        <p:txBody>
          <a:bodyPr/>
          <a:lstStyle/>
          <a:p>
            <a:r>
              <a:rPr lang="en-US" dirty="0"/>
              <a:t>Type or paste in your question and answers into the Question Text Box and Answer Text Boxes, respectively.</a:t>
            </a:r>
          </a:p>
          <a:p>
            <a:r>
              <a:rPr lang="en-US" dirty="0"/>
              <a:t>Indicate the correct answer by marking the circle next to the correct answer option.</a:t>
            </a:r>
          </a:p>
        </p:txBody>
      </p:sp>
      <p:pic>
        <p:nvPicPr>
          <p:cNvPr id="6" name="Content Placeholder 5" descr="Image of the &quot;Question Text&quot; textbox, with an astrisk next to the &quot;Question Text&quot; title to indicate it is required."/>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18690" b="10838"/>
          <a:stretch/>
        </p:blipFill>
        <p:spPr>
          <a:xfrm>
            <a:off x="6019800" y="1825625"/>
            <a:ext cx="2805299" cy="1352956"/>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Image of &quot;Number of Answers&quot; section of the question creation page. A dropdown box with the number two is next to the &quot;Number of Answers&quot; to indicate there are two options currently. The &quot;Answer 1&quot; textbox is also partially visible. "/>
          <p:cNvPicPr>
            <a:picLocks noChangeAspect="1"/>
          </p:cNvPicPr>
          <p:nvPr/>
        </p:nvPicPr>
        <p:blipFill rotWithShape="1">
          <a:blip r:embed="rId4">
            <a:extLst>
              <a:ext uri="{28A0092B-C50C-407E-A947-70E740481C1C}">
                <a14:useLocalDpi xmlns:a14="http://schemas.microsoft.com/office/drawing/2010/main" val="0"/>
              </a:ext>
            </a:extLst>
          </a:blip>
          <a:srcRect l="809" r="25840" b="52860"/>
          <a:stretch/>
        </p:blipFill>
        <p:spPr>
          <a:xfrm>
            <a:off x="6019799" y="3356151"/>
            <a:ext cx="2805299" cy="1412049"/>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Red arrow is pointing to a radio button next to the &quot;Answer 1&quot; text box in the test question creation page. The radio button is darkened which indicates that corresponding answer option is the correct answe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0438" y="1825625"/>
            <a:ext cx="2160981" cy="2454448"/>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93550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Question Options</a:t>
            </a:r>
          </a:p>
        </p:txBody>
      </p:sp>
      <p:sp>
        <p:nvSpPr>
          <p:cNvPr id="3" name="Content Placeholder 2"/>
          <p:cNvSpPr>
            <a:spLocks noGrp="1"/>
          </p:cNvSpPr>
          <p:nvPr>
            <p:ph sz="half" idx="1"/>
          </p:nvPr>
        </p:nvSpPr>
        <p:spPr/>
        <p:txBody>
          <a:bodyPr/>
          <a:lstStyle/>
          <a:p>
            <a:r>
              <a:rPr lang="en-US" dirty="0"/>
              <a:t>You can also adjust the answer numbering, orientation, allow for partial credit, and show answers in a random order</a:t>
            </a:r>
          </a:p>
          <a:p>
            <a:r>
              <a:rPr lang="en-US" dirty="0"/>
              <a:t>Submit when finished.</a:t>
            </a:r>
          </a:p>
        </p:txBody>
      </p:sp>
      <p:pic>
        <p:nvPicPr>
          <p:cNvPr id="9" name="Content Placeholder 8" descr="Red arrow points from the &quot;Options&quot; title to the multiple internal question settings available when creating a test question. Options included in this image are &quot;Answer Numbering,&quot; &quot;Answer Orientation,&quot; &quot;Allow Partial Credit,&quot; and &quot;Show Answers in Random Order.&quot;"/>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81950" y="1904314"/>
            <a:ext cx="4925936" cy="2681334"/>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Cancel and submit butt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8454" y="5061357"/>
            <a:ext cx="2512928" cy="638204"/>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3650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Adjusting the Points</a:t>
            </a:r>
          </a:p>
        </p:txBody>
      </p:sp>
      <p:sp>
        <p:nvSpPr>
          <p:cNvPr id="3" name="Content Placeholder 2"/>
          <p:cNvSpPr>
            <a:spLocks noGrp="1"/>
          </p:cNvSpPr>
          <p:nvPr>
            <p:ph sz="half" idx="1"/>
          </p:nvPr>
        </p:nvSpPr>
        <p:spPr/>
        <p:txBody>
          <a:bodyPr/>
          <a:lstStyle/>
          <a:p>
            <a:r>
              <a:rPr lang="en-US" dirty="0"/>
              <a:t>Next, you can adjust the points associated with the individual question.</a:t>
            </a:r>
          </a:p>
          <a:p>
            <a:r>
              <a:rPr lang="en-US" dirty="0"/>
              <a:t>When you are finished creating questions and are ready to deploy it, click “OK” in the bottom right-hand corner.</a:t>
            </a:r>
          </a:p>
        </p:txBody>
      </p:sp>
      <p:pic>
        <p:nvPicPr>
          <p:cNvPr id="5" name="Content Placeholder 4" descr="Update question points image. When you update the number of points a question is worth, you can also mark it as extra credit."/>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19799" y="1825625"/>
            <a:ext cx="5844213" cy="876632"/>
          </a:xfrm>
        </p:spPr>
      </p:pic>
      <p:pic>
        <p:nvPicPr>
          <p:cNvPr id="4" name="Picture 3" descr="Red arrows points at the Total Questions and Total Points indicators in the Test Canvas area. This area updates as questions are added and subtracted, and points increased or decreas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1732" y="3076158"/>
            <a:ext cx="5360347" cy="1850272"/>
          </a:xfrm>
          <a:prstGeom prst="rect">
            <a:avLst/>
          </a:prstGeom>
          <a:ln w="3175" cap="sq">
            <a:solidFill>
              <a:schemeClr val="tx1"/>
            </a:solidFill>
            <a:prstDash val="solid"/>
            <a:miter lim="800000"/>
          </a:ln>
          <a:effectLst>
            <a:outerShdw blurRad="50800" dist="38100" dir="2700000" algn="tl" rotWithShape="0">
              <a:srgbClr val="000000">
                <a:alpha val="43000"/>
              </a:srgbClr>
            </a:outerShdw>
          </a:effectLst>
        </p:spPr>
      </p:pic>
      <p:pic>
        <p:nvPicPr>
          <p:cNvPr id="7" name="Picture 6" descr="The &quot;Ok&quot; button shown."/>
          <p:cNvPicPr>
            <a:picLocks noChangeAspect="1"/>
          </p:cNvPicPr>
          <p:nvPr/>
        </p:nvPicPr>
        <p:blipFill rotWithShape="1">
          <a:blip r:embed="rId5">
            <a:extLst>
              <a:ext uri="{28A0092B-C50C-407E-A947-70E740481C1C}">
                <a14:useLocalDpi xmlns:a14="http://schemas.microsoft.com/office/drawing/2010/main" val="0"/>
              </a:ext>
            </a:extLst>
          </a:blip>
          <a:srcRect l="23857" t="36041"/>
          <a:stretch/>
        </p:blipFill>
        <p:spPr>
          <a:xfrm>
            <a:off x="7997897" y="5300331"/>
            <a:ext cx="1888015" cy="928048"/>
          </a:xfrm>
          <a:prstGeom prst="rect">
            <a:avLst/>
          </a:prstGeom>
        </p:spPr>
      </p:pic>
    </p:spTree>
    <p:extLst>
      <p:ext uri="{BB962C8B-B14F-4D97-AF65-F5344CB8AC3E}">
        <p14:creationId xmlns:p14="http://schemas.microsoft.com/office/powerpoint/2010/main" val="3388633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Deploying the Test</a:t>
            </a:r>
          </a:p>
        </p:txBody>
      </p:sp>
      <p:sp>
        <p:nvSpPr>
          <p:cNvPr id="3" name="Content Placeholder 2"/>
          <p:cNvSpPr>
            <a:spLocks noGrp="1"/>
          </p:cNvSpPr>
          <p:nvPr>
            <p:ph sz="half" idx="1"/>
          </p:nvPr>
        </p:nvSpPr>
        <p:spPr/>
        <p:txBody>
          <a:bodyPr/>
          <a:lstStyle/>
          <a:p>
            <a:r>
              <a:rPr lang="en-US" dirty="0"/>
              <a:t>The Test must be placed somewhere in the course.</a:t>
            </a:r>
          </a:p>
        </p:txBody>
      </p:sp>
      <p:pic>
        <p:nvPicPr>
          <p:cNvPr id="5" name="Content Placeholder 4" descr="Red arrow points to &quot;Course Content&quot; and &quot;Exams&quot; tabs on the course menu."/>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09460" y="1825625"/>
            <a:ext cx="3644444" cy="3524298"/>
          </a:xfrm>
          <a:prstGeom prst="rect">
            <a:avLst/>
          </a:prstGeom>
          <a:ln w="3175" cap="sq">
            <a:solidFill>
              <a:schemeClr val="tx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78161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Choose Assessment</a:t>
            </a:r>
          </a:p>
        </p:txBody>
      </p:sp>
      <p:sp>
        <p:nvSpPr>
          <p:cNvPr id="3" name="Content Placeholder 2"/>
          <p:cNvSpPr>
            <a:spLocks noGrp="1"/>
          </p:cNvSpPr>
          <p:nvPr>
            <p:ph sz="half" idx="1"/>
          </p:nvPr>
        </p:nvSpPr>
        <p:spPr/>
        <p:txBody>
          <a:bodyPr/>
          <a:lstStyle/>
          <a:p>
            <a:r>
              <a:rPr lang="en-US" dirty="0"/>
              <a:t>Once you are in the area that you want the test to be, select “Assessments” from the ribbon, and mouse over or click it to get the dropdown to appear. Select “Test” from the options that appear.</a:t>
            </a:r>
          </a:p>
          <a:p>
            <a:r>
              <a:rPr lang="en-US" dirty="0"/>
              <a:t>And select the newly created test from the list available and select submit.</a:t>
            </a:r>
          </a:p>
        </p:txBody>
      </p:sp>
      <p:pic>
        <p:nvPicPr>
          <p:cNvPr id="10" name="Content Placeholder 9" descr="Red arrow points at the assessments tab on the ribbon of the content area &quot;Course Content&quot;. From left to right, the ribbon includes the tabs &quot;Build Content,&quot; &quot;Assessments,&quot; &quot;Tools,&quot; and &quot;Partner Content.&quot; "/>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19799" y="1857153"/>
            <a:ext cx="4810125" cy="94297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Red arrow points to the first option which says &quot;Test&quot; in the &quot;Assessments&quot; dropdown menu."/>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799" y="3363881"/>
            <a:ext cx="2698815" cy="2852302"/>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Depicts the option to select from a list of available tests when adding an existing test to a content area in Blackboar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5853" y="3363881"/>
            <a:ext cx="3100909" cy="1474077"/>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89090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Settings to Use</a:t>
            </a:r>
          </a:p>
        </p:txBody>
      </p:sp>
      <p:sp>
        <p:nvSpPr>
          <p:cNvPr id="3" name="Content Placeholder 2"/>
          <p:cNvSpPr>
            <a:spLocks noGrp="1"/>
          </p:cNvSpPr>
          <p:nvPr>
            <p:ph sz="half" idx="1"/>
          </p:nvPr>
        </p:nvSpPr>
        <p:spPr/>
        <p:txBody>
          <a:bodyPr/>
          <a:lstStyle/>
          <a:p>
            <a:r>
              <a:rPr lang="en-US" dirty="0"/>
              <a:t>Important Test Settings to Use:</a:t>
            </a:r>
          </a:p>
          <a:p>
            <a:pPr lvl="1"/>
            <a:r>
              <a:rPr lang="en-US" dirty="0"/>
              <a:t>Make the Link Available</a:t>
            </a:r>
          </a:p>
          <a:p>
            <a:pPr lvl="1"/>
            <a:r>
              <a:rPr lang="en-US" dirty="0"/>
              <a:t>Set a Timer</a:t>
            </a:r>
          </a:p>
          <a:p>
            <a:pPr lvl="1"/>
            <a:r>
              <a:rPr lang="en-US" dirty="0"/>
              <a:t>Use Auto-Submit</a:t>
            </a:r>
          </a:p>
          <a:p>
            <a:pPr lvl="1"/>
            <a:r>
              <a:rPr lang="en-US" dirty="0"/>
              <a:t>Use Display Dates</a:t>
            </a:r>
          </a:p>
          <a:p>
            <a:pPr lvl="1"/>
            <a:r>
              <a:rPr lang="en-US" dirty="0"/>
              <a:t>Use Exceptions</a:t>
            </a:r>
          </a:p>
        </p:txBody>
      </p:sp>
      <p:pic>
        <p:nvPicPr>
          <p:cNvPr id="12" name="Picture 11" descr="Depicts the yes and no options to make the test link availab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1" y="1336653"/>
            <a:ext cx="4401207" cy="472613"/>
          </a:xfrm>
          <a:prstGeom prst="rect">
            <a:avLst/>
          </a:prstGeom>
          <a:ln w="3175" cap="sq">
            <a:solidFill>
              <a:schemeClr val="accent1"/>
            </a:solidFill>
            <a:prstDash val="solid"/>
            <a:miter lim="800000"/>
          </a:ln>
          <a:effectLst>
            <a:outerShdw blurRad="50800" dist="38100" dir="2700000" algn="tl" rotWithShape="0">
              <a:srgbClr val="000000">
                <a:alpha val="43000"/>
              </a:srgbClr>
            </a:outerShdw>
          </a:effectLst>
        </p:spPr>
      </p:pic>
      <p:pic>
        <p:nvPicPr>
          <p:cNvPr id="10" name="Picture 9" descr="Depiction of the &quot;Set Timer&quot; options available in the test setting area. The selection box next to the &quot;Set Timer&quot; allows the user to choose to set a timer on the test. User can set the number of minutes allowed and set to allow auto-submi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2022613"/>
            <a:ext cx="3612932" cy="1351454"/>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Display dates image. Selection box next to Display After and Display Until allow user to choose one or both options. Dates are specific to date and time of day down to the minut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9799" y="3600908"/>
            <a:ext cx="3612933" cy="1022669"/>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6" name="Content Placeholder 5" descr="&quot;Add User or Group&quot; button displayed under the &quot;Test Availability Exceptions&quot; in the Test Settings page."/>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6019801" y="4850418"/>
            <a:ext cx="2793123" cy="170553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33828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Settings to Avoid</a:t>
            </a:r>
          </a:p>
        </p:txBody>
      </p:sp>
      <p:sp>
        <p:nvSpPr>
          <p:cNvPr id="3" name="Content Placeholder 2"/>
          <p:cNvSpPr>
            <a:spLocks noGrp="1"/>
          </p:cNvSpPr>
          <p:nvPr>
            <p:ph sz="half" idx="1"/>
          </p:nvPr>
        </p:nvSpPr>
        <p:spPr/>
        <p:txBody>
          <a:bodyPr/>
          <a:lstStyle/>
          <a:p>
            <a:r>
              <a:rPr lang="en-US" dirty="0"/>
              <a:t>Important Test Settings to Avoid</a:t>
            </a:r>
          </a:p>
          <a:p>
            <a:pPr lvl="1"/>
            <a:r>
              <a:rPr lang="en-US" dirty="0"/>
              <a:t>Force Completion</a:t>
            </a:r>
          </a:p>
          <a:p>
            <a:pPr lvl="1"/>
            <a:r>
              <a:rPr lang="en-US" dirty="0"/>
              <a:t>Password</a:t>
            </a:r>
          </a:p>
          <a:p>
            <a:pPr lvl="1"/>
            <a:r>
              <a:rPr lang="en-US" dirty="0"/>
              <a:t>Avoid Internet Explorer</a:t>
            </a:r>
          </a:p>
        </p:txBody>
      </p:sp>
      <p:pic>
        <p:nvPicPr>
          <p:cNvPr id="5" name="Content Placeholder 4" descr="Depicts the force completion option with select box."/>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42241" y="1824671"/>
            <a:ext cx="5558555" cy="904881"/>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Depicts the password option with selection box, available in the test options area.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2241" y="3292351"/>
            <a:ext cx="3793580" cy="894201"/>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79300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781030" cy="2852737"/>
          </a:xfrm>
        </p:spPr>
        <p:txBody>
          <a:bodyPr/>
          <a:lstStyle/>
          <a:p>
            <a:r>
              <a:rPr lang="en-US" dirty="0"/>
              <a:t>Assignment Settings &amp; Other Tools</a:t>
            </a:r>
          </a:p>
        </p:txBody>
      </p:sp>
    </p:spTree>
    <p:extLst>
      <p:ext uri="{BB962C8B-B14F-4D97-AF65-F5344CB8AC3E}">
        <p14:creationId xmlns:p14="http://schemas.microsoft.com/office/powerpoint/2010/main" val="105295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pPr>
              <a:lnSpc>
                <a:spcPct val="100000"/>
              </a:lnSpc>
              <a:spcBef>
                <a:spcPts val="1800"/>
              </a:spcBef>
            </a:pPr>
            <a:r>
              <a:rPr lang="en-US" dirty="0"/>
              <a:t>Welcome</a:t>
            </a:r>
          </a:p>
          <a:p>
            <a:pPr>
              <a:lnSpc>
                <a:spcPct val="100000"/>
              </a:lnSpc>
              <a:spcBef>
                <a:spcPts val="1800"/>
              </a:spcBef>
            </a:pPr>
            <a:r>
              <a:rPr lang="en-US" dirty="0"/>
              <a:t>Purpose of this training</a:t>
            </a:r>
          </a:p>
          <a:p>
            <a:pPr>
              <a:lnSpc>
                <a:spcPct val="100000"/>
              </a:lnSpc>
              <a:spcBef>
                <a:spcPts val="1800"/>
              </a:spcBef>
            </a:pPr>
            <a:r>
              <a:rPr lang="en-US" dirty="0"/>
              <a:t>Pre- self-assessment</a:t>
            </a:r>
          </a:p>
          <a:p>
            <a:pPr>
              <a:lnSpc>
                <a:spcPct val="100000"/>
              </a:lnSpc>
              <a:spcBef>
                <a:spcPts val="1800"/>
              </a:spcBef>
            </a:pPr>
            <a:r>
              <a:rPr lang="en-US" dirty="0"/>
              <a:t>Presentation agenda</a:t>
            </a:r>
          </a:p>
          <a:p>
            <a:pPr>
              <a:lnSpc>
                <a:spcPct val="100000"/>
              </a:lnSpc>
              <a:spcBef>
                <a:spcPts val="1800"/>
              </a:spcBef>
            </a:pPr>
            <a:r>
              <a:rPr lang="en-US" dirty="0"/>
              <a:t>Refresher of Intro to Blackboard Training</a:t>
            </a:r>
          </a:p>
        </p:txBody>
      </p:sp>
    </p:spTree>
    <p:extLst>
      <p:ext uri="{BB962C8B-B14F-4D97-AF65-F5344CB8AC3E}">
        <p14:creationId xmlns:p14="http://schemas.microsoft.com/office/powerpoint/2010/main" val="3559836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ABD413-0E93-4681-919F-065B1FDA97F1}"/>
              </a:ext>
            </a:extLst>
          </p:cNvPr>
          <p:cNvSpPr>
            <a:spLocks noGrp="1"/>
          </p:cNvSpPr>
          <p:nvPr>
            <p:ph type="title"/>
          </p:nvPr>
        </p:nvSpPr>
        <p:spPr/>
        <p:txBody>
          <a:bodyPr/>
          <a:lstStyle/>
          <a:p>
            <a:r>
              <a:rPr lang="en-US" dirty="0"/>
              <a:t>Refresher on Assignments</a:t>
            </a:r>
          </a:p>
        </p:txBody>
      </p:sp>
      <p:sp>
        <p:nvSpPr>
          <p:cNvPr id="3" name="Content Placeholder 2">
            <a:extLst>
              <a:ext uri="{FF2B5EF4-FFF2-40B4-BE49-F238E27FC236}">
                <a16:creationId xmlns:a16="http://schemas.microsoft.com/office/drawing/2014/main" xmlns="" id="{136D3F15-98DE-4856-9A54-63E4DC5EA2B4}"/>
              </a:ext>
            </a:extLst>
          </p:cNvPr>
          <p:cNvSpPr>
            <a:spLocks noGrp="1"/>
          </p:cNvSpPr>
          <p:nvPr>
            <p:ph sz="half" idx="1"/>
          </p:nvPr>
        </p:nvSpPr>
        <p:spPr/>
        <p:txBody>
          <a:bodyPr/>
          <a:lstStyle/>
          <a:p>
            <a:r>
              <a:rPr lang="en-US" dirty="0"/>
              <a:t>The Introduction to Blackboard presentation discussed the creation of an assignment submission area and some of those settings.</a:t>
            </a:r>
          </a:p>
        </p:txBody>
      </p:sp>
      <p:pic>
        <p:nvPicPr>
          <p:cNvPr id="5" name="Content Placeholder 4" descr="Image of the Introduction to Blackboard title slide. "/>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19800" y="1825625"/>
            <a:ext cx="5181600" cy="2906918"/>
          </a:xfrm>
        </p:spPr>
      </p:pic>
    </p:spTree>
    <p:extLst>
      <p:ext uri="{BB962C8B-B14F-4D97-AF65-F5344CB8AC3E}">
        <p14:creationId xmlns:p14="http://schemas.microsoft.com/office/powerpoint/2010/main" val="3815664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ABD413-0E93-4681-919F-065B1FDA97F1}"/>
              </a:ext>
            </a:extLst>
          </p:cNvPr>
          <p:cNvSpPr>
            <a:spLocks noGrp="1"/>
          </p:cNvSpPr>
          <p:nvPr>
            <p:ph type="title"/>
          </p:nvPr>
        </p:nvSpPr>
        <p:spPr/>
        <p:txBody>
          <a:bodyPr/>
          <a:lstStyle/>
          <a:p>
            <a:r>
              <a:rPr lang="en-US" dirty="0"/>
              <a:t>SafeAssign and Rubrics</a:t>
            </a:r>
          </a:p>
        </p:txBody>
      </p:sp>
      <p:sp>
        <p:nvSpPr>
          <p:cNvPr id="3" name="Content Placeholder 2">
            <a:extLst>
              <a:ext uri="{FF2B5EF4-FFF2-40B4-BE49-F238E27FC236}">
                <a16:creationId xmlns:a16="http://schemas.microsoft.com/office/drawing/2014/main" xmlns="" id="{136D3F15-98DE-4856-9A54-63E4DC5EA2B4}"/>
              </a:ext>
            </a:extLst>
          </p:cNvPr>
          <p:cNvSpPr>
            <a:spLocks noGrp="1"/>
          </p:cNvSpPr>
          <p:nvPr>
            <p:ph sz="half" idx="1"/>
          </p:nvPr>
        </p:nvSpPr>
        <p:spPr/>
        <p:txBody>
          <a:bodyPr/>
          <a:lstStyle/>
          <a:p>
            <a:r>
              <a:rPr lang="en-US" dirty="0"/>
              <a:t>SafeAssign allows you to check written work for plagiarism</a:t>
            </a:r>
          </a:p>
          <a:p>
            <a:r>
              <a:rPr lang="en-US" dirty="0"/>
              <a:t>Rubrics allow you to include clear grading guidelines and criteria.</a:t>
            </a:r>
          </a:p>
          <a:p>
            <a:r>
              <a:rPr lang="en-US" u="sng" dirty="0"/>
              <a:t>Do not use Self and Peer Assessment</a:t>
            </a:r>
          </a:p>
          <a:p>
            <a:pPr>
              <a:lnSpc>
                <a:spcPct val="100000"/>
              </a:lnSpc>
              <a:spcBef>
                <a:spcPts val="0"/>
              </a:spcBef>
            </a:pPr>
            <a:endParaRPr lang="en-US" dirty="0"/>
          </a:p>
        </p:txBody>
      </p:sp>
      <p:pic>
        <p:nvPicPr>
          <p:cNvPr id="7" name="Content Placeholder 6" descr="Red arrows pointing to the Rubrics and SafeAssign tools listed in the Course Tools dropdown menu. A red &quot;X&quot; is next to the Self and Peer Assessment tool, indicating not to use this course tool. "/>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06297" y="1825625"/>
            <a:ext cx="3190875" cy="350837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81745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ABD413-0E93-4681-919F-065B1FDA97F1}"/>
              </a:ext>
            </a:extLst>
          </p:cNvPr>
          <p:cNvSpPr>
            <a:spLocks noGrp="1"/>
          </p:cNvSpPr>
          <p:nvPr>
            <p:ph type="title"/>
          </p:nvPr>
        </p:nvSpPr>
        <p:spPr/>
        <p:txBody>
          <a:bodyPr/>
          <a:lstStyle/>
          <a:p>
            <a:r>
              <a:rPr lang="en-US" dirty="0"/>
              <a:t>Using Direct Submit SafeAssign</a:t>
            </a:r>
          </a:p>
        </p:txBody>
      </p:sp>
      <p:sp>
        <p:nvSpPr>
          <p:cNvPr id="3" name="Content Placeholder 2">
            <a:extLst>
              <a:ext uri="{FF2B5EF4-FFF2-40B4-BE49-F238E27FC236}">
                <a16:creationId xmlns:a16="http://schemas.microsoft.com/office/drawing/2014/main" xmlns="" id="{136D3F15-98DE-4856-9A54-63E4DC5EA2B4}"/>
              </a:ext>
            </a:extLst>
          </p:cNvPr>
          <p:cNvSpPr>
            <a:spLocks noGrp="1"/>
          </p:cNvSpPr>
          <p:nvPr>
            <p:ph sz="half" idx="1"/>
          </p:nvPr>
        </p:nvSpPr>
        <p:spPr/>
        <p:txBody>
          <a:bodyPr/>
          <a:lstStyle/>
          <a:p>
            <a:r>
              <a:rPr lang="en-US" dirty="0"/>
              <a:t>Under the “Course Tools” panel, select “SafeAssign”.</a:t>
            </a:r>
          </a:p>
          <a:p>
            <a:r>
              <a:rPr lang="en-US" dirty="0"/>
              <a:t>Select “</a:t>
            </a:r>
            <a:r>
              <a:rPr lang="en-US" dirty="0" err="1"/>
              <a:t>DirectSubmit</a:t>
            </a:r>
            <a:r>
              <a:rPr lang="en-US" dirty="0"/>
              <a:t>”, followed by “Submit Paper”.</a:t>
            </a:r>
          </a:p>
          <a:p>
            <a:r>
              <a:rPr lang="en-US" dirty="0"/>
              <a:t>Submission Options Include:</a:t>
            </a:r>
          </a:p>
          <a:p>
            <a:pPr lvl="1"/>
            <a:r>
              <a:rPr lang="en-US" dirty="0"/>
              <a:t>Submit as draft</a:t>
            </a:r>
          </a:p>
          <a:p>
            <a:pPr lvl="1"/>
            <a:r>
              <a:rPr lang="en-US" dirty="0"/>
              <a:t>Skip Plagiarism</a:t>
            </a:r>
          </a:p>
          <a:p>
            <a:pPr lvl="1"/>
            <a:r>
              <a:rPr lang="en-US" dirty="0"/>
              <a:t>Upload File</a:t>
            </a:r>
          </a:p>
          <a:p>
            <a:pPr lvl="1"/>
            <a:r>
              <a:rPr lang="en-US" dirty="0"/>
              <a:t>Copy/Paste Document </a:t>
            </a:r>
          </a:p>
          <a:p>
            <a:endParaRPr lang="en-US" dirty="0"/>
          </a:p>
        </p:txBody>
      </p:sp>
      <p:pic>
        <p:nvPicPr>
          <p:cNvPr id="5" name="Content Placeholder 4" descr="DirectSubmit link available in the SafeAssign course tool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24688" y="1825625"/>
            <a:ext cx="5036732" cy="728389"/>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DirectSubmit submission options and file upload choices shown. Submission Options available include: Submit as draft and skip plagiarism checking. File Upload options include: Upload file with browse and copy/paste document. Cancel and submit buttons also show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1779" y="2865423"/>
            <a:ext cx="3498367" cy="3653358"/>
          </a:xfrm>
          <a:prstGeom prst="rect">
            <a:avLst/>
          </a:prstGeom>
          <a:ln w="3175" cap="sq">
            <a:solidFill>
              <a:schemeClr val="tx1"/>
            </a:solidFill>
            <a:prstDash val="solid"/>
            <a:miter lim="800000"/>
          </a:ln>
          <a:effectLst>
            <a:outerShdw blurRad="50800" dist="38100" dir="2700000" algn="tl" rotWithShape="0">
              <a:srgbClr val="000000">
                <a:alpha val="43000"/>
              </a:srgbClr>
            </a:outerShdw>
          </a:effectLst>
        </p:spPr>
      </p:pic>
      <p:pic>
        <p:nvPicPr>
          <p:cNvPr id="6" name="Picture 5" descr="&quot;Submit Paper&quot; button show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4688" y="2865423"/>
            <a:ext cx="1932073" cy="678438"/>
          </a:xfrm>
          <a:prstGeom prst="rect">
            <a:avLst/>
          </a:prstGeom>
        </p:spPr>
      </p:pic>
    </p:spTree>
    <p:extLst>
      <p:ext uri="{BB962C8B-B14F-4D97-AF65-F5344CB8AC3E}">
        <p14:creationId xmlns:p14="http://schemas.microsoft.com/office/powerpoint/2010/main" val="174358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ABD413-0E93-4681-919F-065B1FDA97F1}"/>
              </a:ext>
            </a:extLst>
          </p:cNvPr>
          <p:cNvSpPr>
            <a:spLocks noGrp="1"/>
          </p:cNvSpPr>
          <p:nvPr>
            <p:ph type="title"/>
          </p:nvPr>
        </p:nvSpPr>
        <p:spPr/>
        <p:txBody>
          <a:bodyPr/>
          <a:lstStyle/>
          <a:p>
            <a:r>
              <a:rPr lang="en-US" dirty="0"/>
              <a:t>Using Rubrics</a:t>
            </a:r>
          </a:p>
        </p:txBody>
      </p:sp>
      <p:sp>
        <p:nvSpPr>
          <p:cNvPr id="3" name="Content Placeholder 2">
            <a:extLst>
              <a:ext uri="{FF2B5EF4-FFF2-40B4-BE49-F238E27FC236}">
                <a16:creationId xmlns:a16="http://schemas.microsoft.com/office/drawing/2014/main" xmlns="" id="{136D3F15-98DE-4856-9A54-63E4DC5EA2B4}"/>
              </a:ext>
            </a:extLst>
          </p:cNvPr>
          <p:cNvSpPr>
            <a:spLocks noGrp="1"/>
          </p:cNvSpPr>
          <p:nvPr>
            <p:ph sz="half" idx="1"/>
          </p:nvPr>
        </p:nvSpPr>
        <p:spPr/>
        <p:txBody>
          <a:bodyPr/>
          <a:lstStyle/>
          <a:p>
            <a:r>
              <a:rPr lang="en-US" dirty="0"/>
              <a:t>Benefits of using rubrics</a:t>
            </a:r>
          </a:p>
          <a:p>
            <a:r>
              <a:rPr lang="en-US" dirty="0"/>
              <a:t>Under the “Course Tools” panel, select “Rubrics”</a:t>
            </a:r>
          </a:p>
          <a:p>
            <a:r>
              <a:rPr lang="en-US" dirty="0"/>
              <a:t>Create a new rubric or import one from a previous semester.</a:t>
            </a:r>
          </a:p>
          <a:p>
            <a:r>
              <a:rPr lang="en-US" dirty="0"/>
              <a:t>Fill in the grid appropriately with grading criteria for the assignment.</a:t>
            </a:r>
          </a:p>
        </p:txBody>
      </p:sp>
      <p:pic>
        <p:nvPicPr>
          <p:cNvPr id="7" name="Content Placeholder 6" descr="Create Rubric and Import Rubric buttons shown"/>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19799" y="1825625"/>
            <a:ext cx="4318681" cy="60226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Depicts the rubric criteria gri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2991643"/>
            <a:ext cx="6014709" cy="3062316"/>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cxnSp>
        <p:nvCxnSpPr>
          <p:cNvPr id="9" name="Straight Arrow Connector 8" descr="Red arrow pointing to rubric criteria grid options.">
            <a:extLst>
              <a:ext uri="{FF2B5EF4-FFF2-40B4-BE49-F238E27FC236}">
                <a16:creationId xmlns:a16="http://schemas.microsoft.com/office/drawing/2014/main" xmlns="" id="{35E37C19-70DC-4330-9DB5-045DD2A093A6}"/>
              </a:ext>
            </a:extLst>
          </p:cNvPr>
          <p:cNvCxnSpPr>
            <a:cxnSpLocks/>
          </p:cNvCxnSpPr>
          <p:nvPr/>
        </p:nvCxnSpPr>
        <p:spPr>
          <a:xfrm flipH="1">
            <a:off x="8441261" y="3182594"/>
            <a:ext cx="852641" cy="0"/>
          </a:xfrm>
          <a:prstGeom prst="straightConnector1">
            <a:avLst/>
          </a:prstGeom>
          <a:ln w="76200" cap="rnd">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1489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 Center Set Up</a:t>
            </a:r>
          </a:p>
        </p:txBody>
      </p:sp>
    </p:spTree>
    <p:extLst>
      <p:ext uri="{BB962C8B-B14F-4D97-AF65-F5344CB8AC3E}">
        <p14:creationId xmlns:p14="http://schemas.microsoft.com/office/powerpoint/2010/main" val="2791653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ABD413-0E93-4681-919F-065B1FDA97F1}"/>
              </a:ext>
            </a:extLst>
          </p:cNvPr>
          <p:cNvSpPr>
            <a:spLocks noGrp="1"/>
          </p:cNvSpPr>
          <p:nvPr>
            <p:ph type="title"/>
          </p:nvPr>
        </p:nvSpPr>
        <p:spPr/>
        <p:txBody>
          <a:bodyPr/>
          <a:lstStyle/>
          <a:p>
            <a:r>
              <a:rPr lang="en-US" dirty="0"/>
              <a:t>Grade Center Settings</a:t>
            </a:r>
          </a:p>
        </p:txBody>
      </p:sp>
      <p:sp>
        <p:nvSpPr>
          <p:cNvPr id="3" name="Content Placeholder 2">
            <a:extLst>
              <a:ext uri="{FF2B5EF4-FFF2-40B4-BE49-F238E27FC236}">
                <a16:creationId xmlns:a16="http://schemas.microsoft.com/office/drawing/2014/main" xmlns="" id="{136D3F15-98DE-4856-9A54-63E4DC5EA2B4}"/>
              </a:ext>
            </a:extLst>
          </p:cNvPr>
          <p:cNvSpPr>
            <a:spLocks noGrp="1"/>
          </p:cNvSpPr>
          <p:nvPr>
            <p:ph sz="half" idx="1"/>
          </p:nvPr>
        </p:nvSpPr>
        <p:spPr/>
        <p:txBody>
          <a:bodyPr/>
          <a:lstStyle/>
          <a:p>
            <a:r>
              <a:rPr lang="en-US" dirty="0"/>
              <a:t>Set External Grade</a:t>
            </a:r>
          </a:p>
          <a:p>
            <a:r>
              <a:rPr lang="en-US" dirty="0"/>
              <a:t>Check Total Points Possible</a:t>
            </a:r>
          </a:p>
        </p:txBody>
      </p:sp>
      <p:pic>
        <p:nvPicPr>
          <p:cNvPr id="4" name="Content Placeholder 3" descr="Red arrow points to the &quot;Set an External Grade&quot; option listed in the individual column dropdown menu."/>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b="36048"/>
          <a:stretch/>
        </p:blipFill>
        <p:spPr>
          <a:xfrm>
            <a:off x="6019800" y="1825625"/>
            <a:ext cx="3257550" cy="2186817"/>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Red arrow points to a green checkmark next to the column name &quot;Total&quot;. This checkmark indicates the column is set as an External Grade."/>
          <p:cNvPicPr>
            <a:picLocks noChangeAspect="1"/>
          </p:cNvPicPr>
          <p:nvPr/>
        </p:nvPicPr>
        <p:blipFill rotWithShape="1">
          <a:blip r:embed="rId4">
            <a:extLst>
              <a:ext uri="{28A0092B-C50C-407E-A947-70E740481C1C}">
                <a14:useLocalDpi xmlns:a14="http://schemas.microsoft.com/office/drawing/2010/main" val="0"/>
              </a:ext>
            </a:extLst>
          </a:blip>
          <a:srcRect l="47048"/>
          <a:stretch/>
        </p:blipFill>
        <p:spPr>
          <a:xfrm>
            <a:off x="6019800" y="4251897"/>
            <a:ext cx="2869868" cy="63817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Red arrow points to the &quot;Total Grade/Possible points&quot; found on the Grade Information Bar."/>
          <p:cNvPicPr>
            <a:picLocks noChangeAspect="1"/>
          </p:cNvPicPr>
          <p:nvPr/>
        </p:nvPicPr>
        <p:blipFill rotWithShape="1">
          <a:blip r:embed="rId5">
            <a:extLst>
              <a:ext uri="{28A0092B-C50C-407E-A947-70E740481C1C}">
                <a14:useLocalDpi xmlns:a14="http://schemas.microsoft.com/office/drawing/2010/main" val="0"/>
              </a:ext>
            </a:extLst>
          </a:blip>
          <a:srcRect r="23383"/>
          <a:stretch/>
        </p:blipFill>
        <p:spPr>
          <a:xfrm>
            <a:off x="6019800" y="5129527"/>
            <a:ext cx="5159494" cy="77152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39800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ABD413-0E93-4681-919F-065B1FDA97F1}"/>
              </a:ext>
            </a:extLst>
          </p:cNvPr>
          <p:cNvSpPr>
            <a:spLocks noGrp="1"/>
          </p:cNvSpPr>
          <p:nvPr>
            <p:ph type="title"/>
          </p:nvPr>
        </p:nvSpPr>
        <p:spPr/>
        <p:txBody>
          <a:bodyPr/>
          <a:lstStyle/>
          <a:p>
            <a:r>
              <a:rPr lang="en-US" dirty="0"/>
              <a:t>Grade Center Organization</a:t>
            </a:r>
          </a:p>
        </p:txBody>
      </p:sp>
      <p:sp>
        <p:nvSpPr>
          <p:cNvPr id="3" name="Content Placeholder 2">
            <a:extLst>
              <a:ext uri="{FF2B5EF4-FFF2-40B4-BE49-F238E27FC236}">
                <a16:creationId xmlns:a16="http://schemas.microsoft.com/office/drawing/2014/main" xmlns="" id="{136D3F15-98DE-4856-9A54-63E4DC5EA2B4}"/>
              </a:ext>
            </a:extLst>
          </p:cNvPr>
          <p:cNvSpPr>
            <a:spLocks noGrp="1"/>
          </p:cNvSpPr>
          <p:nvPr>
            <p:ph sz="half" idx="1"/>
          </p:nvPr>
        </p:nvSpPr>
        <p:spPr/>
        <p:txBody>
          <a:bodyPr/>
          <a:lstStyle/>
          <a:p>
            <a:r>
              <a:rPr lang="en-US" dirty="0"/>
              <a:t>Use Column Organization to check points, hidden columns, and arrange your grade center</a:t>
            </a:r>
          </a:p>
          <a:p>
            <a:r>
              <a:rPr lang="en-US" dirty="0"/>
              <a:t>Delete Unneeded Columns</a:t>
            </a:r>
          </a:p>
          <a:p>
            <a:endParaRPr lang="en-US" dirty="0"/>
          </a:p>
        </p:txBody>
      </p:sp>
      <p:pic>
        <p:nvPicPr>
          <p:cNvPr id="7" name="Content Placeholder 6" descr="Red arrow points to the &quot;Delete Column&quot; option listed in the individual column dropdown menu."/>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6000" y="4109646"/>
            <a:ext cx="2240006" cy="2352007"/>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First red arrow points to the Manage option located on the Grade Center ribbon at the top of the page. Second red arrow points to the Column Organization option located in the &quot;Manage&quot; button's dropdown menu."/>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384386"/>
            <a:ext cx="5341620" cy="2479748"/>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81337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ABD413-0E93-4681-919F-065B1FDA97F1}"/>
              </a:ext>
            </a:extLst>
          </p:cNvPr>
          <p:cNvSpPr>
            <a:spLocks noGrp="1"/>
          </p:cNvSpPr>
          <p:nvPr>
            <p:ph type="title"/>
          </p:nvPr>
        </p:nvSpPr>
        <p:spPr/>
        <p:txBody>
          <a:bodyPr/>
          <a:lstStyle/>
          <a:p>
            <a:r>
              <a:rPr lang="en-US" dirty="0"/>
              <a:t>Do’s of the Grade Center</a:t>
            </a:r>
          </a:p>
        </p:txBody>
      </p:sp>
      <p:sp>
        <p:nvSpPr>
          <p:cNvPr id="3" name="Content Placeholder 2">
            <a:extLst>
              <a:ext uri="{FF2B5EF4-FFF2-40B4-BE49-F238E27FC236}">
                <a16:creationId xmlns:a16="http://schemas.microsoft.com/office/drawing/2014/main" xmlns="" id="{136D3F15-98DE-4856-9A54-63E4DC5EA2B4}"/>
              </a:ext>
            </a:extLst>
          </p:cNvPr>
          <p:cNvSpPr>
            <a:spLocks noGrp="1"/>
          </p:cNvSpPr>
          <p:nvPr>
            <p:ph sz="half" idx="1"/>
          </p:nvPr>
        </p:nvSpPr>
        <p:spPr>
          <a:xfrm>
            <a:off x="838199" y="1825625"/>
            <a:ext cx="5458691" cy="4351338"/>
          </a:xfrm>
        </p:spPr>
        <p:txBody>
          <a:bodyPr>
            <a:normAutofit/>
          </a:bodyPr>
          <a:lstStyle/>
          <a:p>
            <a:r>
              <a:rPr lang="en-US" dirty="0"/>
              <a:t>Do recognize key indicators or symbols in the grade center</a:t>
            </a:r>
          </a:p>
          <a:p>
            <a:r>
              <a:rPr lang="en-US" dirty="0"/>
              <a:t>Do check your total points for the course</a:t>
            </a:r>
          </a:p>
          <a:p>
            <a:r>
              <a:rPr lang="en-US" dirty="0"/>
              <a:t>Do organize your grade center columns</a:t>
            </a:r>
          </a:p>
          <a:p>
            <a:r>
              <a:rPr lang="en-US" dirty="0"/>
              <a:t>Do test your grade center before opening your course to students</a:t>
            </a:r>
          </a:p>
          <a:p>
            <a:r>
              <a:rPr lang="en-US" dirty="0"/>
              <a:t>Do seek assistance early</a:t>
            </a:r>
          </a:p>
        </p:txBody>
      </p:sp>
      <p:pic>
        <p:nvPicPr>
          <p:cNvPr id="4" name="Content Placeholder 3" descr="Red arrows point to a blue circle that represents a pending symbol, a white exclamation point inside of a small yellow circle that represents manual grading or review is required, and a grey circle that indicates user is exempt from the assignment grad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79941" y="1825624"/>
            <a:ext cx="4481479" cy="79474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Red arrow points to the &quot;Total Grade/Possible points&quot; found on the Grade Information Bar."/>
          <p:cNvPicPr>
            <a:picLocks noChangeAspect="1"/>
          </p:cNvPicPr>
          <p:nvPr/>
        </p:nvPicPr>
        <p:blipFill rotWithShape="1">
          <a:blip r:embed="rId4">
            <a:extLst>
              <a:ext uri="{28A0092B-C50C-407E-A947-70E740481C1C}">
                <a14:useLocalDpi xmlns:a14="http://schemas.microsoft.com/office/drawing/2010/main" val="0"/>
              </a:ext>
            </a:extLst>
          </a:blip>
          <a:srcRect r="23383"/>
          <a:stretch/>
        </p:blipFill>
        <p:spPr>
          <a:xfrm>
            <a:off x="6879941" y="2989426"/>
            <a:ext cx="5159494" cy="77152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WSU OneStop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9941" y="4736030"/>
            <a:ext cx="4048125" cy="75247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Instructional Design &amp; Access"/>
          <p:cNvPicPr>
            <a:picLocks noChangeAspect="1"/>
          </p:cNvPicPr>
          <p:nvPr/>
        </p:nvPicPr>
        <p:blipFill rotWithShape="1">
          <a:blip r:embed="rId6">
            <a:extLst>
              <a:ext uri="{28A0092B-C50C-407E-A947-70E740481C1C}">
                <a14:useLocalDpi xmlns:a14="http://schemas.microsoft.com/office/drawing/2010/main" val="0"/>
              </a:ext>
            </a:extLst>
          </a:blip>
          <a:srcRect l="2313" r="1276"/>
          <a:stretch/>
        </p:blipFill>
        <p:spPr>
          <a:xfrm>
            <a:off x="6116307" y="5602483"/>
            <a:ext cx="5923128" cy="67627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13632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ABD413-0E93-4681-919F-065B1FDA97F1}"/>
              </a:ext>
            </a:extLst>
          </p:cNvPr>
          <p:cNvSpPr>
            <a:spLocks noGrp="1"/>
          </p:cNvSpPr>
          <p:nvPr>
            <p:ph type="title"/>
          </p:nvPr>
        </p:nvSpPr>
        <p:spPr/>
        <p:txBody>
          <a:bodyPr/>
          <a:lstStyle/>
          <a:p>
            <a:r>
              <a:rPr lang="en-US" dirty="0"/>
              <a:t>Don'ts of the Grade Center</a:t>
            </a:r>
          </a:p>
        </p:txBody>
      </p:sp>
      <p:sp>
        <p:nvSpPr>
          <p:cNvPr id="3" name="Content Placeholder 2">
            <a:extLst>
              <a:ext uri="{FF2B5EF4-FFF2-40B4-BE49-F238E27FC236}">
                <a16:creationId xmlns:a16="http://schemas.microsoft.com/office/drawing/2014/main" xmlns="" id="{136D3F15-98DE-4856-9A54-63E4DC5EA2B4}"/>
              </a:ext>
            </a:extLst>
          </p:cNvPr>
          <p:cNvSpPr>
            <a:spLocks noGrp="1"/>
          </p:cNvSpPr>
          <p:nvPr>
            <p:ph sz="half" idx="1"/>
          </p:nvPr>
        </p:nvSpPr>
        <p:spPr/>
        <p:txBody>
          <a:bodyPr>
            <a:normAutofit/>
          </a:bodyPr>
          <a:lstStyle/>
          <a:p>
            <a:r>
              <a:rPr lang="en-US" dirty="0"/>
              <a:t>Don’t hide assignment columns from instructor view</a:t>
            </a:r>
          </a:p>
          <a:p>
            <a:r>
              <a:rPr lang="en-US" dirty="0"/>
              <a:t>Don’t use weighted grades with extra credit</a:t>
            </a:r>
          </a:p>
          <a:p>
            <a:r>
              <a:rPr lang="en-US" dirty="0"/>
              <a:t>Don’t wait to ask for assistance</a:t>
            </a:r>
          </a:p>
          <a:p>
            <a:r>
              <a:rPr lang="en-US" dirty="0"/>
              <a:t>Don’t assume students understand their total columns</a:t>
            </a:r>
          </a:p>
        </p:txBody>
      </p:sp>
      <p:pic>
        <p:nvPicPr>
          <p:cNvPr id="4" name="Content Placeholder 3" descr="A red arrow points to a red &quot;X&quot; that is next to the &quot;Hide from Instructor View&quot; option, indicating not to use this course tool. "/>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43249" y="1825625"/>
            <a:ext cx="3238500" cy="255270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Large red lines run through the &quot;weighted grade&quot; and &quot;Extra Credit&quot; columns. This represents that the two should not be used together."/>
          <p:cNvPicPr>
            <a:picLocks noChangeAspect="1"/>
          </p:cNvPicPr>
          <p:nvPr/>
        </p:nvPicPr>
        <p:blipFill rotWithShape="1">
          <a:blip r:embed="rId4">
            <a:extLst>
              <a:ext uri="{28A0092B-C50C-407E-A947-70E740481C1C}">
                <a14:useLocalDpi xmlns:a14="http://schemas.microsoft.com/office/drawing/2010/main" val="0"/>
              </a:ext>
            </a:extLst>
          </a:blip>
          <a:srcRect b="7815"/>
          <a:stretch/>
        </p:blipFill>
        <p:spPr>
          <a:xfrm>
            <a:off x="6543249" y="4736074"/>
            <a:ext cx="3033657" cy="804917"/>
          </a:xfrm>
          <a:prstGeom prst="rect">
            <a:avLst/>
          </a:prstGeom>
          <a:ln w="3175">
            <a:solidFill>
              <a:schemeClr val="tx1"/>
            </a:solidFill>
          </a:ln>
        </p:spPr>
      </p:pic>
    </p:spTree>
    <p:extLst>
      <p:ext uri="{BB962C8B-B14F-4D97-AF65-F5344CB8AC3E}">
        <p14:creationId xmlns:p14="http://schemas.microsoft.com/office/powerpoint/2010/main" val="37126881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Groups</a:t>
            </a:r>
          </a:p>
        </p:txBody>
      </p:sp>
    </p:spTree>
    <p:extLst>
      <p:ext uri="{BB962C8B-B14F-4D97-AF65-F5344CB8AC3E}">
        <p14:creationId xmlns:p14="http://schemas.microsoft.com/office/powerpoint/2010/main" val="56735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to Blackboard Training Covers</a:t>
            </a:r>
          </a:p>
        </p:txBody>
      </p:sp>
      <p:sp>
        <p:nvSpPr>
          <p:cNvPr id="3" name="Content Placeholder 2"/>
          <p:cNvSpPr>
            <a:spLocks noGrp="1"/>
          </p:cNvSpPr>
          <p:nvPr>
            <p:ph idx="1"/>
          </p:nvPr>
        </p:nvSpPr>
        <p:spPr>
          <a:xfrm>
            <a:off x="845820" y="1547493"/>
            <a:ext cx="10515600" cy="4598035"/>
          </a:xfrm>
        </p:spPr>
        <p:txBody>
          <a:bodyPr>
            <a:normAutofit/>
          </a:bodyPr>
          <a:lstStyle/>
          <a:p>
            <a:r>
              <a:rPr lang="en-US" dirty="0"/>
              <a:t>What is Blackboard?</a:t>
            </a:r>
          </a:p>
          <a:p>
            <a:r>
              <a:rPr lang="en-US" dirty="0"/>
              <a:t>Navigating Blackboard</a:t>
            </a:r>
          </a:p>
          <a:p>
            <a:r>
              <a:rPr lang="en-US" dirty="0"/>
              <a:t>Announcements</a:t>
            </a:r>
          </a:p>
          <a:p>
            <a:r>
              <a:rPr lang="en-US" dirty="0"/>
              <a:t>Email</a:t>
            </a:r>
          </a:p>
          <a:p>
            <a:r>
              <a:rPr lang="en-US" dirty="0"/>
              <a:t>Content</a:t>
            </a:r>
          </a:p>
          <a:p>
            <a:r>
              <a:rPr lang="en-US" dirty="0"/>
              <a:t>Discussion Boards</a:t>
            </a:r>
          </a:p>
          <a:p>
            <a:r>
              <a:rPr lang="en-US" dirty="0"/>
              <a:t>Assignments</a:t>
            </a:r>
          </a:p>
          <a:p>
            <a:r>
              <a:rPr lang="en-US" dirty="0"/>
              <a:t>Grade Center</a:t>
            </a:r>
          </a:p>
          <a:p>
            <a:r>
              <a:rPr lang="en-US" dirty="0"/>
              <a:t>Interpreting Ally scores</a:t>
            </a:r>
          </a:p>
        </p:txBody>
      </p:sp>
    </p:spTree>
    <p:extLst>
      <p:ext uri="{BB962C8B-B14F-4D97-AF65-F5344CB8AC3E}">
        <p14:creationId xmlns:p14="http://schemas.microsoft.com/office/powerpoint/2010/main" val="26364571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ABD413-0E93-4681-919F-065B1FDA97F1}"/>
              </a:ext>
            </a:extLst>
          </p:cNvPr>
          <p:cNvSpPr>
            <a:spLocks noGrp="1"/>
          </p:cNvSpPr>
          <p:nvPr>
            <p:ph type="title"/>
          </p:nvPr>
        </p:nvSpPr>
        <p:spPr/>
        <p:txBody>
          <a:bodyPr/>
          <a:lstStyle/>
          <a:p>
            <a:r>
              <a:rPr lang="en-US" dirty="0"/>
              <a:t>Creating Groups and Pick Tools</a:t>
            </a:r>
          </a:p>
        </p:txBody>
      </p:sp>
      <p:sp>
        <p:nvSpPr>
          <p:cNvPr id="3" name="Content Placeholder 2">
            <a:extLst>
              <a:ext uri="{FF2B5EF4-FFF2-40B4-BE49-F238E27FC236}">
                <a16:creationId xmlns:a16="http://schemas.microsoft.com/office/drawing/2014/main" xmlns="" id="{136D3F15-98DE-4856-9A54-63E4DC5EA2B4}"/>
              </a:ext>
            </a:extLst>
          </p:cNvPr>
          <p:cNvSpPr>
            <a:spLocks noGrp="1"/>
          </p:cNvSpPr>
          <p:nvPr>
            <p:ph sz="half" idx="1"/>
          </p:nvPr>
        </p:nvSpPr>
        <p:spPr/>
        <p:txBody>
          <a:bodyPr/>
          <a:lstStyle/>
          <a:p>
            <a:r>
              <a:rPr lang="en-US" dirty="0"/>
              <a:t>Choose Self Enroll, Random Enroll, or Manual Enroll</a:t>
            </a:r>
          </a:p>
          <a:p>
            <a:r>
              <a:rPr lang="en-US" dirty="0"/>
              <a:t>Provide a name, description, and the tools you want to be available to the groups</a:t>
            </a:r>
          </a:p>
        </p:txBody>
      </p:sp>
      <p:pic>
        <p:nvPicPr>
          <p:cNvPr id="5" name="Content Placeholder 4" descr="Red arrow pointing to the &quot;Groups&quot; tool. This tool is listed under the Users and Groups section of the Control Panel. "/>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91274" y="1825625"/>
            <a:ext cx="1797383" cy="2641936"/>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Depicts the tools available to provide to groups during creation. Group tools include: Blogs, Discussion Board, Email, File Exchange, Journals, Tasks, Academic Materials, Content Market Tools, Wikis.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0383" y="1825625"/>
            <a:ext cx="3011037" cy="3834811"/>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83367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ABD413-0E93-4681-919F-065B1FDA97F1}"/>
              </a:ext>
            </a:extLst>
          </p:cNvPr>
          <p:cNvSpPr>
            <a:spLocks noGrp="1"/>
          </p:cNvSpPr>
          <p:nvPr>
            <p:ph type="title"/>
          </p:nvPr>
        </p:nvSpPr>
        <p:spPr/>
        <p:txBody>
          <a:bodyPr/>
          <a:lstStyle/>
          <a:p>
            <a:r>
              <a:rPr lang="en-US" dirty="0"/>
              <a:t>Dividing Groups</a:t>
            </a:r>
          </a:p>
        </p:txBody>
      </p:sp>
      <p:sp>
        <p:nvSpPr>
          <p:cNvPr id="3" name="Content Placeholder 2">
            <a:extLst>
              <a:ext uri="{FF2B5EF4-FFF2-40B4-BE49-F238E27FC236}">
                <a16:creationId xmlns:a16="http://schemas.microsoft.com/office/drawing/2014/main" xmlns="" id="{136D3F15-98DE-4856-9A54-63E4DC5EA2B4}"/>
              </a:ext>
            </a:extLst>
          </p:cNvPr>
          <p:cNvSpPr>
            <a:spLocks noGrp="1"/>
          </p:cNvSpPr>
          <p:nvPr>
            <p:ph sz="half" idx="1"/>
          </p:nvPr>
        </p:nvSpPr>
        <p:spPr/>
        <p:txBody>
          <a:bodyPr/>
          <a:lstStyle/>
          <a:p>
            <a:r>
              <a:rPr lang="en-US" dirty="0"/>
              <a:t>Indicate the number of groups</a:t>
            </a:r>
          </a:p>
          <a:p>
            <a:r>
              <a:rPr lang="en-US" dirty="0"/>
              <a:t>Random enroll, manual enroll users, and add or delete groups.</a:t>
            </a:r>
          </a:p>
        </p:txBody>
      </p:sp>
      <p:pic>
        <p:nvPicPr>
          <p:cNvPr id="8" name="Content Placeholder 7" descr="Step-by-step walk-through of the Group Set Enrollments page. See notes field for full description."/>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48709" y="1825625"/>
            <a:ext cx="4828581" cy="4351338"/>
          </a:xfrm>
          <a:prstGeom prst="rect">
            <a:avLst/>
          </a:prstGeom>
          <a:ln w="3175" cap="sq">
            <a:solidFill>
              <a:schemeClr val="tx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88209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ABD413-0E93-4681-919F-065B1FDA97F1}"/>
              </a:ext>
            </a:extLst>
          </p:cNvPr>
          <p:cNvSpPr>
            <a:spLocks noGrp="1"/>
          </p:cNvSpPr>
          <p:nvPr>
            <p:ph type="title"/>
          </p:nvPr>
        </p:nvSpPr>
        <p:spPr/>
        <p:txBody>
          <a:bodyPr/>
          <a:lstStyle/>
          <a:p>
            <a:r>
              <a:rPr lang="en-US" dirty="0"/>
              <a:t>Group Tools</a:t>
            </a:r>
          </a:p>
        </p:txBody>
      </p:sp>
      <p:sp>
        <p:nvSpPr>
          <p:cNvPr id="3" name="Content Placeholder 2">
            <a:extLst>
              <a:ext uri="{FF2B5EF4-FFF2-40B4-BE49-F238E27FC236}">
                <a16:creationId xmlns:a16="http://schemas.microsoft.com/office/drawing/2014/main" xmlns="" id="{136D3F15-98DE-4856-9A54-63E4DC5EA2B4}"/>
              </a:ext>
            </a:extLst>
          </p:cNvPr>
          <p:cNvSpPr>
            <a:spLocks noGrp="1"/>
          </p:cNvSpPr>
          <p:nvPr>
            <p:ph sz="half" idx="1"/>
          </p:nvPr>
        </p:nvSpPr>
        <p:spPr/>
        <p:txBody>
          <a:bodyPr/>
          <a:lstStyle/>
          <a:p>
            <a:r>
              <a:rPr lang="en-US" dirty="0"/>
              <a:t>Assignments</a:t>
            </a:r>
          </a:p>
          <a:p>
            <a:r>
              <a:rPr lang="en-US" dirty="0"/>
              <a:t>Discussions</a:t>
            </a:r>
          </a:p>
        </p:txBody>
      </p:sp>
      <p:pic>
        <p:nvPicPr>
          <p:cNvPr id="6" name="Content Placeholder 5" descr="Red arrow points to the Group Submission option available in the Submission Details section of the assignment creation page. "/>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b="50032"/>
          <a:stretch/>
        </p:blipFill>
        <p:spPr>
          <a:xfrm>
            <a:off x="5260871" y="1825625"/>
            <a:ext cx="4197028" cy="1297377"/>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Red arrow pointing to the Discussion Board in the tool availability list when creating groups."/>
          <p:cNvPicPr>
            <a:picLocks noChangeAspect="1"/>
          </p:cNvPicPr>
          <p:nvPr/>
        </p:nvPicPr>
        <p:blipFill rotWithShape="1">
          <a:blip r:embed="rId4">
            <a:extLst>
              <a:ext uri="{28A0092B-C50C-407E-A947-70E740481C1C}">
                <a14:useLocalDpi xmlns:a14="http://schemas.microsoft.com/office/drawing/2010/main" val="0"/>
              </a:ext>
            </a:extLst>
          </a:blip>
          <a:srcRect l="4116"/>
          <a:stretch/>
        </p:blipFill>
        <p:spPr>
          <a:xfrm>
            <a:off x="5260871" y="3686755"/>
            <a:ext cx="3981962" cy="219075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30841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ABD413-0E93-4681-919F-065B1FDA97F1}"/>
              </a:ext>
            </a:extLst>
          </p:cNvPr>
          <p:cNvSpPr>
            <a:spLocks noGrp="1"/>
          </p:cNvSpPr>
          <p:nvPr>
            <p:ph type="title"/>
          </p:nvPr>
        </p:nvSpPr>
        <p:spPr>
          <a:xfrm>
            <a:off x="2602523" y="301752"/>
            <a:ext cx="8758897" cy="960120"/>
          </a:xfrm>
        </p:spPr>
        <p:txBody>
          <a:bodyPr>
            <a:normAutofit/>
          </a:bodyPr>
          <a:lstStyle/>
          <a:p>
            <a:r>
              <a:rPr lang="en-US" dirty="0"/>
              <a:t>Using Group Assignment Submissions</a:t>
            </a:r>
          </a:p>
        </p:txBody>
      </p:sp>
      <p:sp>
        <p:nvSpPr>
          <p:cNvPr id="3" name="Content Placeholder 2">
            <a:extLst>
              <a:ext uri="{FF2B5EF4-FFF2-40B4-BE49-F238E27FC236}">
                <a16:creationId xmlns:a16="http://schemas.microsoft.com/office/drawing/2014/main" xmlns="" id="{136D3F15-98DE-4856-9A54-63E4DC5EA2B4}"/>
              </a:ext>
            </a:extLst>
          </p:cNvPr>
          <p:cNvSpPr>
            <a:spLocks noGrp="1"/>
          </p:cNvSpPr>
          <p:nvPr>
            <p:ph sz="half" idx="1"/>
          </p:nvPr>
        </p:nvSpPr>
        <p:spPr/>
        <p:txBody>
          <a:bodyPr/>
          <a:lstStyle/>
          <a:p>
            <a:r>
              <a:rPr lang="en-US" dirty="0"/>
              <a:t>Create a course assignment</a:t>
            </a:r>
          </a:p>
          <a:p>
            <a:r>
              <a:rPr lang="en-US" dirty="0"/>
              <a:t>Select the “Group Submission” option found under the “Submission Details” area of the “Create/Edit Assignment” page.</a:t>
            </a:r>
          </a:p>
          <a:p>
            <a:r>
              <a:rPr lang="en-US" dirty="0"/>
              <a:t>Select all groups intended to submit the assignment and use the arrows to move the groups from “Items to Select” to the “Selected Items” box.</a:t>
            </a:r>
          </a:p>
        </p:txBody>
      </p:sp>
      <p:pic>
        <p:nvPicPr>
          <p:cNvPr id="5" name="Content Placeholder 5" descr="Red arrow points to the Group Submission option available in the Submission Details section of the assignment creation page. "/>
          <p:cNvPicPr>
            <a:picLocks noChangeAspect="1"/>
          </p:cNvPicPr>
          <p:nvPr/>
        </p:nvPicPr>
        <p:blipFill rotWithShape="1">
          <a:blip r:embed="rId3">
            <a:extLst>
              <a:ext uri="{28A0092B-C50C-407E-A947-70E740481C1C}">
                <a14:useLocalDpi xmlns:a14="http://schemas.microsoft.com/office/drawing/2010/main" val="0"/>
              </a:ext>
            </a:extLst>
          </a:blip>
          <a:srcRect b="50032"/>
          <a:stretch/>
        </p:blipFill>
        <p:spPr>
          <a:xfrm>
            <a:off x="6019799" y="1896329"/>
            <a:ext cx="5656645" cy="1748571"/>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6" name="Content Placeholder 5" descr="Red box surrounds the Groups listed in the &quot;Items to Select&quot; box. A red arrow points from the &quot;Items to Select&quot; box to the &quot;add&quot; button. Another red arrow points to the &quot;Select Items&quot; box."/>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53992"/>
          <a:stretch/>
        </p:blipFill>
        <p:spPr>
          <a:xfrm>
            <a:off x="6019800" y="4279357"/>
            <a:ext cx="5674863" cy="161517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350517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ABD413-0E93-4681-919F-065B1FDA97F1}"/>
              </a:ext>
            </a:extLst>
          </p:cNvPr>
          <p:cNvSpPr>
            <a:spLocks noGrp="1"/>
          </p:cNvSpPr>
          <p:nvPr>
            <p:ph type="title"/>
          </p:nvPr>
        </p:nvSpPr>
        <p:spPr/>
        <p:txBody>
          <a:bodyPr/>
          <a:lstStyle/>
          <a:p>
            <a:r>
              <a:rPr lang="en-US" dirty="0"/>
              <a:t>Using Group Discussions</a:t>
            </a:r>
          </a:p>
        </p:txBody>
      </p:sp>
      <p:sp>
        <p:nvSpPr>
          <p:cNvPr id="3" name="Content Placeholder 2">
            <a:extLst>
              <a:ext uri="{FF2B5EF4-FFF2-40B4-BE49-F238E27FC236}">
                <a16:creationId xmlns:a16="http://schemas.microsoft.com/office/drawing/2014/main" xmlns="" id="{136D3F15-98DE-4856-9A54-63E4DC5EA2B4}"/>
              </a:ext>
            </a:extLst>
          </p:cNvPr>
          <p:cNvSpPr>
            <a:spLocks noGrp="1"/>
          </p:cNvSpPr>
          <p:nvPr>
            <p:ph sz="half" idx="1"/>
          </p:nvPr>
        </p:nvSpPr>
        <p:spPr>
          <a:xfrm>
            <a:off x="838199" y="1825625"/>
            <a:ext cx="6078416" cy="4351338"/>
          </a:xfrm>
        </p:spPr>
        <p:txBody>
          <a:bodyPr>
            <a:normAutofit/>
          </a:bodyPr>
          <a:lstStyle/>
          <a:p>
            <a:r>
              <a:rPr lang="en-US" dirty="0"/>
              <a:t>When you create your groups, ensure you mark the use of discussion boards</a:t>
            </a:r>
          </a:p>
          <a:p>
            <a:r>
              <a:rPr lang="en-US" dirty="0"/>
              <a:t>To assign graded group discussions, click on individual group name from the groups page</a:t>
            </a:r>
          </a:p>
          <a:p>
            <a:r>
              <a:rPr lang="en-US" dirty="0"/>
              <a:t>Click on “Group Discussion Board” link</a:t>
            </a:r>
          </a:p>
          <a:p>
            <a:r>
              <a:rPr lang="en-US" dirty="0"/>
              <a:t>Edit the forum or create a new one</a:t>
            </a:r>
          </a:p>
        </p:txBody>
      </p:sp>
      <p:pic>
        <p:nvPicPr>
          <p:cNvPr id="5" name="Content Placeholder 4" descr="Red arrow points to name of the group."/>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16615" y="1825625"/>
            <a:ext cx="3667125" cy="107632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Red arrow points to the Edit option in the dropdown menu associated with the Group Nam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7270" y="3429000"/>
            <a:ext cx="2724150" cy="199072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Red arrow points to the Group Discussion Board listed in the Group Tools module."/>
          <p:cNvPicPr>
            <a:picLocks noChangeAspect="1"/>
          </p:cNvPicPr>
          <p:nvPr/>
        </p:nvPicPr>
        <p:blipFill rotWithShape="1">
          <a:blip r:embed="rId5">
            <a:extLst>
              <a:ext uri="{28A0092B-C50C-407E-A947-70E740481C1C}">
                <a14:useLocalDpi xmlns:a14="http://schemas.microsoft.com/office/drawing/2010/main" val="0"/>
              </a:ext>
            </a:extLst>
          </a:blip>
          <a:srcRect l="3484" t="6276" b="5743"/>
          <a:stretch/>
        </p:blipFill>
        <p:spPr>
          <a:xfrm>
            <a:off x="6916615" y="3465703"/>
            <a:ext cx="1516864" cy="143301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55332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ABD413-0E93-4681-919F-065B1FDA97F1}"/>
              </a:ext>
            </a:extLst>
          </p:cNvPr>
          <p:cNvSpPr>
            <a:spLocks noGrp="1"/>
          </p:cNvSpPr>
          <p:nvPr>
            <p:ph type="title"/>
          </p:nvPr>
        </p:nvSpPr>
        <p:spPr>
          <a:xfrm>
            <a:off x="2602523" y="301752"/>
            <a:ext cx="8758897" cy="960120"/>
          </a:xfrm>
        </p:spPr>
        <p:txBody>
          <a:bodyPr>
            <a:normAutofit/>
          </a:bodyPr>
          <a:lstStyle/>
          <a:p>
            <a:r>
              <a:rPr lang="en-US" dirty="0"/>
              <a:t>Graded Group Discussion</a:t>
            </a:r>
          </a:p>
        </p:txBody>
      </p:sp>
      <p:sp>
        <p:nvSpPr>
          <p:cNvPr id="3" name="Content Placeholder 2">
            <a:extLst>
              <a:ext uri="{FF2B5EF4-FFF2-40B4-BE49-F238E27FC236}">
                <a16:creationId xmlns:a16="http://schemas.microsoft.com/office/drawing/2014/main" xmlns="" id="{136D3F15-98DE-4856-9A54-63E4DC5EA2B4}"/>
              </a:ext>
            </a:extLst>
          </p:cNvPr>
          <p:cNvSpPr>
            <a:spLocks noGrp="1"/>
          </p:cNvSpPr>
          <p:nvPr>
            <p:ph sz="half" idx="1"/>
          </p:nvPr>
        </p:nvSpPr>
        <p:spPr/>
        <p:txBody>
          <a:bodyPr/>
          <a:lstStyle/>
          <a:p>
            <a:r>
              <a:rPr lang="en-US" dirty="0"/>
              <a:t>Select “Grade Discussion Forum”, indicate points, due date, and rubrics (if applicable).</a:t>
            </a:r>
          </a:p>
        </p:txBody>
      </p:sp>
      <p:pic>
        <p:nvPicPr>
          <p:cNvPr id="5" name="Content Placeholder 4" descr="Step walk-through of the Edit Discussion Board page. See notes field for full description."/>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19800" y="1825625"/>
            <a:ext cx="5989834" cy="3851844"/>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23182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Preview and Test Student</a:t>
            </a:r>
          </a:p>
        </p:txBody>
      </p:sp>
    </p:spTree>
    <p:extLst>
      <p:ext uri="{BB962C8B-B14F-4D97-AF65-F5344CB8AC3E}">
        <p14:creationId xmlns:p14="http://schemas.microsoft.com/office/powerpoint/2010/main" val="644515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ABD413-0E93-4681-919F-065B1FDA97F1}"/>
              </a:ext>
            </a:extLst>
          </p:cNvPr>
          <p:cNvSpPr>
            <a:spLocks noGrp="1"/>
          </p:cNvSpPr>
          <p:nvPr>
            <p:ph type="title"/>
          </p:nvPr>
        </p:nvSpPr>
        <p:spPr/>
        <p:txBody>
          <a:bodyPr/>
          <a:lstStyle/>
          <a:p>
            <a:r>
              <a:rPr lang="en-US" dirty="0"/>
              <a:t>Using Student Preview</a:t>
            </a:r>
          </a:p>
        </p:txBody>
      </p:sp>
      <p:sp>
        <p:nvSpPr>
          <p:cNvPr id="3" name="Content Placeholder 2">
            <a:extLst>
              <a:ext uri="{FF2B5EF4-FFF2-40B4-BE49-F238E27FC236}">
                <a16:creationId xmlns:a16="http://schemas.microsoft.com/office/drawing/2014/main" xmlns="" id="{136D3F15-98DE-4856-9A54-63E4DC5EA2B4}"/>
              </a:ext>
            </a:extLst>
          </p:cNvPr>
          <p:cNvSpPr>
            <a:spLocks noGrp="1"/>
          </p:cNvSpPr>
          <p:nvPr>
            <p:ph sz="half" idx="1"/>
          </p:nvPr>
        </p:nvSpPr>
        <p:spPr/>
        <p:txBody>
          <a:bodyPr>
            <a:normAutofit/>
          </a:bodyPr>
          <a:lstStyle/>
          <a:p>
            <a:r>
              <a:rPr lang="en-US" dirty="0"/>
              <a:t>Select the Student Preview Mode icon</a:t>
            </a:r>
          </a:p>
          <a:p>
            <a:r>
              <a:rPr lang="en-US" dirty="0"/>
              <a:t>Explore all aspects of your course</a:t>
            </a:r>
          </a:p>
          <a:p>
            <a:r>
              <a:rPr lang="en-US" dirty="0"/>
              <a:t>Make a note of aspects that didn’t work as intended</a:t>
            </a:r>
          </a:p>
          <a:p>
            <a:r>
              <a:rPr lang="en-US" dirty="0"/>
              <a:t>Take tests and submit assignments</a:t>
            </a:r>
          </a:p>
          <a:p>
            <a:r>
              <a:rPr lang="en-US" dirty="0"/>
              <a:t>Keep or delete data</a:t>
            </a:r>
          </a:p>
        </p:txBody>
      </p:sp>
      <p:pic>
        <p:nvPicPr>
          <p:cNvPr id="5" name="Content Placeholder 4" descr="Red arrow points to the &quot;Student Preview Mode&quot; icon in the upper right-hand corner of the Blackboard window. "/>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25344" r="-323"/>
          <a:stretch/>
        </p:blipFill>
        <p:spPr>
          <a:xfrm>
            <a:off x="6019800" y="1393600"/>
            <a:ext cx="3465394" cy="1255594"/>
          </a:xfrm>
        </p:spPr>
      </p:pic>
      <p:pic>
        <p:nvPicPr>
          <p:cNvPr id="6" name="Picture 5" descr="Alert banner stating that &quot;Student Preview mode is ON&quot;"/>
          <p:cNvPicPr>
            <a:picLocks noChangeAspect="1"/>
          </p:cNvPicPr>
          <p:nvPr/>
        </p:nvPicPr>
        <p:blipFill rotWithShape="1">
          <a:blip r:embed="rId4">
            <a:extLst>
              <a:ext uri="{28A0092B-C50C-407E-A947-70E740481C1C}">
                <a14:useLocalDpi xmlns:a14="http://schemas.microsoft.com/office/drawing/2010/main" val="0"/>
              </a:ext>
            </a:extLst>
          </a:blip>
          <a:srcRect t="8821" b="13297"/>
          <a:stretch/>
        </p:blipFill>
        <p:spPr>
          <a:xfrm>
            <a:off x="6019800" y="2847830"/>
            <a:ext cx="3465394" cy="45789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Settings and Exit Preview buttons show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43190" y="2847829"/>
            <a:ext cx="2037629" cy="45789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Step walk-through of the Exit Student Preview page. See notes field for full descriptio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9800" y="3430775"/>
            <a:ext cx="3226264" cy="2944824"/>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27095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ABD413-0E93-4681-919F-065B1FDA97F1}"/>
              </a:ext>
            </a:extLst>
          </p:cNvPr>
          <p:cNvSpPr>
            <a:spLocks noGrp="1"/>
          </p:cNvSpPr>
          <p:nvPr>
            <p:ph type="title"/>
          </p:nvPr>
        </p:nvSpPr>
        <p:spPr/>
        <p:txBody>
          <a:bodyPr/>
          <a:lstStyle/>
          <a:p>
            <a:r>
              <a:rPr lang="en-US" dirty="0"/>
              <a:t>Enrolling a Test Student</a:t>
            </a:r>
          </a:p>
        </p:txBody>
      </p:sp>
      <p:sp>
        <p:nvSpPr>
          <p:cNvPr id="3" name="Content Placeholder 2">
            <a:extLst>
              <a:ext uri="{FF2B5EF4-FFF2-40B4-BE49-F238E27FC236}">
                <a16:creationId xmlns:a16="http://schemas.microsoft.com/office/drawing/2014/main" xmlns="" id="{136D3F15-98DE-4856-9A54-63E4DC5EA2B4}"/>
              </a:ext>
            </a:extLst>
          </p:cNvPr>
          <p:cNvSpPr>
            <a:spLocks noGrp="1"/>
          </p:cNvSpPr>
          <p:nvPr>
            <p:ph sz="half" idx="1"/>
          </p:nvPr>
        </p:nvSpPr>
        <p:spPr/>
        <p:txBody>
          <a:bodyPr>
            <a:normAutofit/>
          </a:bodyPr>
          <a:lstStyle/>
          <a:p>
            <a:r>
              <a:rPr lang="en-US" dirty="0"/>
              <a:t>Select “Add Test Student” from “Course Tools”</a:t>
            </a:r>
          </a:p>
          <a:p>
            <a:r>
              <a:rPr lang="en-US" dirty="0"/>
              <a:t>Set a password for the Test Student and “enroll” the test student</a:t>
            </a:r>
          </a:p>
          <a:p>
            <a:r>
              <a:rPr lang="en-US" dirty="0"/>
              <a:t>Log out of Blackboard and log in with your Test Student username and password</a:t>
            </a:r>
          </a:p>
        </p:txBody>
      </p:sp>
      <p:pic>
        <p:nvPicPr>
          <p:cNvPr id="7" name="Picture 6" descr="Red arrow points at the Add Test Student link listed under the Course Tools in the Control Pane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9281" y="1456830"/>
            <a:ext cx="1962150" cy="165735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Step walk-through of the Create Test Student Account page. See notes field for full descrip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2160" y="1456830"/>
            <a:ext cx="2816425" cy="3210724"/>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5" name="Content Placeholder 4" descr="Red arrow points at the Enroll selection box which contains a checkmark."/>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447959" y="4862512"/>
            <a:ext cx="4429125" cy="1314450"/>
          </a:xfrm>
          <a:ln w="3175">
            <a:solidFill>
              <a:schemeClr val="tx1"/>
            </a:solidFill>
          </a:ln>
        </p:spPr>
      </p:pic>
    </p:spTree>
    <p:extLst>
      <p:ext uri="{BB962C8B-B14F-4D97-AF65-F5344CB8AC3E}">
        <p14:creationId xmlns:p14="http://schemas.microsoft.com/office/powerpoint/2010/main" val="22354935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ABD413-0E93-4681-919F-065B1FDA97F1}"/>
              </a:ext>
            </a:extLst>
          </p:cNvPr>
          <p:cNvSpPr>
            <a:spLocks noGrp="1"/>
          </p:cNvSpPr>
          <p:nvPr>
            <p:ph type="title"/>
          </p:nvPr>
        </p:nvSpPr>
        <p:spPr/>
        <p:txBody>
          <a:bodyPr/>
          <a:lstStyle/>
          <a:p>
            <a:r>
              <a:rPr lang="en-US" dirty="0"/>
              <a:t>Using a Test Student</a:t>
            </a:r>
          </a:p>
        </p:txBody>
      </p:sp>
      <p:sp>
        <p:nvSpPr>
          <p:cNvPr id="3" name="Content Placeholder 2">
            <a:extLst>
              <a:ext uri="{FF2B5EF4-FFF2-40B4-BE49-F238E27FC236}">
                <a16:creationId xmlns:a16="http://schemas.microsoft.com/office/drawing/2014/main" xmlns="" id="{136D3F15-98DE-4856-9A54-63E4DC5EA2B4}"/>
              </a:ext>
            </a:extLst>
          </p:cNvPr>
          <p:cNvSpPr>
            <a:spLocks noGrp="1"/>
          </p:cNvSpPr>
          <p:nvPr>
            <p:ph sz="half" idx="1"/>
          </p:nvPr>
        </p:nvSpPr>
        <p:spPr/>
        <p:txBody>
          <a:bodyPr>
            <a:normAutofit/>
          </a:bodyPr>
          <a:lstStyle/>
          <a:p>
            <a:r>
              <a:rPr lang="en-US" dirty="0"/>
              <a:t>Allows you to view course as a student</a:t>
            </a:r>
          </a:p>
          <a:p>
            <a:r>
              <a:rPr lang="en-US" dirty="0"/>
              <a:t>Slight change in viewpoints from Student Preview</a:t>
            </a:r>
          </a:p>
          <a:p>
            <a:r>
              <a:rPr lang="en-US" dirty="0"/>
              <a:t>Test Student appears in the grade center</a:t>
            </a:r>
          </a:p>
          <a:p>
            <a:r>
              <a:rPr lang="en-US" dirty="0"/>
              <a:t>Submit assessments</a:t>
            </a:r>
          </a:p>
          <a:p>
            <a:r>
              <a:rPr lang="en-US" dirty="0"/>
              <a:t>Review how feedback is delivered</a:t>
            </a:r>
          </a:p>
        </p:txBody>
      </p:sp>
      <p:pic>
        <p:nvPicPr>
          <p:cNvPr id="5" name="Content Placeholder 4" descr="Example of Test Student present in the Grade Cente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91287" y="1307835"/>
            <a:ext cx="4870133" cy="847424"/>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Shows an expert of the My Grades page from the student perspective with a &quot;submitted&quot; symbol for the paper assignment."/>
          <p:cNvPicPr>
            <a:picLocks noChangeAspect="1"/>
          </p:cNvPicPr>
          <p:nvPr/>
        </p:nvPicPr>
        <p:blipFill rotWithShape="1">
          <a:blip r:embed="rId4">
            <a:extLst>
              <a:ext uri="{28A0092B-C50C-407E-A947-70E740481C1C}">
                <a14:useLocalDpi xmlns:a14="http://schemas.microsoft.com/office/drawing/2010/main" val="0"/>
              </a:ext>
            </a:extLst>
          </a:blip>
          <a:srcRect l="2221" t="39099" r="8075" b="15935"/>
          <a:stretch/>
        </p:blipFill>
        <p:spPr>
          <a:xfrm>
            <a:off x="6491286" y="2488525"/>
            <a:ext cx="5352585" cy="1716742"/>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Red arrow pointing to a small speech bubble next to the awarded points for an assignment. This denotes feedback is available from the instructor. "/>
          <p:cNvPicPr>
            <a:picLocks noChangeAspect="1"/>
          </p:cNvPicPr>
          <p:nvPr/>
        </p:nvPicPr>
        <p:blipFill rotWithShape="1">
          <a:blip r:embed="rId5">
            <a:extLst>
              <a:ext uri="{28A0092B-C50C-407E-A947-70E740481C1C}">
                <a14:useLocalDpi xmlns:a14="http://schemas.microsoft.com/office/drawing/2010/main" val="0"/>
              </a:ext>
            </a:extLst>
          </a:blip>
          <a:srcRect l="53562" t="3748"/>
          <a:stretch/>
        </p:blipFill>
        <p:spPr>
          <a:xfrm>
            <a:off x="6491286" y="4538534"/>
            <a:ext cx="5067833" cy="717469"/>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Pop-out window with instructor feedback seen from the student view."/>
          <p:cNvPicPr>
            <a:picLocks noChangeAspect="1"/>
          </p:cNvPicPr>
          <p:nvPr/>
        </p:nvPicPr>
        <p:blipFill rotWithShape="1">
          <a:blip r:embed="rId6">
            <a:extLst>
              <a:ext uri="{28A0092B-C50C-407E-A947-70E740481C1C}">
                <a14:useLocalDpi xmlns:a14="http://schemas.microsoft.com/office/drawing/2010/main" val="0"/>
              </a:ext>
            </a:extLst>
          </a:blip>
          <a:srcRect b="35216"/>
          <a:stretch/>
        </p:blipFill>
        <p:spPr>
          <a:xfrm>
            <a:off x="6491286" y="5589270"/>
            <a:ext cx="4791075" cy="106136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66778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Advanced Blackboard Training </a:t>
            </a:r>
          </a:p>
        </p:txBody>
      </p:sp>
      <p:sp>
        <p:nvSpPr>
          <p:cNvPr id="3" name="Content Placeholder 2"/>
          <p:cNvSpPr>
            <a:spLocks noGrp="1"/>
          </p:cNvSpPr>
          <p:nvPr>
            <p:ph idx="1"/>
          </p:nvPr>
        </p:nvSpPr>
        <p:spPr>
          <a:xfrm>
            <a:off x="845820" y="1547493"/>
            <a:ext cx="10515600" cy="4598035"/>
          </a:xfrm>
        </p:spPr>
        <p:txBody>
          <a:bodyPr>
            <a:normAutofit/>
          </a:bodyPr>
          <a:lstStyle/>
          <a:p>
            <a:r>
              <a:rPr lang="en-US" dirty="0"/>
              <a:t>Using test pools</a:t>
            </a:r>
          </a:p>
          <a:p>
            <a:r>
              <a:rPr lang="en-US" dirty="0"/>
              <a:t>Surveys</a:t>
            </a:r>
          </a:p>
          <a:p>
            <a:r>
              <a:rPr lang="en-US" dirty="0" err="1"/>
              <a:t>Panopto</a:t>
            </a:r>
            <a:r>
              <a:rPr lang="en-US" dirty="0"/>
              <a:t> Assignments</a:t>
            </a:r>
          </a:p>
          <a:p>
            <a:r>
              <a:rPr lang="en-US" dirty="0"/>
              <a:t>Wikis</a:t>
            </a:r>
          </a:p>
          <a:p>
            <a:r>
              <a:rPr lang="en-US" dirty="0"/>
              <a:t>Journals</a:t>
            </a:r>
          </a:p>
          <a:p>
            <a:endParaRPr lang="en-US" dirty="0"/>
          </a:p>
        </p:txBody>
      </p:sp>
    </p:spTree>
    <p:extLst>
      <p:ext uri="{BB962C8B-B14F-4D97-AF65-F5344CB8AC3E}">
        <p14:creationId xmlns:p14="http://schemas.microsoft.com/office/powerpoint/2010/main" val="18149484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AABBE3-1F8F-1D4F-8FEA-547D4759F83D}"/>
              </a:ext>
            </a:extLst>
          </p:cNvPr>
          <p:cNvSpPr>
            <a:spLocks noGrp="1"/>
          </p:cNvSpPr>
          <p:nvPr>
            <p:ph type="title"/>
          </p:nvPr>
        </p:nvSpPr>
        <p:spPr/>
        <p:txBody>
          <a:bodyPr/>
          <a:lstStyle/>
          <a:p>
            <a:r>
              <a:rPr lang="en-US" dirty="0"/>
              <a:t>How to get help</a:t>
            </a:r>
          </a:p>
        </p:txBody>
      </p:sp>
      <p:sp>
        <p:nvSpPr>
          <p:cNvPr id="3" name="Content Placeholder 2">
            <a:extLst>
              <a:ext uri="{FF2B5EF4-FFF2-40B4-BE49-F238E27FC236}">
                <a16:creationId xmlns:a16="http://schemas.microsoft.com/office/drawing/2014/main" xmlns="" id="{07FAD1C3-C4F5-AE44-A4E3-5ACDCA8638B3}"/>
              </a:ext>
            </a:extLst>
          </p:cNvPr>
          <p:cNvSpPr>
            <a:spLocks noGrp="1"/>
          </p:cNvSpPr>
          <p:nvPr>
            <p:ph idx="1"/>
          </p:nvPr>
        </p:nvSpPr>
        <p:spPr/>
        <p:txBody>
          <a:bodyPr/>
          <a:lstStyle/>
          <a:p>
            <a:r>
              <a:rPr lang="en-US" dirty="0"/>
              <a:t>Come see us in the IDA Blackboard and Accessibility labs</a:t>
            </a:r>
          </a:p>
          <a:p>
            <a:pPr lvl="1"/>
            <a:r>
              <a:rPr lang="en-US" dirty="0"/>
              <a:t>1:00-3:00pm every Tuesday and Wednesday in the C-space in the library</a:t>
            </a:r>
          </a:p>
          <a:p>
            <a:r>
              <a:rPr lang="en-US" dirty="0"/>
              <a:t>Email us at </a:t>
            </a:r>
            <a:r>
              <a:rPr lang="en-US" dirty="0">
                <a:hlinkClick r:id="rId3"/>
              </a:rPr>
              <a:t>IDA@Wichita.edu</a:t>
            </a:r>
            <a:endParaRPr lang="en-US" dirty="0"/>
          </a:p>
          <a:p>
            <a:r>
              <a:rPr lang="en-US" dirty="0"/>
              <a:t>Submit a </a:t>
            </a:r>
            <a:r>
              <a:rPr lang="en-US" dirty="0" err="1"/>
              <a:t>OneStop</a:t>
            </a:r>
            <a:r>
              <a:rPr lang="en-US" dirty="0"/>
              <a:t> ticket for technical support</a:t>
            </a:r>
          </a:p>
          <a:p>
            <a:r>
              <a:rPr lang="en-US" dirty="0"/>
              <a:t>Remember</a:t>
            </a:r>
          </a:p>
          <a:p>
            <a:pPr lvl="1"/>
            <a:r>
              <a:rPr lang="en-US" dirty="0"/>
              <a:t>IDA = training</a:t>
            </a:r>
          </a:p>
          <a:p>
            <a:pPr lvl="1"/>
            <a:r>
              <a:rPr lang="en-US" dirty="0" err="1"/>
              <a:t>OneStop</a:t>
            </a:r>
            <a:r>
              <a:rPr lang="en-US" dirty="0"/>
              <a:t> = technical support</a:t>
            </a:r>
          </a:p>
        </p:txBody>
      </p:sp>
    </p:spTree>
    <p:extLst>
      <p:ext uri="{BB962C8B-B14F-4D97-AF65-F5344CB8AC3E}">
        <p14:creationId xmlns:p14="http://schemas.microsoft.com/office/powerpoint/2010/main" val="32505163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CAD623-66C1-8344-A5F6-7B098D7EB3EE}"/>
              </a:ext>
            </a:extLst>
          </p:cNvPr>
          <p:cNvSpPr>
            <a:spLocks noGrp="1"/>
          </p:cNvSpPr>
          <p:nvPr>
            <p:ph type="title"/>
          </p:nvPr>
        </p:nvSpPr>
        <p:spPr/>
        <p:txBody>
          <a:bodyPr/>
          <a:lstStyle/>
          <a:p>
            <a:r>
              <a:rPr lang="en-US" dirty="0"/>
              <a:t>Thank you. Questions?</a:t>
            </a:r>
          </a:p>
        </p:txBody>
      </p:sp>
      <p:sp>
        <p:nvSpPr>
          <p:cNvPr id="3" name="Text Placeholder 2">
            <a:extLst>
              <a:ext uri="{FF2B5EF4-FFF2-40B4-BE49-F238E27FC236}">
                <a16:creationId xmlns:a16="http://schemas.microsoft.com/office/drawing/2014/main" xmlns="" id="{096F39F4-FE38-AB42-AF53-9544D10CDCA2}"/>
              </a:ext>
            </a:extLst>
          </p:cNvPr>
          <p:cNvSpPr>
            <a:spLocks noGrp="1"/>
          </p:cNvSpPr>
          <p:nvPr>
            <p:ph type="body" idx="1"/>
          </p:nvPr>
        </p:nvSpPr>
        <p:spPr/>
        <p:txBody>
          <a:bodyPr/>
          <a:lstStyle/>
          <a:p>
            <a:r>
              <a:rPr lang="en-US" dirty="0"/>
              <a:t>Please send questions to </a:t>
            </a:r>
            <a:r>
              <a:rPr lang="en-US" dirty="0" err="1"/>
              <a:t>IDA@Wichita.edu</a:t>
            </a:r>
            <a:endParaRPr lang="en-US" dirty="0"/>
          </a:p>
        </p:txBody>
      </p:sp>
    </p:spTree>
    <p:extLst>
      <p:ext uri="{BB962C8B-B14F-4D97-AF65-F5344CB8AC3E}">
        <p14:creationId xmlns:p14="http://schemas.microsoft.com/office/powerpoint/2010/main" val="2059517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Tests in Blackboard</a:t>
            </a:r>
          </a:p>
        </p:txBody>
      </p:sp>
    </p:spTree>
    <p:extLst>
      <p:ext uri="{BB962C8B-B14F-4D97-AF65-F5344CB8AC3E}">
        <p14:creationId xmlns:p14="http://schemas.microsoft.com/office/powerpoint/2010/main" val="4077427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Tests</a:t>
            </a:r>
          </a:p>
        </p:txBody>
      </p:sp>
      <p:sp>
        <p:nvSpPr>
          <p:cNvPr id="3" name="Content Placeholder 2"/>
          <p:cNvSpPr>
            <a:spLocks noGrp="1"/>
          </p:cNvSpPr>
          <p:nvPr>
            <p:ph idx="1"/>
          </p:nvPr>
        </p:nvSpPr>
        <p:spPr/>
        <p:txBody>
          <a:bodyPr/>
          <a:lstStyle/>
          <a:p>
            <a:pPr>
              <a:lnSpc>
                <a:spcPct val="100000"/>
              </a:lnSpc>
              <a:spcBef>
                <a:spcPts val="1800"/>
              </a:spcBef>
            </a:pPr>
            <a:r>
              <a:rPr lang="en-US" dirty="0"/>
              <a:t>Building a Test with individual test questions</a:t>
            </a:r>
          </a:p>
          <a:p>
            <a:pPr>
              <a:lnSpc>
                <a:spcPct val="100000"/>
              </a:lnSpc>
              <a:spcBef>
                <a:spcPts val="1800"/>
              </a:spcBef>
            </a:pPr>
            <a:r>
              <a:rPr lang="en-US" dirty="0"/>
              <a:t>Using Create Question Set v. Random Blocks v. Find Questions</a:t>
            </a:r>
          </a:p>
          <a:p>
            <a:pPr>
              <a:lnSpc>
                <a:spcPct val="100000"/>
              </a:lnSpc>
              <a:spcBef>
                <a:spcPts val="1800"/>
              </a:spcBef>
            </a:pPr>
            <a:r>
              <a:rPr lang="en-US" dirty="0"/>
              <a:t>Important Test Settings</a:t>
            </a:r>
          </a:p>
        </p:txBody>
      </p:sp>
    </p:spTree>
    <p:extLst>
      <p:ext uri="{BB962C8B-B14F-4D97-AF65-F5344CB8AC3E}">
        <p14:creationId xmlns:p14="http://schemas.microsoft.com/office/powerpoint/2010/main" val="3882983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Tests, Surveys, and Pools</a:t>
            </a:r>
          </a:p>
        </p:txBody>
      </p:sp>
      <p:sp>
        <p:nvSpPr>
          <p:cNvPr id="3" name="Content Placeholder 2"/>
          <p:cNvSpPr>
            <a:spLocks noGrp="1"/>
          </p:cNvSpPr>
          <p:nvPr>
            <p:ph sz="half" idx="1"/>
          </p:nvPr>
        </p:nvSpPr>
        <p:spPr/>
        <p:txBody>
          <a:bodyPr/>
          <a:lstStyle/>
          <a:p>
            <a:r>
              <a:rPr lang="en-US" dirty="0"/>
              <a:t>Go to your Blackboard course, and select Tests, Surveys, and Pools from the list of Course Tools.</a:t>
            </a:r>
          </a:p>
        </p:txBody>
      </p:sp>
      <p:pic>
        <p:nvPicPr>
          <p:cNvPr id="6" name="Content Placeholder 5" descr="Arrow pointing to the Course Tools tab under the Control Panel. Course Tools is listed as the second link under the Control Panel."/>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35831" y="1825624"/>
            <a:ext cx="2633133" cy="189176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Red arrow pointing to the &quot;Tests, Surveys, and Pools&quot; tool. This tool is listed under the Course Tools section of the Control Panel.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4995" y="90487"/>
            <a:ext cx="1876425" cy="667702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41437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0" y="289877"/>
            <a:ext cx="8503920" cy="960120"/>
          </a:xfrm>
        </p:spPr>
        <p:txBody>
          <a:bodyPr/>
          <a:lstStyle/>
          <a:p>
            <a:r>
              <a:rPr lang="en-US" dirty="0"/>
              <a:t>Select Tests</a:t>
            </a:r>
          </a:p>
        </p:txBody>
      </p:sp>
      <p:sp>
        <p:nvSpPr>
          <p:cNvPr id="3" name="Content Placeholder 2"/>
          <p:cNvSpPr>
            <a:spLocks noGrp="1"/>
          </p:cNvSpPr>
          <p:nvPr>
            <p:ph sz="half" idx="1"/>
          </p:nvPr>
        </p:nvSpPr>
        <p:spPr/>
        <p:txBody>
          <a:bodyPr/>
          <a:lstStyle/>
          <a:p>
            <a:r>
              <a:rPr lang="en-US" dirty="0"/>
              <a:t>Next, select Tests. Then select “Build Test”.</a:t>
            </a:r>
          </a:p>
        </p:txBody>
      </p:sp>
      <p:pic>
        <p:nvPicPr>
          <p:cNvPr id="5" name="Content Placeholder 4" descr="Red arrow points to the &quot;Tests&quot; option on the &quot;Tests, Surveys, and Pools&quot; page. Tests is listed as the first link on the page. "/>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19800" y="1825625"/>
            <a:ext cx="2905125" cy="289560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Image of the &quot;Build Test&quot; and &quot;Import Test&quot; buttons located on the ribbon of the &quot;Tests&quot; p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6936" y="1825625"/>
            <a:ext cx="2829339" cy="160151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87801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0" y="289877"/>
            <a:ext cx="8503920" cy="960120"/>
          </a:xfrm>
        </p:spPr>
        <p:txBody>
          <a:bodyPr/>
          <a:lstStyle/>
          <a:p>
            <a:r>
              <a:rPr lang="en-US" dirty="0"/>
              <a:t>Name the Test</a:t>
            </a:r>
          </a:p>
        </p:txBody>
      </p:sp>
      <p:sp>
        <p:nvSpPr>
          <p:cNvPr id="3" name="Content Placeholder 2"/>
          <p:cNvSpPr>
            <a:spLocks noGrp="1"/>
          </p:cNvSpPr>
          <p:nvPr>
            <p:ph sz="half" idx="1"/>
          </p:nvPr>
        </p:nvSpPr>
        <p:spPr/>
        <p:txBody>
          <a:bodyPr/>
          <a:lstStyle/>
          <a:p>
            <a:r>
              <a:rPr lang="en-US" dirty="0"/>
              <a:t>Provide your test with a name, description, and instructions.</a:t>
            </a:r>
          </a:p>
          <a:p>
            <a:r>
              <a:rPr lang="en-US" dirty="0"/>
              <a:t>Select “Submit” in the bottom right-hand corner.</a:t>
            </a:r>
          </a:p>
          <a:p>
            <a:pPr marL="0" indent="0">
              <a:buNone/>
            </a:pPr>
            <a:endParaRPr lang="en-US" dirty="0"/>
          </a:p>
        </p:txBody>
      </p:sp>
      <p:pic>
        <p:nvPicPr>
          <p:cNvPr id="5" name="Content Placeholder 4" descr="Red arrow points to the &quot;Name&quot; textbox on the Test Information page. The &quot;Name&quot; textbox is the first textbox on the page. (Slide 9)" title="Red arrow points to the &quot;Name&quot; textbox on the Test Information page. The &quot;Name&quot; textbox is the first textbox on the page. (Slide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9820" y="1825625"/>
            <a:ext cx="5181600" cy="275976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Image of the Cancel and Submit buttons in Blackboar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9820" y="5523819"/>
            <a:ext cx="2763672" cy="70188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76676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SU Template - Accessible" id="{C9EEBB27-A160-0549-93BB-57AA507F1703}" vid="{32148866-FC3F-5F4F-BF9C-13255541B6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3228</TotalTime>
  <Words>6447</Words>
  <Application>Microsoft Office PowerPoint</Application>
  <PresentationFormat>Widescreen</PresentationFormat>
  <Paragraphs>242</Paragraphs>
  <Slides>41</Slides>
  <Notes>41</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Calibri Light</vt:lpstr>
      <vt:lpstr>Office Theme</vt:lpstr>
      <vt:lpstr>Intermediate Blackboard</vt:lpstr>
      <vt:lpstr>Overview</vt:lpstr>
      <vt:lpstr>Intro to Blackboard Training Covers</vt:lpstr>
      <vt:lpstr>Advanced Blackboard Training </vt:lpstr>
      <vt:lpstr>Creating Tests in Blackboard</vt:lpstr>
      <vt:lpstr>Tests</vt:lpstr>
      <vt:lpstr>Tests, Surveys, and Pools</vt:lpstr>
      <vt:lpstr>Select Tests</vt:lpstr>
      <vt:lpstr>Name the Test</vt:lpstr>
      <vt:lpstr>Create or Reuse Questions</vt:lpstr>
      <vt:lpstr>Create Question</vt:lpstr>
      <vt:lpstr>Write the Question</vt:lpstr>
      <vt:lpstr>Additional Question Options</vt:lpstr>
      <vt:lpstr>Adjusting the Points</vt:lpstr>
      <vt:lpstr>Deploying the Test</vt:lpstr>
      <vt:lpstr>Choose Assessment</vt:lpstr>
      <vt:lpstr>Test Settings to Use</vt:lpstr>
      <vt:lpstr>Test Settings to Avoid</vt:lpstr>
      <vt:lpstr>Assignment Settings &amp; Other Tools</vt:lpstr>
      <vt:lpstr>Refresher on Assignments</vt:lpstr>
      <vt:lpstr>SafeAssign and Rubrics</vt:lpstr>
      <vt:lpstr>Using Direct Submit SafeAssign</vt:lpstr>
      <vt:lpstr>Using Rubrics</vt:lpstr>
      <vt:lpstr>Grade Center Set Up</vt:lpstr>
      <vt:lpstr>Grade Center Settings</vt:lpstr>
      <vt:lpstr>Grade Center Organization</vt:lpstr>
      <vt:lpstr>Do’s of the Grade Center</vt:lpstr>
      <vt:lpstr>Don'ts of the Grade Center</vt:lpstr>
      <vt:lpstr>Using Groups</vt:lpstr>
      <vt:lpstr>Creating Groups and Pick Tools</vt:lpstr>
      <vt:lpstr>Dividing Groups</vt:lpstr>
      <vt:lpstr>Group Tools</vt:lpstr>
      <vt:lpstr>Using Group Assignment Submissions</vt:lpstr>
      <vt:lpstr>Using Group Discussions</vt:lpstr>
      <vt:lpstr>Graded Group Discussion</vt:lpstr>
      <vt:lpstr>Student Preview and Test Student</vt:lpstr>
      <vt:lpstr>Using Student Preview</vt:lpstr>
      <vt:lpstr>Enrolling a Test Student</vt:lpstr>
      <vt:lpstr>Using a Test Student</vt:lpstr>
      <vt:lpstr>How to get help</vt:lpstr>
      <vt:lpstr>Thank you.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Wilson, Caleb</dc:creator>
  <cp:lastModifiedBy>Moore, Taylor</cp:lastModifiedBy>
  <cp:revision>166</cp:revision>
  <dcterms:created xsi:type="dcterms:W3CDTF">2018-06-18T13:40:31Z</dcterms:created>
  <dcterms:modified xsi:type="dcterms:W3CDTF">2018-08-13T18:31:51Z</dcterms:modified>
</cp:coreProperties>
</file>