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 id="2147483723" r:id="rId6"/>
    <p:sldMasterId id="2147483745" r:id="rId7"/>
  </p:sldMasterIdLst>
  <p:notesMasterIdLst>
    <p:notesMasterId r:id="rId22"/>
  </p:notesMasterIdLst>
  <p:handoutMasterIdLst>
    <p:handoutMasterId r:id="rId23"/>
  </p:handoutMasterIdLst>
  <p:sldIdLst>
    <p:sldId id="270" r:id="rId8"/>
    <p:sldId id="271" r:id="rId9"/>
    <p:sldId id="272" r:id="rId10"/>
    <p:sldId id="282" r:id="rId11"/>
    <p:sldId id="273" r:id="rId12"/>
    <p:sldId id="275" r:id="rId13"/>
    <p:sldId id="276" r:id="rId14"/>
    <p:sldId id="274" r:id="rId15"/>
    <p:sldId id="283" r:id="rId16"/>
    <p:sldId id="277" r:id="rId17"/>
    <p:sldId id="278" r:id="rId18"/>
    <p:sldId id="281" r:id="rId19"/>
    <p:sldId id="279"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ection>
        <p14:section name="Gray" id="{0860697E-8C4A-43F9-A7C0-C435911657B2}">
          <p14:sldIdLst/>
        </p14:section>
        <p14:section name="Violet" id="{ED02CA79-8112-418E-8BC2-0FD9B68AECB3}">
          <p14:sldIdLst/>
        </p14:section>
        <p14:section name="Green" id="{0DAD77B1-60C5-4EB2-933E-C56E97A5B2A7}">
          <p14:sldIdLst>
            <p14:sldId id="270"/>
            <p14:sldId id="271"/>
            <p14:sldId id="272"/>
            <p14:sldId id="282"/>
            <p14:sldId id="273"/>
            <p14:sldId id="275"/>
            <p14:sldId id="276"/>
            <p14:sldId id="274"/>
            <p14:sldId id="283"/>
            <p14:sldId id="277"/>
            <p14:sldId id="278"/>
            <p14:sldId id="281"/>
            <p14:sldId id="279"/>
            <p14:sldId id="280"/>
          </p14:sldIdLst>
        </p14:section>
        <p14:section name="White" id="{1133358C-E9C2-A44D-B417-64BF0972260D}">
          <p14:sldIdLst/>
        </p14:section>
        <p14:section name="General Closing" id="{4AB6C702-EE4D-4283-ACB0-770710E41AE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FAA"/>
    <a:srgbClr val="4429D6"/>
    <a:srgbClr val="4433FF"/>
    <a:srgbClr val="4249AA"/>
    <a:srgbClr val="004242"/>
    <a:srgbClr val="0070C0"/>
    <a:srgbClr val="FFFFFF"/>
    <a:srgbClr val="72A5BF"/>
    <a:srgbClr val="431479"/>
    <a:srgbClr val="A8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4" autoAdjust="0"/>
    <p:restoredTop sz="85913" autoAdjust="0"/>
  </p:normalViewPr>
  <p:slideViewPr>
    <p:cSldViewPr snapToGrid="0">
      <p:cViewPr varScale="1">
        <p:scale>
          <a:sx n="95" d="100"/>
          <a:sy n="95" d="100"/>
        </p:scale>
        <p:origin x="1400" y="176"/>
      </p:cViewPr>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143" d="100"/>
          <a:sy n="143" d="100"/>
        </p:scale>
        <p:origin x="524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4D17B-76C2-C748-A49C-BC3B815A5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E1CCB5-B72F-1F49-A373-AF3E15B59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11EA0-A378-6145-BC83-40B1DED1AFDF}" type="datetimeFigureOut">
              <a:rPr lang="en-US" smtClean="0"/>
              <a:t>6/5/20</a:t>
            </a:fld>
            <a:endParaRPr lang="en-US"/>
          </a:p>
        </p:txBody>
      </p:sp>
      <p:sp>
        <p:nvSpPr>
          <p:cNvPr id="4" name="Footer Placeholder 3">
            <a:extLst>
              <a:ext uri="{FF2B5EF4-FFF2-40B4-BE49-F238E27FC236}">
                <a16:creationId xmlns:a16="http://schemas.microsoft.com/office/drawing/2014/main" id="{689794C9-8911-B346-A33D-513DC498C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12A814-F6E8-D94D-87AA-41B91D20A6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C08F6-26CF-5648-AD9E-DD6665824934}" type="slidenum">
              <a:rPr lang="en-US" smtClean="0"/>
              <a:t>‹#›</a:t>
            </a:fld>
            <a:endParaRPr lang="en-US"/>
          </a:p>
        </p:txBody>
      </p:sp>
    </p:spTree>
    <p:extLst>
      <p:ext uri="{BB962C8B-B14F-4D97-AF65-F5344CB8AC3E}">
        <p14:creationId xmlns:p14="http://schemas.microsoft.com/office/powerpoint/2010/main" val="95299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6/5/20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ichita.edu/BbTrain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chita.edu/ARCTrack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chitastate.co1.qualtrics.com/jfe/form/SV_djnpZ6ngRkFOpE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ichita.edu/about/COVID-19/curriculum.ph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ichita.edu/hybri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academic resources conference 2020 at Wichita State University</a:t>
            </a:r>
          </a:p>
        </p:txBody>
      </p:sp>
      <p:sp>
        <p:nvSpPr>
          <p:cNvPr id="4" name="Slide Number Placeholder 3"/>
          <p:cNvSpPr>
            <a:spLocks noGrp="1"/>
          </p:cNvSpPr>
          <p:nvPr>
            <p:ph type="sldNum" sz="quarter" idx="10"/>
          </p:nvPr>
        </p:nvSpPr>
        <p:spPr/>
        <p:txBody>
          <a:bodyPr/>
          <a:lstStyle/>
          <a:p>
            <a:fld id="{A7666ED7-631A-46AF-B451-227D0A8685A0}" type="slidenum">
              <a:rPr lang="en-US"/>
              <a:t>1</a:t>
            </a:fld>
            <a:endParaRPr lang="en-US"/>
          </a:p>
        </p:txBody>
      </p:sp>
    </p:spTree>
    <p:extLst>
      <p:ext uri="{BB962C8B-B14F-4D97-AF65-F5344CB8AC3E}">
        <p14:creationId xmlns:p14="http://schemas.microsoft.com/office/powerpoint/2010/main" val="19811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make you’re hybrid decisions about Your course, it is very likely that you are going to require training in blackboard. Wichita State office of instructional design and access has a lot of blackboard training available to you. You can find our online/ on demand training in blackboard at this web address: </a:t>
            </a:r>
            <a:r>
              <a:rPr lang="en-US" dirty="0">
                <a:solidFill>
                  <a:schemeClr val="tx1">
                    <a:lumMod val="90000"/>
                  </a:schemeClr>
                </a:solidFill>
                <a:hlinkClick r:id="rId3">
                  <a:extLst>
                    <a:ext uri="{A12FA001-AC4F-418D-AE19-62706E023703}">
                      <ahyp:hlinkClr xmlns:ahyp="http://schemas.microsoft.com/office/drawing/2018/hyperlinkcolor" val="tx"/>
                    </a:ext>
                  </a:extLst>
                </a:hlinkClick>
              </a:rPr>
              <a:t>https://Wichita.edu/BbTraining</a:t>
            </a:r>
            <a:r>
              <a:rPr lang="en-US" dirty="0"/>
              <a:t>  </a:t>
            </a:r>
          </a:p>
        </p:txBody>
      </p:sp>
      <p:sp>
        <p:nvSpPr>
          <p:cNvPr id="4" name="Slide Number Placeholder 3"/>
          <p:cNvSpPr>
            <a:spLocks noGrp="1"/>
          </p:cNvSpPr>
          <p:nvPr>
            <p:ph type="sldNum" sz="quarter" idx="5"/>
          </p:nvPr>
        </p:nvSpPr>
        <p:spPr/>
        <p:txBody>
          <a:bodyPr/>
          <a:lstStyle/>
          <a:p>
            <a:fld id="{B37B1F30-39B2-4CE2-8EF3-91F3179569A5}" type="slidenum">
              <a:rPr lang="en-US" smtClean="0"/>
              <a:t>10</a:t>
            </a:fld>
            <a:endParaRPr lang="en-US"/>
          </a:p>
        </p:txBody>
      </p:sp>
    </p:spTree>
    <p:extLst>
      <p:ext uri="{BB962C8B-B14F-4D97-AF65-F5344CB8AC3E}">
        <p14:creationId xmlns:p14="http://schemas.microsoft.com/office/powerpoint/2010/main" val="3003789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should also be aware that the academic resources conference has training available all week and archived at its website for the entire summer. There is a special track just for GTA’s! You can find information about this conference track at this web address: </a:t>
            </a:r>
            <a:r>
              <a:rPr lang="en-US" dirty="0">
                <a:hlinkClick r:id="rId3"/>
              </a:rPr>
              <a:t>https://Wichita.edu/ARCTracks</a:t>
            </a:r>
            <a:r>
              <a:rPr lang="en-US" dirty="0"/>
              <a:t> you are not required to go through the training in this track, but we certainly encourage you to avail yourself of as much training as possible this summer. Getting trained will help you, the professors you work with, and your students.</a:t>
            </a:r>
          </a:p>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11</a:t>
            </a:fld>
            <a:endParaRPr lang="en-US"/>
          </a:p>
        </p:txBody>
      </p:sp>
    </p:spTree>
    <p:extLst>
      <p:ext uri="{BB962C8B-B14F-4D97-AF65-F5344CB8AC3E}">
        <p14:creationId xmlns:p14="http://schemas.microsoft.com/office/powerpoint/2010/main" val="279701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Carolyn Shaw, the associate vice president of strategic enrollment management has some advice for you: “be flexible. Not just with your students, but also with your teaching. It’s okay to try something new and find that it doesn’t work! Adjusted and try something else. Also, work closely with your faculty mentor and don’t be afraid to ask questions about any part of all of this.”</a:t>
            </a:r>
          </a:p>
        </p:txBody>
      </p:sp>
      <p:sp>
        <p:nvSpPr>
          <p:cNvPr id="4" name="Slide Number Placeholder 3"/>
          <p:cNvSpPr>
            <a:spLocks noGrp="1"/>
          </p:cNvSpPr>
          <p:nvPr>
            <p:ph type="sldNum" sz="quarter" idx="5"/>
          </p:nvPr>
        </p:nvSpPr>
        <p:spPr/>
        <p:txBody>
          <a:bodyPr/>
          <a:lstStyle/>
          <a:p>
            <a:fld id="{B37B1F30-39B2-4CE2-8EF3-91F3179569A5}" type="slidenum">
              <a:rPr lang="en-US" smtClean="0"/>
              <a:t>12</a:t>
            </a:fld>
            <a:endParaRPr lang="en-US"/>
          </a:p>
        </p:txBody>
      </p:sp>
    </p:spTree>
    <p:extLst>
      <p:ext uri="{BB962C8B-B14F-4D97-AF65-F5344CB8AC3E}">
        <p14:creationId xmlns:p14="http://schemas.microsoft.com/office/powerpoint/2010/main" val="2975798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this is a short presentation, there is a lot of information in it. At this point your next steps should be to confirm that you are, or you are likely, to be teaching in the fall. Once you know you are teaching, make your hybrid decisions and make sure to fill out the form. You can also request help with your online course set up. You do that by filling out the form at this web address: </a:t>
            </a:r>
            <a:r>
              <a:rPr lang="en-US" dirty="0">
                <a:hlinkClick r:id="rId3"/>
              </a:rPr>
              <a:t>https://wichitastate.co1.qualtrics.com/jfe/form/SV_djnpZ6ngRkFOpEh</a:t>
            </a:r>
            <a:r>
              <a:rPr lang="en-US" dirty="0"/>
              <a:t>  finally, you now know things most other GTA’s do not. Tell your GTA friends what you know. And please share this slide deck with people if they are interested.</a:t>
            </a:r>
          </a:p>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13</a:t>
            </a:fld>
            <a:endParaRPr lang="en-US"/>
          </a:p>
        </p:txBody>
      </p:sp>
    </p:spTree>
    <p:extLst>
      <p:ext uri="{BB962C8B-B14F-4D97-AF65-F5344CB8AC3E}">
        <p14:creationId xmlns:p14="http://schemas.microsoft.com/office/powerpoint/2010/main" val="425292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your kind attention in this session. You can send your questions to: </a:t>
            </a:r>
            <a:r>
              <a:rPr lang="en-US" dirty="0" err="1"/>
              <a:t>IDA@Wichita.edu</a:t>
            </a:r>
            <a:r>
              <a:rPr lang="en-US" dirty="0"/>
              <a:t> </a:t>
            </a:r>
          </a:p>
        </p:txBody>
      </p:sp>
      <p:sp>
        <p:nvSpPr>
          <p:cNvPr id="4" name="Slide Number Placeholder 3"/>
          <p:cNvSpPr>
            <a:spLocks noGrp="1"/>
          </p:cNvSpPr>
          <p:nvPr>
            <p:ph type="sldNum" sz="quarter" idx="5"/>
          </p:nvPr>
        </p:nvSpPr>
        <p:spPr/>
        <p:txBody>
          <a:bodyPr/>
          <a:lstStyle/>
          <a:p>
            <a:fld id="{B37B1F30-39B2-4CE2-8EF3-91F3179569A5}" type="slidenum">
              <a:rPr lang="en-US" smtClean="0"/>
              <a:t>14</a:t>
            </a:fld>
            <a:endParaRPr lang="en-US"/>
          </a:p>
        </p:txBody>
      </p:sp>
    </p:spTree>
    <p:extLst>
      <p:ext uri="{BB962C8B-B14F-4D97-AF65-F5344CB8AC3E}">
        <p14:creationId xmlns:p14="http://schemas.microsoft.com/office/powerpoint/2010/main" val="282934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covers what GTA’s need to know for the fall 2020. It is appropriate for all GTAs and anyone hoping to receive a GTA appointment for fall of 2020. This is Carolyn Speer. I am the manager of instructional design and access.</a:t>
            </a:r>
          </a:p>
        </p:txBody>
      </p:sp>
      <p:sp>
        <p:nvSpPr>
          <p:cNvPr id="4" name="Slide Number Placeholder 3"/>
          <p:cNvSpPr>
            <a:spLocks noGrp="1"/>
          </p:cNvSpPr>
          <p:nvPr>
            <p:ph type="sldNum" sz="quarter" idx="5"/>
          </p:nvPr>
        </p:nvSpPr>
        <p:spPr/>
        <p:txBody>
          <a:bodyPr/>
          <a:lstStyle/>
          <a:p>
            <a:fld id="{B37B1F30-39B2-4CE2-8EF3-91F3179569A5}" type="slidenum">
              <a:rPr lang="en-US" smtClean="0"/>
              <a:t>2</a:t>
            </a:fld>
            <a:endParaRPr lang="en-US"/>
          </a:p>
        </p:txBody>
      </p:sp>
    </p:spTree>
    <p:extLst>
      <p:ext uri="{BB962C8B-B14F-4D97-AF65-F5344CB8AC3E}">
        <p14:creationId xmlns:p14="http://schemas.microsoft.com/office/powerpoint/2010/main" val="318603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optional training and, while valuable, does not take the place of mandatory training offered for new GTAs on August 11 from 9:00-11:30am. In today’s training, we will cover course codes and scheduling, the universities curriculum FAQ, information about hybrid courses and how to receive training in them, filling out the course information form for your students, why you need and how to find blackboard training, finding the  ARC track for GTA’s, some advice from Dr. Carolyn Shaw, and your next steps.</a:t>
            </a:r>
          </a:p>
        </p:txBody>
      </p:sp>
      <p:sp>
        <p:nvSpPr>
          <p:cNvPr id="4" name="Slide Number Placeholder 3"/>
          <p:cNvSpPr>
            <a:spLocks noGrp="1"/>
          </p:cNvSpPr>
          <p:nvPr>
            <p:ph type="sldNum" sz="quarter" idx="5"/>
          </p:nvPr>
        </p:nvSpPr>
        <p:spPr/>
        <p:txBody>
          <a:bodyPr/>
          <a:lstStyle/>
          <a:p>
            <a:fld id="{B37B1F30-39B2-4CE2-8EF3-91F3179569A5}" type="slidenum">
              <a:rPr lang="en-US" smtClean="0"/>
              <a:t>3</a:t>
            </a:fld>
            <a:endParaRPr lang="en-US"/>
          </a:p>
        </p:txBody>
      </p:sp>
    </p:spTree>
    <p:extLst>
      <p:ext uri="{BB962C8B-B14F-4D97-AF65-F5344CB8AC3E}">
        <p14:creationId xmlns:p14="http://schemas.microsoft.com/office/powerpoint/2010/main" val="224262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may have heard already, Wichita State University we’ll offer only hybrid and online courses for the fall of 2020. This means that if you are a graduate teaching assistant with a course appointment, your course will be either fully online or hybrid in the fall of 2020. In addition, no classes will be allowed on campus meetings after Thanksgiving break for the fall term.</a:t>
            </a:r>
          </a:p>
        </p:txBody>
      </p:sp>
      <p:sp>
        <p:nvSpPr>
          <p:cNvPr id="4" name="Slide Number Placeholder 3"/>
          <p:cNvSpPr>
            <a:spLocks noGrp="1"/>
          </p:cNvSpPr>
          <p:nvPr>
            <p:ph type="sldNum" sz="quarter" idx="5"/>
          </p:nvPr>
        </p:nvSpPr>
        <p:spPr/>
        <p:txBody>
          <a:bodyPr/>
          <a:lstStyle/>
          <a:p>
            <a:fld id="{B37B1F30-39B2-4CE2-8EF3-91F3179569A5}" type="slidenum">
              <a:rPr lang="en-US" smtClean="0"/>
              <a:t>4</a:t>
            </a:fld>
            <a:endParaRPr lang="en-US"/>
          </a:p>
        </p:txBody>
      </p:sp>
    </p:spTree>
    <p:extLst>
      <p:ext uri="{BB962C8B-B14F-4D97-AF65-F5344CB8AC3E}">
        <p14:creationId xmlns:p14="http://schemas.microsoft.com/office/powerpoint/2010/main" val="40315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all that means: if you already had an online course appointment for the fall 2020 semester, that class is still fully online. That means it has a course code of I IE. But if your course appointment for the fall was intended to be on campus it no longer has the course code TCI. All traditional classroom instruction courses are now HYB, and must be delivered in a hybrid format for fall. Nevertheless, as the instructor of record you will have a great deal of control over what that means for your class. If you are not a direct instruction GTA the instructor of record for the course will be making these decisions. But if you are the instructor of record, you will be called upon to make several decisions for your course this fall. Of course, some of this will vary by department, so before you finalize any decisions, check with them.</a:t>
            </a:r>
          </a:p>
        </p:txBody>
      </p:sp>
      <p:sp>
        <p:nvSpPr>
          <p:cNvPr id="4" name="Slide Number Placeholder 3"/>
          <p:cNvSpPr>
            <a:spLocks noGrp="1"/>
          </p:cNvSpPr>
          <p:nvPr>
            <p:ph type="sldNum" sz="quarter" idx="5"/>
          </p:nvPr>
        </p:nvSpPr>
        <p:spPr/>
        <p:txBody>
          <a:bodyPr/>
          <a:lstStyle/>
          <a:p>
            <a:fld id="{B37B1F30-39B2-4CE2-8EF3-91F3179569A5}" type="slidenum">
              <a:rPr lang="en-US" smtClean="0"/>
              <a:t>5</a:t>
            </a:fld>
            <a:endParaRPr lang="en-US"/>
          </a:p>
        </p:txBody>
      </p:sp>
    </p:spTree>
    <p:extLst>
      <p:ext uri="{BB962C8B-B14F-4D97-AF65-F5344CB8AC3E}">
        <p14:creationId xmlns:p14="http://schemas.microsoft.com/office/powerpoint/2010/main" val="228320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point, you probably have many questions. The university has worked to anticipate what you will need and want to know. There is an extensive FAQ online at the web address: </a:t>
            </a:r>
            <a:r>
              <a:rPr lang="en-US" dirty="0">
                <a:hlinkClick r:id="rId3"/>
              </a:rPr>
              <a:t>https://www.wichita.edu/about/COVID-19/curriculum.php</a:t>
            </a:r>
            <a:r>
              <a:rPr lang="en-US" dirty="0"/>
              <a:t>. It is important that you do not lose this web link so please book mark it.</a:t>
            </a:r>
          </a:p>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6</a:t>
            </a:fld>
            <a:endParaRPr lang="en-US"/>
          </a:p>
        </p:txBody>
      </p:sp>
    </p:spTree>
    <p:extLst>
      <p:ext uri="{BB962C8B-B14F-4D97-AF65-F5344CB8AC3E}">
        <p14:creationId xmlns:p14="http://schemas.microsoft.com/office/powerpoint/2010/main" val="198666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many options when it comes to hybrid class delivery. If you go to the web address: </a:t>
            </a:r>
            <a:r>
              <a:rPr lang="en-US" dirty="0">
                <a:hlinkClick r:id="rId3"/>
              </a:rPr>
              <a:t>https://Wichita.edu/hybrid</a:t>
            </a:r>
            <a:r>
              <a:rPr lang="en-US" dirty="0"/>
              <a:t> you can work through many possible ways to organize your class. For GTA’s there are six likely formats: blended delivery with in person testing, blended delivery with online testing, online delivery with in person testing, online delivery with in person enrichment opportunities, fully online with temporary status, or mostly in person. Different types of hybrid designs fit different content better. This is more than simply a decision about what is your preference. It is important to try to limit in person contact if possible to try to limit the spread of </a:t>
            </a:r>
            <a:r>
              <a:rPr lang="en-US" dirty="0" err="1"/>
              <a:t>Covid</a:t>
            </a:r>
            <a:r>
              <a:rPr lang="en-US" dirty="0"/>
              <a:t> 19 on our campus. But some courses do not lend themselves to easy online delivery. For example, if you are a GTA in a lab class, you may find that much of your course needs to be in person. Again, these are decisions your department can help you with and may want to guide you in.</a:t>
            </a:r>
          </a:p>
        </p:txBody>
      </p:sp>
      <p:sp>
        <p:nvSpPr>
          <p:cNvPr id="4" name="Slide Number Placeholder 3"/>
          <p:cNvSpPr>
            <a:spLocks noGrp="1"/>
          </p:cNvSpPr>
          <p:nvPr>
            <p:ph type="sldNum" sz="quarter" idx="5"/>
          </p:nvPr>
        </p:nvSpPr>
        <p:spPr/>
        <p:txBody>
          <a:bodyPr/>
          <a:lstStyle/>
          <a:p>
            <a:fld id="{B37B1F30-39B2-4CE2-8EF3-91F3179569A5}" type="slidenum">
              <a:rPr lang="en-US" smtClean="0"/>
              <a:t>7</a:t>
            </a:fld>
            <a:endParaRPr lang="en-US"/>
          </a:p>
        </p:txBody>
      </p:sp>
    </p:spTree>
    <p:extLst>
      <p:ext uri="{BB962C8B-B14F-4D97-AF65-F5344CB8AC3E}">
        <p14:creationId xmlns:p14="http://schemas.microsoft.com/office/powerpoint/2010/main" val="306746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core, the hybrid decisions you need to make boiled down to just a few: Will you require in person contact? Will you require synchronous online contact? Will you have flexible attendance? Once you have made these decisions, there is a form you need to fill out so your students know what to expect in your course. Because the HYB designation covers many different kinds of course delivery formats, this form will be critical for our students as they make their scheduling decisions for fall.</a:t>
            </a:r>
          </a:p>
        </p:txBody>
      </p:sp>
      <p:sp>
        <p:nvSpPr>
          <p:cNvPr id="4" name="Slide Number Placeholder 3"/>
          <p:cNvSpPr>
            <a:spLocks noGrp="1"/>
          </p:cNvSpPr>
          <p:nvPr>
            <p:ph type="sldNum" sz="quarter" idx="5"/>
          </p:nvPr>
        </p:nvSpPr>
        <p:spPr/>
        <p:txBody>
          <a:bodyPr/>
          <a:lstStyle/>
          <a:p>
            <a:fld id="{B37B1F30-39B2-4CE2-8EF3-91F3179569A5}" type="slidenum">
              <a:rPr lang="en-US" smtClean="0"/>
              <a:t>8</a:t>
            </a:fld>
            <a:endParaRPr lang="en-US"/>
          </a:p>
        </p:txBody>
      </p:sp>
    </p:spTree>
    <p:extLst>
      <p:ext uri="{BB962C8B-B14F-4D97-AF65-F5344CB8AC3E}">
        <p14:creationId xmlns:p14="http://schemas.microsoft.com/office/powerpoint/2010/main" val="2938984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fill out that form, it will help to populate a webpage that students can use to search class delivery methods. Students can search for that information at the web address https://</a:t>
            </a:r>
            <a:r>
              <a:rPr lang="en-US" dirty="0" err="1"/>
              <a:t>Wichita.edu</a:t>
            </a:r>
            <a:r>
              <a:rPr lang="en-US" dirty="0"/>
              <a:t>/fall2020. It is critically important that you fill out this form. </a:t>
            </a:r>
          </a:p>
        </p:txBody>
      </p:sp>
      <p:sp>
        <p:nvSpPr>
          <p:cNvPr id="4" name="Slide Number Placeholder 3"/>
          <p:cNvSpPr>
            <a:spLocks noGrp="1"/>
          </p:cNvSpPr>
          <p:nvPr>
            <p:ph type="sldNum" sz="quarter" idx="5"/>
          </p:nvPr>
        </p:nvSpPr>
        <p:spPr/>
        <p:txBody>
          <a:bodyPr/>
          <a:lstStyle/>
          <a:p>
            <a:fld id="{B37B1F30-39B2-4CE2-8EF3-91F3179569A5}" type="slidenum">
              <a:rPr lang="en-US" smtClean="0"/>
              <a:t>9</a:t>
            </a:fld>
            <a:endParaRPr lang="en-US"/>
          </a:p>
        </p:txBody>
      </p:sp>
    </p:spTree>
    <p:extLst>
      <p:ext uri="{BB962C8B-B14F-4D97-AF65-F5344CB8AC3E}">
        <p14:creationId xmlns:p14="http://schemas.microsoft.com/office/powerpoint/2010/main" val="1513029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37123"/>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7" y="22058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7" y="22058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6/5/20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82" y="52230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0479" y="2253272"/>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9" y="98027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6/5/20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40532"/>
            <a:ext cx="9613858" cy="109079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289069" y="2029098"/>
            <a:ext cx="9613859" cy="382555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6/5/20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883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6665"/>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69854" y="2902465"/>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6665"/>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902465"/>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6665"/>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13688" y="2902465"/>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6/5/20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350479" y="427335"/>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46541" y="4161547"/>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46541" y="2200917"/>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46541" y="4737809"/>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611694" y="4161547"/>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611693" y="2200917"/>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610340" y="4737808"/>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96901" y="4161547"/>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96900" y="2200917"/>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96776" y="4737806"/>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6/5/20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C31D3DF6-BD92-5A42-BE5A-943C06AD7C35}"/>
              </a:ext>
            </a:extLst>
          </p:cNvPr>
          <p:cNvSpPr>
            <a:spLocks noGrp="1"/>
          </p:cNvSpPr>
          <p:nvPr>
            <p:ph type="ctrTitle"/>
          </p:nvPr>
        </p:nvSpPr>
        <p:spPr>
          <a:xfrm>
            <a:off x="1784498" y="4817347"/>
            <a:ext cx="8623004"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316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3C869FF0-5066-6F49-A2AD-291C7127A3A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1" name="Date Placeholder 3">
            <a:extLst>
              <a:ext uri="{FF2B5EF4-FFF2-40B4-BE49-F238E27FC236}">
                <a16:creationId xmlns:a16="http://schemas.microsoft.com/office/drawing/2014/main" id="{9AEA3B79-FFFA-3F4E-AED6-8DC169C2C2B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47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50479" y="2093080"/>
            <a:ext cx="9613860" cy="3802588"/>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ooter Placeholder 4">
            <a:extLst>
              <a:ext uri="{FF2B5EF4-FFF2-40B4-BE49-F238E27FC236}">
                <a16:creationId xmlns:a16="http://schemas.microsoft.com/office/drawing/2014/main" id="{9C6A73E4-7AFD-2047-83FB-4CBDCE06EAAF}"/>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988F785B-829D-254E-8DC8-2AF6CEC5AF99}"/>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19404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19404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1920F5B-B3DB-0C44-9BED-10210066325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C774565B-8DCB-F54E-951B-1F6B6F9FB5B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7682-1B99-7642-9FA9-06F9EC3FFB3F}"/>
              </a:ext>
            </a:extLst>
          </p:cNvPr>
          <p:cNvSpPr>
            <a:spLocks noGrp="1"/>
          </p:cNvSpPr>
          <p:nvPr>
            <p:ph type="title"/>
          </p:nvPr>
        </p:nvSpPr>
        <p:spPr>
          <a:xfrm>
            <a:off x="1785458" y="4776588"/>
            <a:ext cx="9613861" cy="1080938"/>
          </a:xfrm>
          <a:prstGeom prst="rect">
            <a:avLst/>
          </a:prstGeom>
        </p:spPr>
        <p:txBody>
          <a:bodyPr vert="horz" lIns="91440" tIns="45720" rIns="91440" bIns="45720" rtlCol="0" anchor="ct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1622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100" y="2205811"/>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72" y="2898946"/>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4" y="2205811"/>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3" y="2898946"/>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8A7A8FE9-585F-BB46-8B19-21C1B7B1F074}"/>
              </a:ext>
            </a:extLst>
          </p:cNvPr>
          <p:cNvSpPr>
            <a:spLocks noGrp="1"/>
          </p:cNvSpPr>
          <p:nvPr>
            <p:ph type="ftr" sz="quarter" idx="10"/>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6" name="Date Placeholder 3">
            <a:extLst>
              <a:ext uri="{FF2B5EF4-FFF2-40B4-BE49-F238E27FC236}">
                <a16:creationId xmlns:a16="http://schemas.microsoft.com/office/drawing/2014/main" id="{4D2BF013-7795-A14D-9486-F9287C834E0D}"/>
              </a:ext>
            </a:extLst>
          </p:cNvPr>
          <p:cNvSpPr>
            <a:spLocks noGrp="1"/>
          </p:cNvSpPr>
          <p:nvPr>
            <p:ph type="dt" sz="half" idx="11"/>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BDE20223-3AB6-E444-A2ED-8C04880F22CD}"/>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2" name="Date Placeholder 3">
            <a:extLst>
              <a:ext uri="{FF2B5EF4-FFF2-40B4-BE49-F238E27FC236}">
                <a16:creationId xmlns:a16="http://schemas.microsoft.com/office/drawing/2014/main" id="{91DBE65F-820C-7C49-9F4C-2CC1F6C106DA}"/>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44814B0-031D-8E4D-8CAE-26017EFDE4B9}"/>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9" name="Date Placeholder 3">
            <a:extLst>
              <a:ext uri="{FF2B5EF4-FFF2-40B4-BE49-F238E27FC236}">
                <a16:creationId xmlns:a16="http://schemas.microsoft.com/office/drawing/2014/main" id="{A350EF3F-B941-164B-A93D-39C973034D3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1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2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2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8378D7DD-D468-B944-9D18-465561438C45}"/>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CA96BF22-4E8D-2E47-985F-350FA7959EBA}"/>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22"/>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8" y="22123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8" y="22123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Footer Placeholder 4">
            <a:extLst>
              <a:ext uri="{FF2B5EF4-FFF2-40B4-BE49-F238E27FC236}">
                <a16:creationId xmlns:a16="http://schemas.microsoft.com/office/drawing/2014/main" id="{EB94749D-49EA-8B47-B2C0-6731C49B6641}"/>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B8EC6930-8DF1-1C48-9F81-7839BC54EF33}"/>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9323"/>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9069" y="2093924"/>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6" y="917290"/>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7A1CBB8B-517C-6C45-B181-F4C6A1110CD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4F4DDC6B-C1C1-2946-8578-378E44A74F9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0121"/>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231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369854" y="289811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231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89811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231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13688" y="289811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Footer Placeholder 4">
            <a:extLst>
              <a:ext uri="{FF2B5EF4-FFF2-40B4-BE49-F238E27FC236}">
                <a16:creationId xmlns:a16="http://schemas.microsoft.com/office/drawing/2014/main" id="{317053A7-5597-5E4D-88E5-F262E5C0685C}"/>
              </a:ext>
            </a:extLst>
          </p:cNvPr>
          <p:cNvSpPr>
            <a:spLocks noGrp="1"/>
          </p:cNvSpPr>
          <p:nvPr>
            <p:ph type="ftr" sz="quarter" idx="18"/>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0" name="Date Placeholder 3">
            <a:extLst>
              <a:ext uri="{FF2B5EF4-FFF2-40B4-BE49-F238E27FC236}">
                <a16:creationId xmlns:a16="http://schemas.microsoft.com/office/drawing/2014/main" id="{F0496F7C-31C5-0847-B001-E89A10F85A4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89070" y="480403"/>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85132" y="4188081"/>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85132" y="2227451"/>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85132" y="4764343"/>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0285" y="4188081"/>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0284" y="2227451"/>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48931" y="4764342"/>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35492" y="4188081"/>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35491" y="2227451"/>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35367" y="4764340"/>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Footer Placeholder 4">
            <a:extLst>
              <a:ext uri="{FF2B5EF4-FFF2-40B4-BE49-F238E27FC236}">
                <a16:creationId xmlns:a16="http://schemas.microsoft.com/office/drawing/2014/main" id="{EAA8C81F-09A0-BB4F-8092-6FA03C56E601}"/>
              </a:ext>
            </a:extLst>
          </p:cNvPr>
          <p:cNvSpPr>
            <a:spLocks noGrp="1"/>
          </p:cNvSpPr>
          <p:nvPr>
            <p:ph type="ftr" sz="quarter" idx="2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31" name="Date Placeholder 3">
            <a:extLst>
              <a:ext uri="{FF2B5EF4-FFF2-40B4-BE49-F238E27FC236}">
                <a16:creationId xmlns:a16="http://schemas.microsoft.com/office/drawing/2014/main" id="{76145F4F-A42F-5D49-AF1B-15C45C255CB4}"/>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4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0B5501-5458-4C48-9D5A-4D94B74EA765}"/>
              </a:ext>
            </a:extLst>
          </p:cNvPr>
          <p:cNvSpPr>
            <a:spLocks noGrp="1"/>
          </p:cNvSpPr>
          <p:nvPr>
            <p:ph type="ctrTitle"/>
          </p:nvPr>
        </p:nvSpPr>
        <p:spPr>
          <a:xfrm>
            <a:off x="1816395" y="4817347"/>
            <a:ext cx="8559209"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601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95400" y="2211462"/>
            <a:ext cx="96138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6/5/20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6/5/20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5799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415717"/>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95400" y="2168434"/>
            <a:ext cx="9613860" cy="3759045"/>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6/5/20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198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2212309"/>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9203" y="2212309"/>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6/5/20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03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25246"/>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21428" y="2199872"/>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893007"/>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35232" y="2199872"/>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9201" y="2893007"/>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6/5/20</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9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6/5/20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0146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6/5/20</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0537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12114"/>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00924" y="2193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2193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6/5/20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333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25244"/>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83408" y="2199872"/>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398" y="2199871"/>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6/5/20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120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3" y="4444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95403" y="221432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90238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6/5/20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806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295400" y="41116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287125" y="219283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06501" y="287863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2204" y="219283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71649" y="287863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35" y="219283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35" y="287863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6/5/20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351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906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89070" y="1915885"/>
            <a:ext cx="9613860" cy="3994177"/>
          </a:xfrm>
        </p:spPr>
        <p:txBody>
          <a:bodyPr>
            <a:normAutofit/>
          </a:bodyPr>
          <a:lstStyle>
            <a:lvl1pPr marL="0" indent="0" algn="l">
              <a:buNone/>
              <a:defRPr sz="2000">
                <a:solidFill>
                  <a:schemeClr val="bg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6/5/20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95400" y="416880"/>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91462" y="4156319"/>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91462" y="2195689"/>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91462" y="4732581"/>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6615" y="4156319"/>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6614" y="2195689"/>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55261" y="4732580"/>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41822" y="4156319"/>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41821" y="2195689"/>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41697" y="4732578"/>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6/5/20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91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57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AC26-EE7F-8A46-9B58-4A741C4AAA9F}"/>
              </a:ext>
            </a:extLst>
          </p:cNvPr>
          <p:cNvSpPr>
            <a:spLocks noGrp="1"/>
          </p:cNvSpPr>
          <p:nvPr>
            <p:ph type="ctrTitle"/>
          </p:nvPr>
        </p:nvSpPr>
        <p:spPr>
          <a:xfrm>
            <a:off x="1989909" y="4807130"/>
            <a:ext cx="9144000" cy="961867"/>
          </a:xfrm>
        </p:spPr>
        <p:txBody>
          <a:bodyPr anchor="b">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1689364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525-E200-8848-A3FE-27C36BA7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BC1BD-0EEC-DD45-9E89-E277B93D0EF3}"/>
              </a:ext>
            </a:extLst>
          </p:cNvPr>
          <p:cNvSpPr>
            <a:spLocks noGrp="1"/>
          </p:cNvSpPr>
          <p:nvPr>
            <p:ph idx="1"/>
          </p:nvPr>
        </p:nvSpPr>
        <p:spPr>
          <a:xfrm>
            <a:off x="1295400"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97CC-02D7-3543-8FCF-24CB3D07B806}"/>
              </a:ext>
            </a:extLst>
          </p:cNvPr>
          <p:cNvSpPr>
            <a:spLocks noGrp="1"/>
          </p:cNvSpPr>
          <p:nvPr>
            <p:ph type="dt" sz="half" idx="10"/>
          </p:nvPr>
        </p:nvSpPr>
        <p:spPr/>
        <p:txBody>
          <a:bodyPr/>
          <a:lstStyle/>
          <a:p>
            <a:fld id="{1BE4BFFB-1703-D34A-92E3-5D0E0CC27281}" type="datetimeFigureOut">
              <a:rPr lang="en-US" smtClean="0"/>
              <a:t>6/5/20</a:t>
            </a:fld>
            <a:endParaRPr lang="en-US"/>
          </a:p>
        </p:txBody>
      </p:sp>
      <p:sp>
        <p:nvSpPr>
          <p:cNvPr id="6" name="Slide Number Placeholder 5">
            <a:extLst>
              <a:ext uri="{FF2B5EF4-FFF2-40B4-BE49-F238E27FC236}">
                <a16:creationId xmlns:a16="http://schemas.microsoft.com/office/drawing/2014/main" id="{8B666932-885E-6C4E-99A1-22BAE572DD59}"/>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84320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C550-616E-EC40-AD21-4C4E5DC95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981D-7D40-B648-8B81-0DEAB3CA5607}"/>
              </a:ext>
            </a:extLst>
          </p:cNvPr>
          <p:cNvSpPr>
            <a:spLocks noGrp="1"/>
          </p:cNvSpPr>
          <p:nvPr>
            <p:ph sz="half" idx="1"/>
          </p:nvPr>
        </p:nvSpPr>
        <p:spPr>
          <a:xfrm>
            <a:off x="1181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211C1-582C-5048-95AF-1B329614B80E}"/>
              </a:ext>
            </a:extLst>
          </p:cNvPr>
          <p:cNvSpPr>
            <a:spLocks noGrp="1"/>
          </p:cNvSpPr>
          <p:nvPr>
            <p:ph sz="half" idx="2"/>
          </p:nvPr>
        </p:nvSpPr>
        <p:spPr>
          <a:xfrm>
            <a:off x="6515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F5FA2-40BF-994E-88CC-2DA6BB0F4574}"/>
              </a:ext>
            </a:extLst>
          </p:cNvPr>
          <p:cNvSpPr>
            <a:spLocks noGrp="1"/>
          </p:cNvSpPr>
          <p:nvPr>
            <p:ph type="dt" sz="half" idx="10"/>
          </p:nvPr>
        </p:nvSpPr>
        <p:spPr/>
        <p:txBody>
          <a:bodyPr/>
          <a:lstStyle/>
          <a:p>
            <a:fld id="{1BE4BFFB-1703-D34A-92E3-5D0E0CC27281}" type="datetimeFigureOut">
              <a:rPr lang="en-US" smtClean="0"/>
              <a:t>6/5/20</a:t>
            </a:fld>
            <a:endParaRPr lang="en-US"/>
          </a:p>
        </p:txBody>
      </p:sp>
      <p:sp>
        <p:nvSpPr>
          <p:cNvPr id="7" name="Slide Number Placeholder 6">
            <a:extLst>
              <a:ext uri="{FF2B5EF4-FFF2-40B4-BE49-F238E27FC236}">
                <a16:creationId xmlns:a16="http://schemas.microsoft.com/office/drawing/2014/main" id="{CDC497C3-859A-0B46-B22A-6B7DA6887D80}"/>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82682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269-90A1-844E-8082-ACF20374B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3B05-B40F-F148-8019-546A2C7A5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D7ED0-4CF2-CB43-8707-7A070DF0A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CC5FC-1E94-A149-AAF6-07951E853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1944A-DEBB-8F46-BDEC-2B363C378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A1C58-4512-8D45-B762-A5CCADA6508A}"/>
              </a:ext>
            </a:extLst>
          </p:cNvPr>
          <p:cNvSpPr>
            <a:spLocks noGrp="1"/>
          </p:cNvSpPr>
          <p:nvPr>
            <p:ph type="dt" sz="half" idx="10"/>
          </p:nvPr>
        </p:nvSpPr>
        <p:spPr/>
        <p:txBody>
          <a:bodyPr/>
          <a:lstStyle/>
          <a:p>
            <a:fld id="{1BE4BFFB-1703-D34A-92E3-5D0E0CC27281}" type="datetimeFigureOut">
              <a:rPr lang="en-US" smtClean="0"/>
              <a:t>6/5/20</a:t>
            </a:fld>
            <a:endParaRPr lang="en-US"/>
          </a:p>
        </p:txBody>
      </p:sp>
      <p:sp>
        <p:nvSpPr>
          <p:cNvPr id="9" name="Slide Number Placeholder 8">
            <a:extLst>
              <a:ext uri="{FF2B5EF4-FFF2-40B4-BE49-F238E27FC236}">
                <a16:creationId xmlns:a16="http://schemas.microsoft.com/office/drawing/2014/main" id="{3BB444F1-3798-E542-A9ED-1821173B199C}"/>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65149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D4A4-6F9D-FD4A-A300-ADD165E04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044C4-8274-A140-A5BA-B251FD8C709F}"/>
              </a:ext>
            </a:extLst>
          </p:cNvPr>
          <p:cNvSpPr>
            <a:spLocks noGrp="1"/>
          </p:cNvSpPr>
          <p:nvPr>
            <p:ph type="dt" sz="half" idx="10"/>
          </p:nvPr>
        </p:nvSpPr>
        <p:spPr/>
        <p:txBody>
          <a:bodyPr/>
          <a:lstStyle/>
          <a:p>
            <a:fld id="{1BE4BFFB-1703-D34A-92E3-5D0E0CC27281}" type="datetimeFigureOut">
              <a:rPr lang="en-US" smtClean="0"/>
              <a:t>6/5/20</a:t>
            </a:fld>
            <a:endParaRPr lang="en-US"/>
          </a:p>
        </p:txBody>
      </p:sp>
      <p:sp>
        <p:nvSpPr>
          <p:cNvPr id="5" name="Slide Number Placeholder 4">
            <a:extLst>
              <a:ext uri="{FF2B5EF4-FFF2-40B4-BE49-F238E27FC236}">
                <a16:creationId xmlns:a16="http://schemas.microsoft.com/office/drawing/2014/main" id="{948F8533-DC82-8E46-B8C1-282B63769E34}"/>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21628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E7CD8-8DA9-F746-B860-44D1CBE3B1D4}"/>
              </a:ext>
            </a:extLst>
          </p:cNvPr>
          <p:cNvSpPr>
            <a:spLocks noGrp="1"/>
          </p:cNvSpPr>
          <p:nvPr>
            <p:ph type="dt" sz="half" idx="10"/>
          </p:nvPr>
        </p:nvSpPr>
        <p:spPr/>
        <p:txBody>
          <a:bodyPr/>
          <a:lstStyle/>
          <a:p>
            <a:fld id="{1BE4BFFB-1703-D34A-92E3-5D0E0CC27281}" type="datetimeFigureOut">
              <a:rPr lang="en-US" smtClean="0"/>
              <a:t>6/5/20</a:t>
            </a:fld>
            <a:endParaRPr lang="en-US"/>
          </a:p>
        </p:txBody>
      </p:sp>
      <p:sp>
        <p:nvSpPr>
          <p:cNvPr id="4" name="Slide Number Placeholder 3">
            <a:extLst>
              <a:ext uri="{FF2B5EF4-FFF2-40B4-BE49-F238E27FC236}">
                <a16:creationId xmlns:a16="http://schemas.microsoft.com/office/drawing/2014/main" id="{028AE698-DAFF-BF49-9FB8-9B91A6045687}"/>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68890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A9B-8E72-CB40-8203-E3CF5537732E}"/>
              </a:ext>
            </a:extLst>
          </p:cNvPr>
          <p:cNvSpPr>
            <a:spLocks noGrp="1"/>
          </p:cNvSpPr>
          <p:nvPr>
            <p:ph type="title"/>
          </p:nvPr>
        </p:nvSpPr>
        <p:spPr>
          <a:xfrm>
            <a:off x="1295400" y="383178"/>
            <a:ext cx="7099663" cy="1178922"/>
          </a:xfrm>
        </p:spPr>
        <p:txBody>
          <a:bodyPr anchor="ctr"/>
          <a:lstStyle>
            <a:lvl1pPr algn="l">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93E44FA-A19C-4F43-829F-1607B46C354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DAFA5-084D-9F4E-BEE7-79BEC8341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0C7DA-4E4E-BE45-9D86-B30CBF202A5A}"/>
              </a:ext>
            </a:extLst>
          </p:cNvPr>
          <p:cNvSpPr>
            <a:spLocks noGrp="1"/>
          </p:cNvSpPr>
          <p:nvPr>
            <p:ph type="dt" sz="half" idx="10"/>
          </p:nvPr>
        </p:nvSpPr>
        <p:spPr/>
        <p:txBody>
          <a:bodyPr/>
          <a:lstStyle/>
          <a:p>
            <a:fld id="{1BE4BFFB-1703-D34A-92E3-5D0E0CC27281}" type="datetimeFigureOut">
              <a:rPr lang="en-US" smtClean="0"/>
              <a:t>6/5/20</a:t>
            </a:fld>
            <a:endParaRPr lang="en-US"/>
          </a:p>
        </p:txBody>
      </p:sp>
      <p:sp>
        <p:nvSpPr>
          <p:cNvPr id="6" name="Footer Placeholder 5">
            <a:extLst>
              <a:ext uri="{FF2B5EF4-FFF2-40B4-BE49-F238E27FC236}">
                <a16:creationId xmlns:a16="http://schemas.microsoft.com/office/drawing/2014/main" id="{8CFB631B-FF5E-6544-A5DC-384E69DB8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31AD57-6512-214E-807B-890FF03C8D4E}"/>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1948314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63C5-DD12-304A-9569-DA8FFA7CE4EC}"/>
              </a:ext>
            </a:extLst>
          </p:cNvPr>
          <p:cNvSpPr>
            <a:spLocks noGrp="1"/>
          </p:cNvSpPr>
          <p:nvPr>
            <p:ph type="title"/>
          </p:nvPr>
        </p:nvSpPr>
        <p:spPr>
          <a:xfrm>
            <a:off x="1295400" y="457200"/>
            <a:ext cx="8861561" cy="1096962"/>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20C12-57B4-8940-AD6E-826B3E8FB789}"/>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6486E-C151-614C-8B50-1581733B9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6837E-C27B-184E-9B7C-00EB70ABBD27}"/>
              </a:ext>
            </a:extLst>
          </p:cNvPr>
          <p:cNvSpPr>
            <a:spLocks noGrp="1"/>
          </p:cNvSpPr>
          <p:nvPr>
            <p:ph type="dt" sz="half" idx="10"/>
          </p:nvPr>
        </p:nvSpPr>
        <p:spPr/>
        <p:txBody>
          <a:bodyPr/>
          <a:lstStyle/>
          <a:p>
            <a:fld id="{1BE4BFFB-1703-D34A-92E3-5D0E0CC27281}" type="datetimeFigureOut">
              <a:rPr lang="en-US" smtClean="0"/>
              <a:t>6/5/20</a:t>
            </a:fld>
            <a:endParaRPr lang="en-US"/>
          </a:p>
        </p:txBody>
      </p:sp>
      <p:sp>
        <p:nvSpPr>
          <p:cNvPr id="6" name="Footer Placeholder 5">
            <a:extLst>
              <a:ext uri="{FF2B5EF4-FFF2-40B4-BE49-F238E27FC236}">
                <a16:creationId xmlns:a16="http://schemas.microsoft.com/office/drawing/2014/main" id="{6310AF3E-4FF3-AA4C-8C89-63F1CCB9C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BA14F5-687A-6B45-BBDA-15874E66592A}"/>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99401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211462"/>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211462"/>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6/5/20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097" y="2194044"/>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69" y="2887179"/>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1" y="2194044"/>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0" y="2887179"/>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6/5/20</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6/5/20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6/5/20</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8826"/>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666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666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6/5/20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7.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0.png"/><Relationship Id="rId5" Type="http://schemas.openxmlformats.org/officeDocument/2006/relationships/slideLayout" Target="../slideLayouts/slideLayout45.xml"/><Relationship Id="rId10"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484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9068" y="2211462"/>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4" name="Date Placeholder 3"/>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4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816" userDrawn="1">
          <p15:clr>
            <a:srgbClr val="F26B43"/>
          </p15:clr>
        </p15:guide>
        <p15:guide id="3" pos="864" userDrawn="1">
          <p15:clr>
            <a:srgbClr val="F26B43"/>
          </p15:clr>
        </p15:guide>
        <p15:guide id="4" pos="26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37123"/>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7585" y="2199926"/>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974F45A-1308-344D-BBA0-F9C3AC1B4BF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1" name="Date Placeholder 3">
            <a:extLst>
              <a:ext uri="{FF2B5EF4-FFF2-40B4-BE49-F238E27FC236}">
                <a16:creationId xmlns:a16="http://schemas.microsoft.com/office/drawing/2014/main" id="{E46504DF-58DE-A24C-A8D5-CCDA9733256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6/5/20</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742"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3"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450122"/>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2212309"/>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95400" y="6492875"/>
            <a:ext cx="2971800" cy="365125"/>
          </a:xfrm>
          <a:prstGeom prst="rect">
            <a:avLst/>
          </a:prstGeom>
        </p:spPr>
        <p:txBody>
          <a:bodyPr vert="horz" lIns="91440" tIns="45720" rIns="91440" bIns="45720" rtlCol="0" anchor="ctr"/>
          <a:lstStyle>
            <a:lvl1pPr algn="r">
              <a:defRPr sz="1050">
                <a:solidFill>
                  <a:srgbClr val="C8C3C1"/>
                </a:solidFill>
              </a:defRPr>
            </a:lvl1pPr>
          </a:lstStyle>
          <a:p>
            <a:fld id="{9D6E9DEC-419B-4CC5-A080-3B06BD5A8291}" type="datetimeFigureOut">
              <a:rPr lang="en-US" smtClean="0"/>
              <a:pPr/>
              <a:t>6/5/20</a:t>
            </a:fld>
            <a:endParaRPr lang="en-US" dirty="0"/>
          </a:p>
        </p:txBody>
      </p:sp>
      <p:sp>
        <p:nvSpPr>
          <p:cNvPr id="5" name="Footer Placeholder 4"/>
          <p:cNvSpPr>
            <a:spLocks noGrp="1"/>
          </p:cNvSpPr>
          <p:nvPr>
            <p:ph type="ftr" sz="quarter" idx="3"/>
          </p:nvPr>
        </p:nvSpPr>
        <p:spPr>
          <a:xfrm>
            <a:off x="609600" y="6492875"/>
            <a:ext cx="533400" cy="365125"/>
          </a:xfrm>
          <a:prstGeom prst="rect">
            <a:avLst/>
          </a:prstGeom>
        </p:spPr>
        <p:txBody>
          <a:bodyPr vert="horz" lIns="91440" tIns="45720" rIns="91440" bIns="45720" rtlCol="0" anchor="ctr"/>
          <a:lstStyle>
            <a:lvl1pPr algn="l">
              <a:defRPr sz="1050">
                <a:solidFill>
                  <a:srgbClr val="C8C3C1"/>
                </a:solidFill>
              </a:defRPr>
            </a:lvl1pPr>
          </a:lstStyle>
          <a:p>
            <a:fld id="{8D6896FE-8CF2-0F4E-BD44-23C64AC2EB69}" type="slidenum">
              <a:rPr lang="en-US" smtClean="0"/>
              <a:pPr/>
              <a:t>‹#›</a:t>
            </a:fld>
            <a:endParaRPr lang="en-US" dirty="0"/>
          </a:p>
        </p:txBody>
      </p:sp>
    </p:spTree>
    <p:extLst>
      <p:ext uri="{BB962C8B-B14F-4D97-AF65-F5344CB8AC3E}">
        <p14:creationId xmlns:p14="http://schemas.microsoft.com/office/powerpoint/2010/main" val="526897659"/>
      </p:ext>
    </p:extLst>
  </p:cSld>
  <p:clrMap bg1="dk1" tx1="lt1" bg2="dk2" tx2="lt2" accent1="accent1" accent2="accent2" accent3="accent3" accent4="accent4" accent5="accent5" accent6="accent6" hlink="hlink" folHlink="folHlink"/>
  <p:sldLayoutIdLst>
    <p:sldLayoutId id="2147483724" r:id="rId1"/>
    <p:sldLayoutId id="214748374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7" r:id="rId12"/>
    <p:sldLayoutId id="214748373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0" userDrawn="1">
          <p15:clr>
            <a:srgbClr val="F26B43"/>
          </p15:clr>
        </p15:guide>
        <p15:guide id="3" pos="816" userDrawn="1">
          <p15:clr>
            <a:srgbClr val="F26B43"/>
          </p15:clr>
        </p15:guide>
        <p15:guide id="4" pos="26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27110-93D8-8B45-BBFA-8963D5857989}"/>
              </a:ext>
            </a:extLst>
          </p:cNvPr>
          <p:cNvSpPr>
            <a:spLocks noGrp="1"/>
          </p:cNvSpPr>
          <p:nvPr>
            <p:ph type="title"/>
          </p:nvPr>
        </p:nvSpPr>
        <p:spPr>
          <a:xfrm>
            <a:off x="1295400" y="400593"/>
            <a:ext cx="10515600" cy="11091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E1BA71-CC52-704B-A62A-E748FD1FB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B8926-1C9E-B948-B496-A0D8B41D8264}"/>
              </a:ext>
            </a:extLst>
          </p:cNvPr>
          <p:cNvSpPr>
            <a:spLocks noGrp="1"/>
          </p:cNvSpPr>
          <p:nvPr>
            <p:ph type="dt" sz="half" idx="2"/>
          </p:nvPr>
        </p:nvSpPr>
        <p:spPr>
          <a:xfrm>
            <a:off x="1295400" y="6492874"/>
            <a:ext cx="2971800" cy="365125"/>
          </a:xfrm>
          <a:prstGeom prst="rect">
            <a:avLst/>
          </a:prstGeom>
        </p:spPr>
        <p:txBody>
          <a:bodyPr vert="horz" lIns="91440" tIns="45720" rIns="91440" bIns="45720" rtlCol="0" anchor="ctr"/>
          <a:lstStyle>
            <a:lvl1pPr algn="r">
              <a:defRPr sz="1200">
                <a:solidFill>
                  <a:schemeClr val="bg2"/>
                </a:solidFill>
              </a:defRPr>
            </a:lvl1pPr>
          </a:lstStyle>
          <a:p>
            <a:fld id="{1BE4BFFB-1703-D34A-92E3-5D0E0CC27281}" type="datetimeFigureOut">
              <a:rPr lang="en-US" smtClean="0"/>
              <a:pPr/>
              <a:t>6/5/20</a:t>
            </a:fld>
            <a:endParaRPr lang="en-US"/>
          </a:p>
        </p:txBody>
      </p:sp>
      <p:sp>
        <p:nvSpPr>
          <p:cNvPr id="6" name="Slide Number Placeholder 5">
            <a:extLst>
              <a:ext uri="{FF2B5EF4-FFF2-40B4-BE49-F238E27FC236}">
                <a16:creationId xmlns:a16="http://schemas.microsoft.com/office/drawing/2014/main" id="{4E254B54-484C-EA4B-948E-00BA58BDB72A}"/>
              </a:ext>
            </a:extLst>
          </p:cNvPr>
          <p:cNvSpPr>
            <a:spLocks noGrp="1"/>
          </p:cNvSpPr>
          <p:nvPr>
            <p:ph type="sldNum" sz="quarter" idx="4"/>
          </p:nvPr>
        </p:nvSpPr>
        <p:spPr>
          <a:xfrm>
            <a:off x="609600" y="6492875"/>
            <a:ext cx="571500" cy="365125"/>
          </a:xfrm>
          <a:prstGeom prst="rect">
            <a:avLst/>
          </a:prstGeom>
        </p:spPr>
        <p:txBody>
          <a:bodyPr vert="horz" lIns="91440" tIns="45720" rIns="91440" bIns="45720" rtlCol="0" anchor="ctr"/>
          <a:lstStyle>
            <a:lvl1pPr algn="l">
              <a:defRPr sz="1200">
                <a:solidFill>
                  <a:schemeClr val="bg2"/>
                </a:solidFill>
              </a:defRPr>
            </a:lvl1pPr>
          </a:lstStyle>
          <a:p>
            <a:fld id="{61777B99-755A-8F49-8EAD-56A6BB67BA26}" type="slidenum">
              <a:rPr lang="en-US" smtClean="0"/>
              <a:pPr/>
              <a:t>‹#›</a:t>
            </a:fld>
            <a:endParaRPr lang="en-US"/>
          </a:p>
        </p:txBody>
      </p:sp>
    </p:spTree>
    <p:extLst>
      <p:ext uri="{BB962C8B-B14F-4D97-AF65-F5344CB8AC3E}">
        <p14:creationId xmlns:p14="http://schemas.microsoft.com/office/powerpoint/2010/main" val="2234359133"/>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9" r:id="rId4"/>
    <p:sldLayoutId id="2147483750" r:id="rId5"/>
    <p:sldLayoutId id="2147483751" r:id="rId6"/>
    <p:sldLayoutId id="2147483752" r:id="rId7"/>
    <p:sldLayoutId id="2147483753" r:id="rId8"/>
    <p:sldLayoutId id="2147483754" r:id="rId9"/>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44" userDrawn="1">
          <p15:clr>
            <a:srgbClr val="F26B43"/>
          </p15:clr>
        </p15:guide>
        <p15:guide id="3" pos="816" userDrawn="1">
          <p15:clr>
            <a:srgbClr val="F26B43"/>
          </p15:clr>
        </p15:guide>
        <p15:guide id="4" pos="26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ichita.edu/BbTraining" TargetMode="External"/><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ichita.edu/ARCTracks"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wichitastate.co1.qualtrics.com/jfe/form/SV_djnpZ6ngRkFOpEh"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hyperlink" Target="mailto:IDA@Wichita.edu"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hyperlink" Target="https://www.wichita.edu/about/COVID-19/curriculum.ph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ichita.edu/hybrid"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hyperlink" Target="https://wichitastate.co1.qualtrics.com/jfe/form/SV_bBg34VahPrvrwih"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hyperlink" Target="https://wichita.edu/fall2020"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10363" y="4348715"/>
            <a:ext cx="8537944" cy="925033"/>
          </a:xfrm>
        </p:spPr>
        <p:txBody>
          <a:bodyPr/>
          <a:lstStyle/>
          <a:p>
            <a:r>
              <a:rPr lang="en-US" dirty="0"/>
              <a:t>TITLE</a:t>
            </a:r>
          </a:p>
        </p:txBody>
      </p:sp>
    </p:spTree>
    <p:extLst>
      <p:ext uri="{BB962C8B-B14F-4D97-AF65-F5344CB8AC3E}">
        <p14:creationId xmlns:p14="http://schemas.microsoft.com/office/powerpoint/2010/main" val="206225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7E33-725F-7248-97ED-5BA0A7606481}"/>
              </a:ext>
            </a:extLst>
          </p:cNvPr>
          <p:cNvSpPr>
            <a:spLocks noGrp="1"/>
          </p:cNvSpPr>
          <p:nvPr>
            <p:ph type="title"/>
          </p:nvPr>
        </p:nvSpPr>
        <p:spPr>
          <a:xfrm>
            <a:off x="1295400" y="450122"/>
            <a:ext cx="10538012" cy="1080938"/>
          </a:xfrm>
        </p:spPr>
        <p:txBody>
          <a:bodyPr/>
          <a:lstStyle/>
          <a:p>
            <a:r>
              <a:rPr lang="en-US" dirty="0"/>
              <a:t>Blackboard training: </a:t>
            </a:r>
            <a:r>
              <a:rPr lang="en-US" dirty="0">
                <a:solidFill>
                  <a:schemeClr val="tx1">
                    <a:lumMod val="90000"/>
                  </a:schemeClr>
                </a:solidFill>
                <a:hlinkClick r:id="rId3">
                  <a:extLst>
                    <a:ext uri="{A12FA001-AC4F-418D-AE19-62706E023703}">
                      <ahyp:hlinkClr xmlns:ahyp="http://schemas.microsoft.com/office/drawing/2018/hyperlinkcolor" val="tx"/>
                    </a:ext>
                  </a:extLst>
                </a:hlinkClick>
              </a:rPr>
              <a:t>https://Wichita.edu/BbTraining</a:t>
            </a:r>
            <a:r>
              <a:rPr lang="en-US" dirty="0"/>
              <a:t> </a:t>
            </a:r>
          </a:p>
        </p:txBody>
      </p:sp>
      <p:pic>
        <p:nvPicPr>
          <p:cNvPr id="6" name="Content Placeholder 5" descr="Blackboard upclose detail not content bearing">
            <a:extLst>
              <a:ext uri="{FF2B5EF4-FFF2-40B4-BE49-F238E27FC236}">
                <a16:creationId xmlns:a16="http://schemas.microsoft.com/office/drawing/2014/main" id="{CD592B3C-F796-AD43-B44B-252983AFBFEB}"/>
              </a:ext>
            </a:extLst>
          </p:cNvPr>
          <p:cNvPicPr>
            <a:picLocks noGrp="1" noChangeAspect="1"/>
          </p:cNvPicPr>
          <p:nvPr>
            <p:ph sz="half" idx="4294967295"/>
          </p:nvPr>
        </p:nvPicPr>
        <p:blipFill>
          <a:blip r:embed="rId4"/>
          <a:stretch>
            <a:fillRect/>
          </a:stretch>
        </p:blipFill>
        <p:spPr>
          <a:xfrm>
            <a:off x="497541" y="1768924"/>
            <a:ext cx="4699000" cy="2163763"/>
          </a:xfrm>
        </p:spPr>
      </p:pic>
      <p:pic>
        <p:nvPicPr>
          <p:cNvPr id="8" name="Content Placeholder 7" descr="Blackboard upclose detail not content bearing">
            <a:extLst>
              <a:ext uri="{FF2B5EF4-FFF2-40B4-BE49-F238E27FC236}">
                <a16:creationId xmlns:a16="http://schemas.microsoft.com/office/drawing/2014/main" id="{90A7C41F-7C13-4C4B-A673-632C5501DA77}"/>
              </a:ext>
            </a:extLst>
          </p:cNvPr>
          <p:cNvPicPr>
            <a:picLocks noGrp="1" noChangeAspect="1"/>
          </p:cNvPicPr>
          <p:nvPr>
            <p:ph sz="half" idx="4294967295"/>
          </p:nvPr>
        </p:nvPicPr>
        <p:blipFill>
          <a:blip r:embed="rId5"/>
          <a:stretch>
            <a:fillRect/>
          </a:stretch>
        </p:blipFill>
        <p:spPr>
          <a:xfrm>
            <a:off x="1699843" y="4509155"/>
            <a:ext cx="1752600" cy="584200"/>
          </a:xfrm>
        </p:spPr>
      </p:pic>
      <p:pic>
        <p:nvPicPr>
          <p:cNvPr id="10" name="Picture 9" descr="Blackboard upclose detail not content bearing">
            <a:extLst>
              <a:ext uri="{FF2B5EF4-FFF2-40B4-BE49-F238E27FC236}">
                <a16:creationId xmlns:a16="http://schemas.microsoft.com/office/drawing/2014/main" id="{3134121B-286E-A742-A0A5-7B455ECEF943}"/>
              </a:ext>
            </a:extLst>
          </p:cNvPr>
          <p:cNvPicPr>
            <a:picLocks noChangeAspect="1"/>
          </p:cNvPicPr>
          <p:nvPr/>
        </p:nvPicPr>
        <p:blipFill>
          <a:blip r:embed="rId6"/>
          <a:stretch>
            <a:fillRect/>
          </a:stretch>
        </p:blipFill>
        <p:spPr>
          <a:xfrm>
            <a:off x="7906916" y="1763983"/>
            <a:ext cx="2804085" cy="1420938"/>
          </a:xfrm>
          <a:prstGeom prst="rect">
            <a:avLst/>
          </a:prstGeom>
        </p:spPr>
      </p:pic>
      <p:pic>
        <p:nvPicPr>
          <p:cNvPr id="12" name="Picture 11" descr="Blackboard upclose detail not content bearing">
            <a:extLst>
              <a:ext uri="{FF2B5EF4-FFF2-40B4-BE49-F238E27FC236}">
                <a16:creationId xmlns:a16="http://schemas.microsoft.com/office/drawing/2014/main" id="{CDF7BE1E-4A6F-A744-91E9-A9E6485E22AA}"/>
              </a:ext>
            </a:extLst>
          </p:cNvPr>
          <p:cNvPicPr>
            <a:picLocks noChangeAspect="1"/>
          </p:cNvPicPr>
          <p:nvPr/>
        </p:nvPicPr>
        <p:blipFill>
          <a:blip r:embed="rId7"/>
          <a:stretch>
            <a:fillRect/>
          </a:stretch>
        </p:blipFill>
        <p:spPr>
          <a:xfrm>
            <a:off x="5794333" y="4303713"/>
            <a:ext cx="5323750" cy="1869805"/>
          </a:xfrm>
          <a:prstGeom prst="rect">
            <a:avLst/>
          </a:prstGeom>
        </p:spPr>
      </p:pic>
      <p:pic>
        <p:nvPicPr>
          <p:cNvPr id="14" name="Picture 13" descr="Blackboard upclose detail not content bearing">
            <a:extLst>
              <a:ext uri="{FF2B5EF4-FFF2-40B4-BE49-F238E27FC236}">
                <a16:creationId xmlns:a16="http://schemas.microsoft.com/office/drawing/2014/main" id="{C5A9206E-F789-7041-A53F-D922B867F27C}"/>
              </a:ext>
            </a:extLst>
          </p:cNvPr>
          <p:cNvPicPr>
            <a:picLocks noChangeAspect="1"/>
          </p:cNvPicPr>
          <p:nvPr/>
        </p:nvPicPr>
        <p:blipFill>
          <a:blip r:embed="rId8"/>
          <a:stretch>
            <a:fillRect/>
          </a:stretch>
        </p:blipFill>
        <p:spPr>
          <a:xfrm>
            <a:off x="4654744" y="3112350"/>
            <a:ext cx="3034913" cy="1534832"/>
          </a:xfrm>
          <a:prstGeom prst="rect">
            <a:avLst/>
          </a:prstGeom>
        </p:spPr>
      </p:pic>
    </p:spTree>
    <p:extLst>
      <p:ext uri="{BB962C8B-B14F-4D97-AF65-F5344CB8AC3E}">
        <p14:creationId xmlns:p14="http://schemas.microsoft.com/office/powerpoint/2010/main" val="348850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7134-2FBA-7E42-B159-603948FD040E}"/>
              </a:ext>
            </a:extLst>
          </p:cNvPr>
          <p:cNvSpPr>
            <a:spLocks noGrp="1"/>
          </p:cNvSpPr>
          <p:nvPr>
            <p:ph type="title"/>
          </p:nvPr>
        </p:nvSpPr>
        <p:spPr/>
        <p:txBody>
          <a:bodyPr/>
          <a:lstStyle/>
          <a:p>
            <a:r>
              <a:rPr lang="en-US" dirty="0"/>
              <a:t>ARC training track for you</a:t>
            </a:r>
          </a:p>
        </p:txBody>
      </p:sp>
      <p:sp>
        <p:nvSpPr>
          <p:cNvPr id="4" name="Content Placeholder 3">
            <a:extLst>
              <a:ext uri="{FF2B5EF4-FFF2-40B4-BE49-F238E27FC236}">
                <a16:creationId xmlns:a16="http://schemas.microsoft.com/office/drawing/2014/main" id="{701A887B-5A95-7C4A-8077-5477A2126B5B}"/>
              </a:ext>
            </a:extLst>
          </p:cNvPr>
          <p:cNvSpPr>
            <a:spLocks noGrp="1"/>
          </p:cNvSpPr>
          <p:nvPr>
            <p:ph sz="half" idx="1"/>
          </p:nvPr>
        </p:nvSpPr>
        <p:spPr>
          <a:xfrm>
            <a:off x="497540" y="2077838"/>
            <a:ext cx="4433899" cy="3599316"/>
          </a:xfrm>
        </p:spPr>
        <p:txBody>
          <a:bodyPr/>
          <a:lstStyle/>
          <a:p>
            <a:r>
              <a:rPr lang="en-US" dirty="0">
                <a:hlinkClick r:id="rId3"/>
              </a:rPr>
              <a:t>https://Wichita.edu/ARCTracks</a:t>
            </a:r>
            <a:r>
              <a:rPr lang="en-US" dirty="0"/>
              <a:t> </a:t>
            </a:r>
          </a:p>
          <a:p>
            <a:endParaRPr lang="en-US" dirty="0"/>
          </a:p>
        </p:txBody>
      </p:sp>
      <p:sp>
        <p:nvSpPr>
          <p:cNvPr id="6" name="Content Placeholder 5">
            <a:extLst>
              <a:ext uri="{FF2B5EF4-FFF2-40B4-BE49-F238E27FC236}">
                <a16:creationId xmlns:a16="http://schemas.microsoft.com/office/drawing/2014/main" id="{1EFBF78A-2BB7-F44A-ADE0-7694E966BF73}"/>
              </a:ext>
            </a:extLst>
          </p:cNvPr>
          <p:cNvSpPr>
            <a:spLocks noGrp="1"/>
          </p:cNvSpPr>
          <p:nvPr>
            <p:ph sz="half" idx="2"/>
          </p:nvPr>
        </p:nvSpPr>
        <p:spPr/>
        <p:txBody>
          <a:bodyPr/>
          <a:lstStyle/>
          <a:p>
            <a:endParaRPr lang="en-US"/>
          </a:p>
        </p:txBody>
      </p:sp>
      <p:pic>
        <p:nvPicPr>
          <p:cNvPr id="5" name="Picture 4" descr="Accordion for different tracks illustrated">
            <a:extLst>
              <a:ext uri="{FF2B5EF4-FFF2-40B4-BE49-F238E27FC236}">
                <a16:creationId xmlns:a16="http://schemas.microsoft.com/office/drawing/2014/main" id="{D07370B6-8789-144D-9A2F-01C3C6BF542B}"/>
              </a:ext>
            </a:extLst>
          </p:cNvPr>
          <p:cNvPicPr>
            <a:picLocks noChangeAspect="1"/>
          </p:cNvPicPr>
          <p:nvPr/>
        </p:nvPicPr>
        <p:blipFill>
          <a:blip r:embed="rId4"/>
          <a:stretch>
            <a:fillRect/>
          </a:stretch>
        </p:blipFill>
        <p:spPr>
          <a:xfrm>
            <a:off x="5407585" y="1910117"/>
            <a:ext cx="6083300" cy="4203700"/>
          </a:xfrm>
          <a:prstGeom prst="rect">
            <a:avLst/>
          </a:prstGeom>
        </p:spPr>
      </p:pic>
    </p:spTree>
    <p:extLst>
      <p:ext uri="{BB962C8B-B14F-4D97-AF65-F5344CB8AC3E}">
        <p14:creationId xmlns:p14="http://schemas.microsoft.com/office/powerpoint/2010/main" val="244799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DE2D-604D-7149-AE64-90DB9C43D4E0}"/>
              </a:ext>
            </a:extLst>
          </p:cNvPr>
          <p:cNvSpPr>
            <a:spLocks noGrp="1"/>
          </p:cNvSpPr>
          <p:nvPr>
            <p:ph type="title"/>
          </p:nvPr>
        </p:nvSpPr>
        <p:spPr/>
        <p:txBody>
          <a:bodyPr/>
          <a:lstStyle/>
          <a:p>
            <a:r>
              <a:rPr lang="en-US" dirty="0"/>
              <a:t>Hard won and heartfelt advice to you</a:t>
            </a:r>
          </a:p>
        </p:txBody>
      </p:sp>
      <p:sp>
        <p:nvSpPr>
          <p:cNvPr id="3" name="Content Placeholder 2">
            <a:extLst>
              <a:ext uri="{FF2B5EF4-FFF2-40B4-BE49-F238E27FC236}">
                <a16:creationId xmlns:a16="http://schemas.microsoft.com/office/drawing/2014/main" id="{2A5A77BA-235E-AB4A-A3BA-77CD2484A00E}"/>
              </a:ext>
            </a:extLst>
          </p:cNvPr>
          <p:cNvSpPr>
            <a:spLocks noGrp="1"/>
          </p:cNvSpPr>
          <p:nvPr>
            <p:ph idx="1"/>
          </p:nvPr>
        </p:nvSpPr>
        <p:spPr/>
        <p:txBody>
          <a:bodyPr/>
          <a:lstStyle/>
          <a:p>
            <a:r>
              <a:rPr lang="en-US" dirty="0"/>
              <a:t>From Dr. Carolyn Shaw: “Be flexible. Not just with your students, but also with your teaching.  It’s okay to try something new and find that it doesn’t work! Adjust it and try something else. Also, work closely with your faculty mentor and don’t be afraid to ask questions about any part of all this.”</a:t>
            </a:r>
          </a:p>
        </p:txBody>
      </p:sp>
    </p:spTree>
    <p:extLst>
      <p:ext uri="{BB962C8B-B14F-4D97-AF65-F5344CB8AC3E}">
        <p14:creationId xmlns:p14="http://schemas.microsoft.com/office/powerpoint/2010/main" val="393751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CA6C-FD8A-A84A-99D9-7BD293AC9A2E}"/>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6973056E-DC47-F140-BB3F-1CC21FAAD259}"/>
              </a:ext>
            </a:extLst>
          </p:cNvPr>
          <p:cNvSpPr>
            <a:spLocks noGrp="1"/>
          </p:cNvSpPr>
          <p:nvPr>
            <p:ph idx="1"/>
          </p:nvPr>
        </p:nvSpPr>
        <p:spPr>
          <a:xfrm>
            <a:off x="1295400" y="2212308"/>
            <a:ext cx="9613861" cy="4040573"/>
          </a:xfrm>
        </p:spPr>
        <p:txBody>
          <a:bodyPr>
            <a:normAutofit fontScale="92500" lnSpcReduction="10000"/>
          </a:bodyPr>
          <a:lstStyle/>
          <a:p>
            <a:r>
              <a:rPr lang="en-US" dirty="0"/>
              <a:t>Confirm that you are, or are likely to be teaching in the fall</a:t>
            </a:r>
          </a:p>
          <a:p>
            <a:r>
              <a:rPr lang="en-US" dirty="0"/>
              <a:t>Make your hybrid decisions and fill out the form!</a:t>
            </a:r>
          </a:p>
          <a:p>
            <a:r>
              <a:rPr lang="en-US" dirty="0"/>
              <a:t>Search for necessary training</a:t>
            </a:r>
          </a:p>
          <a:p>
            <a:r>
              <a:rPr lang="en-US" dirty="0"/>
              <a:t>Fill out a course set-up request: </a:t>
            </a:r>
            <a:r>
              <a:rPr lang="en-US" dirty="0">
                <a:hlinkClick r:id="rId3"/>
              </a:rPr>
              <a:t>https://wichitastate.co1.qualtrics.com/jfe/form/SV_djnpZ6ngRkFOpEh</a:t>
            </a:r>
            <a:r>
              <a:rPr lang="en-US" dirty="0"/>
              <a:t> </a:t>
            </a:r>
          </a:p>
          <a:p>
            <a:r>
              <a:rPr lang="en-US" dirty="0"/>
              <a:t>Tell a GTA friend! </a:t>
            </a:r>
          </a:p>
        </p:txBody>
      </p:sp>
    </p:spTree>
    <p:extLst>
      <p:ext uri="{BB962C8B-B14F-4D97-AF65-F5344CB8AC3E}">
        <p14:creationId xmlns:p14="http://schemas.microsoft.com/office/powerpoint/2010/main" val="363009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A328-67ED-DD48-B6CF-F6ECD1539CEB}"/>
              </a:ext>
            </a:extLst>
          </p:cNvPr>
          <p:cNvSpPr>
            <a:spLocks noGrp="1"/>
          </p:cNvSpPr>
          <p:nvPr>
            <p:ph type="ctrTitle"/>
          </p:nvPr>
        </p:nvSpPr>
        <p:spPr/>
        <p:txBody>
          <a:bodyPr/>
          <a:lstStyle/>
          <a:p>
            <a:r>
              <a:rPr lang="en-US" dirty="0"/>
              <a:t>Thank you!  </a:t>
            </a:r>
            <a:r>
              <a:rPr lang="en-US" dirty="0">
                <a:solidFill>
                  <a:schemeClr val="tx1">
                    <a:lumMod val="90000"/>
                  </a:schemeClr>
                </a:solidFill>
                <a:hlinkClick r:id="rId3">
                  <a:extLst>
                    <a:ext uri="{A12FA001-AC4F-418D-AE19-62706E023703}">
                      <ahyp:hlinkClr xmlns:ahyp="http://schemas.microsoft.com/office/drawing/2018/hyperlinkcolor" val="tx"/>
                    </a:ext>
                  </a:extLst>
                </a:hlinkClick>
              </a:rPr>
              <a:t>IDA@Wichita.edu</a:t>
            </a:r>
            <a:r>
              <a:rPr lang="en-US" dirty="0">
                <a:solidFill>
                  <a:schemeClr val="tx1">
                    <a:lumMod val="90000"/>
                  </a:schemeClr>
                </a:solidFill>
              </a:rPr>
              <a:t> </a:t>
            </a:r>
          </a:p>
        </p:txBody>
      </p:sp>
    </p:spTree>
    <p:extLst>
      <p:ext uri="{BB962C8B-B14F-4D97-AF65-F5344CB8AC3E}">
        <p14:creationId xmlns:p14="http://schemas.microsoft.com/office/powerpoint/2010/main" val="9243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9FFF-4864-984C-9E00-2BDA147202F2}"/>
              </a:ext>
            </a:extLst>
          </p:cNvPr>
          <p:cNvSpPr>
            <a:spLocks noGrp="1"/>
          </p:cNvSpPr>
          <p:nvPr>
            <p:ph type="ctrTitle"/>
          </p:nvPr>
        </p:nvSpPr>
        <p:spPr>
          <a:xfrm>
            <a:off x="1775012" y="4817347"/>
            <a:ext cx="10300447" cy="989550"/>
          </a:xfrm>
        </p:spPr>
        <p:txBody>
          <a:bodyPr/>
          <a:lstStyle/>
          <a:p>
            <a:r>
              <a:rPr lang="en-US" sz="4400" dirty="0"/>
              <a:t>What GTA’s Need to Know for Fall 2020</a:t>
            </a:r>
          </a:p>
        </p:txBody>
      </p:sp>
    </p:spTree>
    <p:extLst>
      <p:ext uri="{BB962C8B-B14F-4D97-AF65-F5344CB8AC3E}">
        <p14:creationId xmlns:p14="http://schemas.microsoft.com/office/powerpoint/2010/main" val="402454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9A39-5881-C246-8D61-69BAD0CE9D3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21606D3-C6AD-3F44-BF5A-0D3DCA5CA326}"/>
              </a:ext>
            </a:extLst>
          </p:cNvPr>
          <p:cNvSpPr>
            <a:spLocks noGrp="1"/>
          </p:cNvSpPr>
          <p:nvPr>
            <p:ph sz="half" idx="1"/>
          </p:nvPr>
        </p:nvSpPr>
        <p:spPr>
          <a:xfrm>
            <a:off x="1295400" y="1976717"/>
            <a:ext cx="4698358" cy="4585447"/>
          </a:xfrm>
        </p:spPr>
        <p:txBody>
          <a:bodyPr>
            <a:normAutofit fontScale="92500" lnSpcReduction="20000"/>
          </a:bodyPr>
          <a:lstStyle/>
          <a:p>
            <a:r>
              <a:rPr lang="en-US" dirty="0"/>
              <a:t>Course codes &amp; scheduling</a:t>
            </a:r>
          </a:p>
          <a:p>
            <a:r>
              <a:rPr lang="en-US" dirty="0"/>
              <a:t>FAQ</a:t>
            </a:r>
          </a:p>
          <a:p>
            <a:r>
              <a:rPr lang="en-US" dirty="0"/>
              <a:t>Hybrid training</a:t>
            </a:r>
          </a:p>
          <a:p>
            <a:r>
              <a:rPr lang="en-US" dirty="0"/>
              <a:t>The form</a:t>
            </a:r>
          </a:p>
          <a:p>
            <a:r>
              <a:rPr lang="en-US" dirty="0"/>
              <a:t>Blackboard training</a:t>
            </a:r>
          </a:p>
          <a:p>
            <a:r>
              <a:rPr lang="en-US" dirty="0"/>
              <a:t>ARC track for you</a:t>
            </a:r>
          </a:p>
          <a:p>
            <a:r>
              <a:rPr lang="en-US" dirty="0"/>
              <a:t>Advice</a:t>
            </a:r>
          </a:p>
          <a:p>
            <a:r>
              <a:rPr lang="en-US" dirty="0"/>
              <a:t>Next steps</a:t>
            </a:r>
          </a:p>
        </p:txBody>
      </p:sp>
      <p:pic>
        <p:nvPicPr>
          <p:cNvPr id="5" name="Content Placeholder 7" descr="Agenda">
            <a:extLst>
              <a:ext uri="{FF2B5EF4-FFF2-40B4-BE49-F238E27FC236}">
                <a16:creationId xmlns:a16="http://schemas.microsoft.com/office/drawing/2014/main" id="{7B3633CE-0DBE-5045-ADAD-6DB54CCC1B59}"/>
              </a:ext>
            </a:extLst>
          </p:cNvPr>
          <p:cNvPicPr>
            <a:picLocks noGrp="1" noChangeAspect="1"/>
          </p:cNvPicPr>
          <p:nvPr>
            <p:ph sz="half" idx="2"/>
          </p:nvPr>
        </p:nvPicPr>
        <p:blipFill>
          <a:blip r:embed="rId3"/>
          <a:stretch>
            <a:fillRect/>
          </a:stretch>
        </p:blipFill>
        <p:spPr>
          <a:xfrm>
            <a:off x="6505308" y="2212975"/>
            <a:ext cx="4107397" cy="3598863"/>
          </a:xfrm>
          <a:prstGeom prst="rect">
            <a:avLst/>
          </a:prstGeom>
        </p:spPr>
      </p:pic>
    </p:spTree>
    <p:extLst>
      <p:ext uri="{BB962C8B-B14F-4D97-AF65-F5344CB8AC3E}">
        <p14:creationId xmlns:p14="http://schemas.microsoft.com/office/powerpoint/2010/main" val="332086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102D-45C2-954C-A56B-7F0F52FFED1D}"/>
              </a:ext>
            </a:extLst>
          </p:cNvPr>
          <p:cNvSpPr>
            <a:spLocks noGrp="1"/>
          </p:cNvSpPr>
          <p:nvPr>
            <p:ph type="title"/>
          </p:nvPr>
        </p:nvSpPr>
        <p:spPr/>
        <p:txBody>
          <a:bodyPr/>
          <a:lstStyle/>
          <a:p>
            <a:r>
              <a:rPr lang="en-US" dirty="0"/>
              <a:t>Course codes and scheduling</a:t>
            </a:r>
          </a:p>
        </p:txBody>
      </p:sp>
      <p:sp>
        <p:nvSpPr>
          <p:cNvPr id="3" name="Content Placeholder 2">
            <a:extLst>
              <a:ext uri="{FF2B5EF4-FFF2-40B4-BE49-F238E27FC236}">
                <a16:creationId xmlns:a16="http://schemas.microsoft.com/office/drawing/2014/main" id="{A242143C-79E5-0F4D-9041-1B81DDB7AF5A}"/>
              </a:ext>
            </a:extLst>
          </p:cNvPr>
          <p:cNvSpPr>
            <a:spLocks noGrp="1"/>
          </p:cNvSpPr>
          <p:nvPr>
            <p:ph sz="half" idx="1"/>
          </p:nvPr>
        </p:nvSpPr>
        <p:spPr/>
        <p:txBody>
          <a:bodyPr>
            <a:normAutofit fontScale="92500"/>
          </a:bodyPr>
          <a:lstStyle/>
          <a:p>
            <a:r>
              <a:rPr lang="en-US" dirty="0"/>
              <a:t>All “TCI” classes for fall will be HYB</a:t>
            </a:r>
          </a:p>
          <a:p>
            <a:r>
              <a:rPr lang="en-US" dirty="0"/>
              <a:t>You have control of what HYB means for you in most cases</a:t>
            </a:r>
          </a:p>
          <a:p>
            <a:r>
              <a:rPr lang="en-US" dirty="0"/>
              <a:t>No on campus classes after Thanksgiving</a:t>
            </a:r>
          </a:p>
        </p:txBody>
      </p:sp>
      <p:pic>
        <p:nvPicPr>
          <p:cNvPr id="6" name="Content Placeholder 5" descr="laptop computer decorative">
            <a:extLst>
              <a:ext uri="{FF2B5EF4-FFF2-40B4-BE49-F238E27FC236}">
                <a16:creationId xmlns:a16="http://schemas.microsoft.com/office/drawing/2014/main" id="{EF5650A8-8557-A248-AB84-6518E4C2DEAD}"/>
              </a:ext>
            </a:extLst>
          </p:cNvPr>
          <p:cNvPicPr>
            <a:picLocks noGrp="1" noChangeAspect="1"/>
          </p:cNvPicPr>
          <p:nvPr>
            <p:ph sz="half" idx="2"/>
          </p:nvPr>
        </p:nvPicPr>
        <p:blipFill>
          <a:blip r:embed="rId3"/>
          <a:stretch>
            <a:fillRect/>
          </a:stretch>
        </p:blipFill>
        <p:spPr>
          <a:xfrm>
            <a:off x="6329737" y="2443146"/>
            <a:ext cx="4700587" cy="3137641"/>
          </a:xfrm>
        </p:spPr>
      </p:pic>
    </p:spTree>
    <p:extLst>
      <p:ext uri="{BB962C8B-B14F-4D97-AF65-F5344CB8AC3E}">
        <p14:creationId xmlns:p14="http://schemas.microsoft.com/office/powerpoint/2010/main" val="341057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AA4B-1CE6-9A40-946E-59FC31E02967}"/>
              </a:ext>
            </a:extLst>
          </p:cNvPr>
          <p:cNvSpPr>
            <a:spLocks noGrp="1"/>
          </p:cNvSpPr>
          <p:nvPr>
            <p:ph type="title"/>
          </p:nvPr>
        </p:nvSpPr>
        <p:spPr/>
        <p:txBody>
          <a:bodyPr/>
          <a:lstStyle/>
          <a:p>
            <a:r>
              <a:rPr lang="en-US" dirty="0"/>
              <a:t>All classes are IIE or HYB…huh?</a:t>
            </a:r>
          </a:p>
        </p:txBody>
      </p:sp>
      <p:sp>
        <p:nvSpPr>
          <p:cNvPr id="3" name="Content Placeholder 2">
            <a:extLst>
              <a:ext uri="{FF2B5EF4-FFF2-40B4-BE49-F238E27FC236}">
                <a16:creationId xmlns:a16="http://schemas.microsoft.com/office/drawing/2014/main" id="{3AB4F0F0-72A0-D745-9922-465BE594A2D9}"/>
              </a:ext>
            </a:extLst>
          </p:cNvPr>
          <p:cNvSpPr>
            <a:spLocks noGrp="1"/>
          </p:cNvSpPr>
          <p:nvPr>
            <p:ph idx="1"/>
          </p:nvPr>
        </p:nvSpPr>
        <p:spPr>
          <a:xfrm>
            <a:off x="770965" y="1761565"/>
            <a:ext cx="10511117" cy="4047564"/>
          </a:xfrm>
        </p:spPr>
        <p:txBody>
          <a:bodyPr>
            <a:normAutofit/>
          </a:bodyPr>
          <a:lstStyle/>
          <a:p>
            <a:r>
              <a:rPr lang="en-US" dirty="0"/>
              <a:t>If your class was fully online before, it still is</a:t>
            </a:r>
          </a:p>
          <a:p>
            <a:r>
              <a:rPr lang="en-US" dirty="0"/>
              <a:t>If you were teaching an in-person class, it’s now HYB</a:t>
            </a:r>
          </a:p>
          <a:p>
            <a:r>
              <a:rPr lang="en-US" dirty="0"/>
              <a:t>You have control over the kind of HYB you teach (assuming the department doesn’t dictate a style), and you take the responsibility for ensuring your class conforms with WSU decisions</a:t>
            </a:r>
          </a:p>
        </p:txBody>
      </p:sp>
    </p:spTree>
    <p:extLst>
      <p:ext uri="{BB962C8B-B14F-4D97-AF65-F5344CB8AC3E}">
        <p14:creationId xmlns:p14="http://schemas.microsoft.com/office/powerpoint/2010/main" val="209709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358E-1C18-3845-A82F-6C170EE00DAB}"/>
              </a:ext>
            </a:extLst>
          </p:cNvPr>
          <p:cNvSpPr>
            <a:spLocks noGrp="1"/>
          </p:cNvSpPr>
          <p:nvPr>
            <p:ph type="title"/>
          </p:nvPr>
        </p:nvSpPr>
        <p:spPr/>
        <p:txBody>
          <a:bodyPr/>
          <a:lstStyle/>
          <a:p>
            <a:r>
              <a:rPr lang="en-US" dirty="0"/>
              <a:t>An FAQ for you</a:t>
            </a:r>
          </a:p>
        </p:txBody>
      </p:sp>
      <p:pic>
        <p:nvPicPr>
          <p:cNvPr id="6" name="Content Placeholder 5" descr="Decorative">
            <a:extLst>
              <a:ext uri="{FF2B5EF4-FFF2-40B4-BE49-F238E27FC236}">
                <a16:creationId xmlns:a16="http://schemas.microsoft.com/office/drawing/2014/main" id="{42E6C004-7CA2-3543-A883-18DD6944F34C}"/>
              </a:ext>
            </a:extLst>
          </p:cNvPr>
          <p:cNvPicPr>
            <a:picLocks noGrp="1" noChangeAspect="1"/>
          </p:cNvPicPr>
          <p:nvPr>
            <p:ph sz="half" idx="1"/>
          </p:nvPr>
        </p:nvPicPr>
        <p:blipFill>
          <a:blip r:embed="rId3"/>
          <a:stretch>
            <a:fillRect/>
          </a:stretch>
        </p:blipFill>
        <p:spPr>
          <a:xfrm>
            <a:off x="1295400" y="2415942"/>
            <a:ext cx="3167529" cy="3167529"/>
          </a:xfrm>
        </p:spPr>
      </p:pic>
      <p:sp>
        <p:nvSpPr>
          <p:cNvPr id="4" name="Content Placeholder 3">
            <a:extLst>
              <a:ext uri="{FF2B5EF4-FFF2-40B4-BE49-F238E27FC236}">
                <a16:creationId xmlns:a16="http://schemas.microsoft.com/office/drawing/2014/main" id="{47697432-57C1-3242-B254-D1050D25274D}"/>
              </a:ext>
            </a:extLst>
          </p:cNvPr>
          <p:cNvSpPr>
            <a:spLocks noGrp="1"/>
          </p:cNvSpPr>
          <p:nvPr>
            <p:ph sz="half" idx="2"/>
          </p:nvPr>
        </p:nvSpPr>
        <p:spPr>
          <a:xfrm>
            <a:off x="5671320" y="1984155"/>
            <a:ext cx="5476291" cy="3599316"/>
          </a:xfrm>
        </p:spPr>
        <p:txBody>
          <a:bodyPr/>
          <a:lstStyle/>
          <a:p>
            <a:r>
              <a:rPr lang="en-US" dirty="0">
                <a:hlinkClick r:id="rId4"/>
              </a:rPr>
              <a:t>https://www.wichita.edu/about/COVID-19/curriculum.php</a:t>
            </a:r>
            <a:endParaRPr lang="en-US" dirty="0"/>
          </a:p>
          <a:p>
            <a:r>
              <a:rPr lang="en-US" dirty="0"/>
              <a:t>Bookmark this link!</a:t>
            </a:r>
          </a:p>
        </p:txBody>
      </p:sp>
    </p:spTree>
    <p:extLst>
      <p:ext uri="{BB962C8B-B14F-4D97-AF65-F5344CB8AC3E}">
        <p14:creationId xmlns:p14="http://schemas.microsoft.com/office/powerpoint/2010/main" val="404842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27C7-131F-A845-BE71-A12994894404}"/>
              </a:ext>
            </a:extLst>
          </p:cNvPr>
          <p:cNvSpPr>
            <a:spLocks noGrp="1"/>
          </p:cNvSpPr>
          <p:nvPr>
            <p:ph type="title"/>
          </p:nvPr>
        </p:nvSpPr>
        <p:spPr/>
        <p:txBody>
          <a:bodyPr/>
          <a:lstStyle/>
          <a:p>
            <a:r>
              <a:rPr lang="en-US" dirty="0"/>
              <a:t>Hybrid options and training</a:t>
            </a:r>
          </a:p>
        </p:txBody>
      </p:sp>
      <p:sp>
        <p:nvSpPr>
          <p:cNvPr id="6" name="Content Placeholder 5">
            <a:extLst>
              <a:ext uri="{FF2B5EF4-FFF2-40B4-BE49-F238E27FC236}">
                <a16:creationId xmlns:a16="http://schemas.microsoft.com/office/drawing/2014/main" id="{2E038532-C67A-6B4F-8C32-CCD39C5980BD}"/>
              </a:ext>
            </a:extLst>
          </p:cNvPr>
          <p:cNvSpPr>
            <a:spLocks noGrp="1"/>
          </p:cNvSpPr>
          <p:nvPr>
            <p:ph sz="half" idx="1"/>
          </p:nvPr>
        </p:nvSpPr>
        <p:spPr>
          <a:xfrm>
            <a:off x="376518" y="2212309"/>
            <a:ext cx="5617240" cy="3599316"/>
          </a:xfrm>
        </p:spPr>
        <p:txBody>
          <a:bodyPr>
            <a:normAutofit fontScale="92500" lnSpcReduction="10000"/>
          </a:bodyPr>
          <a:lstStyle/>
          <a:p>
            <a:r>
              <a:rPr lang="en-US" dirty="0"/>
              <a:t>Think through what you value and what you can support</a:t>
            </a:r>
          </a:p>
          <a:p>
            <a:r>
              <a:rPr lang="en-US" dirty="0"/>
              <a:t>Go through options at </a:t>
            </a:r>
            <a:r>
              <a:rPr lang="en-US" dirty="0">
                <a:hlinkClick r:id="rId3"/>
              </a:rPr>
              <a:t>https://Wichita.edu/hybrid</a:t>
            </a:r>
            <a:r>
              <a:rPr lang="en-US" dirty="0"/>
              <a:t> </a:t>
            </a:r>
          </a:p>
        </p:txBody>
      </p:sp>
      <p:sp>
        <p:nvSpPr>
          <p:cNvPr id="7" name="Content Placeholder 6">
            <a:extLst>
              <a:ext uri="{FF2B5EF4-FFF2-40B4-BE49-F238E27FC236}">
                <a16:creationId xmlns:a16="http://schemas.microsoft.com/office/drawing/2014/main" id="{82AA5B97-E8EF-294E-A079-E40D5FB32743}"/>
              </a:ext>
            </a:extLst>
          </p:cNvPr>
          <p:cNvSpPr>
            <a:spLocks noGrp="1"/>
          </p:cNvSpPr>
          <p:nvPr>
            <p:ph sz="half" idx="2"/>
          </p:nvPr>
        </p:nvSpPr>
        <p:spPr>
          <a:xfrm>
            <a:off x="6209202" y="1775012"/>
            <a:ext cx="5099773" cy="4036613"/>
          </a:xfrm>
        </p:spPr>
        <p:txBody>
          <a:bodyPr>
            <a:normAutofit fontScale="92500" lnSpcReduction="10000"/>
          </a:bodyPr>
          <a:lstStyle/>
          <a:p>
            <a:r>
              <a:rPr lang="en-US" dirty="0"/>
              <a:t>Blended, in-person testing</a:t>
            </a:r>
          </a:p>
          <a:p>
            <a:r>
              <a:rPr lang="en-US" dirty="0"/>
              <a:t>Blended, online testing</a:t>
            </a:r>
          </a:p>
          <a:p>
            <a:r>
              <a:rPr lang="en-US" dirty="0"/>
              <a:t>Online, in-person testing</a:t>
            </a:r>
          </a:p>
          <a:p>
            <a:r>
              <a:rPr lang="en-US" dirty="0"/>
              <a:t>Online, in-person enrichment</a:t>
            </a:r>
          </a:p>
          <a:p>
            <a:r>
              <a:rPr lang="en-US" dirty="0"/>
              <a:t>Fully online, “temporary”</a:t>
            </a:r>
          </a:p>
          <a:p>
            <a:r>
              <a:rPr lang="en-US" dirty="0"/>
              <a:t>Mostly in-person</a:t>
            </a:r>
          </a:p>
        </p:txBody>
      </p:sp>
    </p:spTree>
    <p:extLst>
      <p:ext uri="{BB962C8B-B14F-4D97-AF65-F5344CB8AC3E}">
        <p14:creationId xmlns:p14="http://schemas.microsoft.com/office/powerpoint/2010/main" val="143226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B8D9-CAED-5D4B-A568-D7B1EDFD86DA}"/>
              </a:ext>
            </a:extLst>
          </p:cNvPr>
          <p:cNvSpPr>
            <a:spLocks noGrp="1"/>
          </p:cNvSpPr>
          <p:nvPr>
            <p:ph type="title"/>
          </p:nvPr>
        </p:nvSpPr>
        <p:spPr/>
        <p:txBody>
          <a:bodyPr/>
          <a:lstStyle/>
          <a:p>
            <a:r>
              <a:rPr lang="en-US" dirty="0"/>
              <a:t>Please fill out the form</a:t>
            </a:r>
          </a:p>
        </p:txBody>
      </p:sp>
      <p:sp>
        <p:nvSpPr>
          <p:cNvPr id="3" name="Content Placeholder 2">
            <a:extLst>
              <a:ext uri="{FF2B5EF4-FFF2-40B4-BE49-F238E27FC236}">
                <a16:creationId xmlns:a16="http://schemas.microsoft.com/office/drawing/2014/main" id="{339BC87F-388A-BA43-93B9-A3B8A5DA216B}"/>
              </a:ext>
            </a:extLst>
          </p:cNvPr>
          <p:cNvSpPr>
            <a:spLocks noGrp="1"/>
          </p:cNvSpPr>
          <p:nvPr>
            <p:ph sz="half" idx="1"/>
          </p:nvPr>
        </p:nvSpPr>
        <p:spPr>
          <a:xfrm>
            <a:off x="784412" y="2024051"/>
            <a:ext cx="4698358" cy="3599316"/>
          </a:xfrm>
        </p:spPr>
        <p:txBody>
          <a:bodyPr>
            <a:normAutofit lnSpcReduction="10000"/>
          </a:bodyPr>
          <a:lstStyle/>
          <a:p>
            <a:r>
              <a:rPr lang="en-US" dirty="0"/>
              <a:t>Decisions to make:</a:t>
            </a:r>
          </a:p>
          <a:p>
            <a:pPr lvl="1"/>
            <a:r>
              <a:rPr lang="en-US" dirty="0"/>
              <a:t>Will you require in-person contact?</a:t>
            </a:r>
          </a:p>
          <a:p>
            <a:pPr lvl="1"/>
            <a:r>
              <a:rPr lang="en-US" dirty="0"/>
              <a:t>Will you require synchronous online contact?</a:t>
            </a:r>
          </a:p>
          <a:p>
            <a:pPr lvl="1"/>
            <a:r>
              <a:rPr lang="en-US" dirty="0"/>
              <a:t>Will you have flexible attendance?</a:t>
            </a:r>
          </a:p>
        </p:txBody>
      </p:sp>
      <p:sp>
        <p:nvSpPr>
          <p:cNvPr id="4" name="Content Placeholder 3">
            <a:extLst>
              <a:ext uri="{FF2B5EF4-FFF2-40B4-BE49-F238E27FC236}">
                <a16:creationId xmlns:a16="http://schemas.microsoft.com/office/drawing/2014/main" id="{4FC93AD3-652C-6C45-A484-5949FDC3CC0D}"/>
              </a:ext>
            </a:extLst>
          </p:cNvPr>
          <p:cNvSpPr>
            <a:spLocks noGrp="1"/>
          </p:cNvSpPr>
          <p:nvPr>
            <p:ph sz="half" idx="2"/>
          </p:nvPr>
        </p:nvSpPr>
        <p:spPr>
          <a:xfrm>
            <a:off x="6209203" y="2212309"/>
            <a:ext cx="5126668" cy="3599316"/>
          </a:xfrm>
        </p:spPr>
        <p:txBody>
          <a:bodyPr>
            <a:normAutofit lnSpcReduction="10000"/>
          </a:bodyPr>
          <a:lstStyle/>
          <a:p>
            <a:r>
              <a:rPr lang="en-US" dirty="0">
                <a:hlinkClick r:id="rId3"/>
              </a:rPr>
              <a:t>https://wichitastate.co1.qualtrics.com/jfe/form/SV_bBg34VahPrvrwih</a:t>
            </a:r>
            <a:r>
              <a:rPr lang="en-US" dirty="0"/>
              <a:t> </a:t>
            </a:r>
          </a:p>
        </p:txBody>
      </p:sp>
    </p:spTree>
    <p:extLst>
      <p:ext uri="{BB962C8B-B14F-4D97-AF65-F5344CB8AC3E}">
        <p14:creationId xmlns:p14="http://schemas.microsoft.com/office/powerpoint/2010/main" val="230198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3396-5B91-C54B-88CD-731AABDC9510}"/>
              </a:ext>
            </a:extLst>
          </p:cNvPr>
          <p:cNvSpPr>
            <a:spLocks noGrp="1"/>
          </p:cNvSpPr>
          <p:nvPr>
            <p:ph type="title"/>
          </p:nvPr>
        </p:nvSpPr>
        <p:spPr>
          <a:xfrm>
            <a:off x="1295400" y="450122"/>
            <a:ext cx="10484224" cy="1080938"/>
          </a:xfrm>
        </p:spPr>
        <p:txBody>
          <a:bodyPr/>
          <a:lstStyle/>
          <a:p>
            <a:r>
              <a:rPr lang="en-US" dirty="0"/>
              <a:t>What students see on </a:t>
            </a:r>
            <a:r>
              <a:rPr lang="en-US" dirty="0">
                <a:solidFill>
                  <a:schemeClr val="tx1">
                    <a:lumMod val="90000"/>
                  </a:schemeClr>
                </a:solidFill>
                <a:hlinkClick r:id="rId3">
                  <a:extLst>
                    <a:ext uri="{A12FA001-AC4F-418D-AE19-62706E023703}">
                      <ahyp:hlinkClr xmlns:ahyp="http://schemas.microsoft.com/office/drawing/2018/hyperlinkcolor" val="tx"/>
                    </a:ext>
                  </a:extLst>
                </a:hlinkClick>
              </a:rPr>
              <a:t>https://Wichita.edu/fall2020</a:t>
            </a:r>
            <a:r>
              <a:rPr lang="en-US" dirty="0">
                <a:solidFill>
                  <a:schemeClr val="tx1">
                    <a:lumMod val="90000"/>
                  </a:schemeClr>
                </a:solidFill>
              </a:rPr>
              <a:t> </a:t>
            </a:r>
          </a:p>
        </p:txBody>
      </p:sp>
      <p:pic>
        <p:nvPicPr>
          <p:cNvPr id="5" name="Picture 4" descr="Student interface for fall 2020 course format search indicated">
            <a:extLst>
              <a:ext uri="{FF2B5EF4-FFF2-40B4-BE49-F238E27FC236}">
                <a16:creationId xmlns:a16="http://schemas.microsoft.com/office/drawing/2014/main" id="{BF64ECA5-EE31-FC4D-B5C5-D2391087E933}"/>
              </a:ext>
            </a:extLst>
          </p:cNvPr>
          <p:cNvPicPr>
            <a:picLocks noChangeAspect="1"/>
          </p:cNvPicPr>
          <p:nvPr/>
        </p:nvPicPr>
        <p:blipFill>
          <a:blip r:embed="rId4"/>
          <a:stretch>
            <a:fillRect/>
          </a:stretch>
        </p:blipFill>
        <p:spPr>
          <a:xfrm>
            <a:off x="2022971" y="1748117"/>
            <a:ext cx="7927852" cy="4544013"/>
          </a:xfrm>
          <a:prstGeom prst="rect">
            <a:avLst/>
          </a:prstGeom>
        </p:spPr>
      </p:pic>
    </p:spTree>
    <p:extLst>
      <p:ext uri="{BB962C8B-B14F-4D97-AF65-F5344CB8AC3E}">
        <p14:creationId xmlns:p14="http://schemas.microsoft.com/office/powerpoint/2010/main" val="95220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y">
  <a:themeElements>
    <a:clrScheme name="ARC GRAY">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Blue">
  <a:themeElements>
    <a:clrScheme name="ARC BLU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2416D0"/>
      </a:hlink>
      <a:folHlink>
        <a:srgbClr val="0E00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Green">
  <a:themeElements>
    <a:clrScheme name="ARC GREEN">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4.xml><?xml version="1.0" encoding="utf-8"?>
<a:theme xmlns:a="http://schemas.openxmlformats.org/drawingml/2006/main" name="White">
  <a:themeElements>
    <a:clrScheme name="ARC WHIT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0052FF"/>
      </a:hlink>
      <a:folHlink>
        <a:srgbClr val="7A4A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159342219F84F9FD3B5BCABDEB64B" ma:contentTypeVersion="32" ma:contentTypeDescription="Create a new document." ma:contentTypeScope="" ma:versionID="647fb8f82698c8e4008b785989d48b58">
  <xsd:schema xmlns:xsd="http://www.w3.org/2001/XMLSchema" xmlns:xs="http://www.w3.org/2001/XMLSchema" xmlns:p="http://schemas.microsoft.com/office/2006/metadata/properties" xmlns:ns2="26349e0c-b727-49b8-82fe-9ab3122581a6" xmlns:ns3="71baf443-87e2-47c4-aed5-c3ca52dd0a39" targetNamespace="http://schemas.microsoft.com/office/2006/metadata/properties" ma:root="true" ma:fieldsID="385de085a1211ccd23471e879ba259b5" ns2:_="" ns3:_="">
    <xsd:import namespace="26349e0c-b727-49b8-82fe-9ab3122581a6"/>
    <xsd:import namespace="71baf443-87e2-47c4-aed5-c3ca52dd0a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49e0c-b727-49b8-82fe-9ab312258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1baf443-87e2-47c4-aed5-c3ca52dd0a3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MS_Mappings xmlns="26349e0c-b727-49b8-82fe-9ab3122581a6" xsi:nil="true"/>
    <Invited_Leaders xmlns="26349e0c-b727-49b8-82fe-9ab3122581a6" xsi:nil="true"/>
    <IsNotebookLocked xmlns="26349e0c-b727-49b8-82fe-9ab3122581a6" xsi:nil="true"/>
    <FolderType xmlns="26349e0c-b727-49b8-82fe-9ab3122581a6" xsi:nil="true"/>
    <Owner xmlns="26349e0c-b727-49b8-82fe-9ab3122581a6">
      <UserInfo>
        <DisplayName/>
        <AccountId xsi:nil="true"/>
        <AccountType/>
      </UserInfo>
    </Owner>
    <DefaultSectionNames xmlns="26349e0c-b727-49b8-82fe-9ab3122581a6" xsi:nil="true"/>
    <Is_Collaboration_Space_Locked xmlns="26349e0c-b727-49b8-82fe-9ab3122581a6" xsi:nil="true"/>
    <NotebookType xmlns="26349e0c-b727-49b8-82fe-9ab3122581a6" xsi:nil="true"/>
    <CultureName xmlns="26349e0c-b727-49b8-82fe-9ab3122581a6" xsi:nil="true"/>
    <Distribution_Groups xmlns="26349e0c-b727-49b8-82fe-9ab3122581a6" xsi:nil="true"/>
    <Members xmlns="26349e0c-b727-49b8-82fe-9ab3122581a6">
      <UserInfo>
        <DisplayName/>
        <AccountId xsi:nil="true"/>
        <AccountType/>
      </UserInfo>
    </Members>
    <AppVersion xmlns="26349e0c-b727-49b8-82fe-9ab3122581a6" xsi:nil="true"/>
    <TeamsChannelId xmlns="26349e0c-b727-49b8-82fe-9ab3122581a6" xsi:nil="true"/>
    <Templates xmlns="26349e0c-b727-49b8-82fe-9ab3122581a6" xsi:nil="true"/>
    <Member_Groups xmlns="26349e0c-b727-49b8-82fe-9ab3122581a6">
      <UserInfo>
        <DisplayName/>
        <AccountId xsi:nil="true"/>
        <AccountType/>
      </UserInfo>
    </Member_Groups>
    <Self_Registration_Enabled xmlns="26349e0c-b727-49b8-82fe-9ab3122581a6" xsi:nil="true"/>
    <Has_Leaders_Only_SectionGroup xmlns="26349e0c-b727-49b8-82fe-9ab3122581a6" xsi:nil="true"/>
    <Invited_Members xmlns="26349e0c-b727-49b8-82fe-9ab3122581a6" xsi:nil="true"/>
    <Leaders xmlns="26349e0c-b727-49b8-82fe-9ab3122581a6">
      <UserInfo>
        <DisplayName/>
        <AccountId xsi:nil="true"/>
        <AccountType/>
      </UserInfo>
    </Leaders>
    <Math_Settings xmlns="26349e0c-b727-49b8-82fe-9ab3122581a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DB583E-C1BB-4078-8367-E4FEACE88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49e0c-b727-49b8-82fe-9ab3122581a6"/>
    <ds:schemaRef ds:uri="71baf443-87e2-47c4-aed5-c3ca52dd0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C48B5-F004-4064-A4ED-DFC6991AADF6}">
  <ds:schemaRefs>
    <ds:schemaRef ds:uri="http://schemas.microsoft.com/office/2006/metadata/properties"/>
    <ds:schemaRef ds:uri="http://schemas.microsoft.com/office/infopath/2007/PartnerControls"/>
    <ds:schemaRef ds:uri="26349e0c-b727-49b8-82fe-9ab3122581a6"/>
  </ds:schemaRefs>
</ds:datastoreItem>
</file>

<file path=customXml/itemProps3.xml><?xml version="1.0" encoding="utf-8"?>
<ds:datastoreItem xmlns:ds="http://schemas.openxmlformats.org/officeDocument/2006/customXml" ds:itemID="{6B5E56E9-2C2B-4B32-BE35-B63F0FAAA1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4589</TotalTime>
  <Words>1636</Words>
  <Application>Microsoft Macintosh PowerPoint</Application>
  <PresentationFormat>Widescreen</PresentationFormat>
  <Paragraphs>78</Paragraphs>
  <Slides>14</Slides>
  <Notes>14</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Calibri</vt:lpstr>
      <vt:lpstr>Gray</vt:lpstr>
      <vt:lpstr>Blue</vt:lpstr>
      <vt:lpstr>Green</vt:lpstr>
      <vt:lpstr>White</vt:lpstr>
      <vt:lpstr>TITLE</vt:lpstr>
      <vt:lpstr>What GTA’s Need to Know for Fall 2020</vt:lpstr>
      <vt:lpstr>Agenda</vt:lpstr>
      <vt:lpstr>Course codes and scheduling</vt:lpstr>
      <vt:lpstr>All classes are IIE or HYB…huh?</vt:lpstr>
      <vt:lpstr>An FAQ for you</vt:lpstr>
      <vt:lpstr>Hybrid options and training</vt:lpstr>
      <vt:lpstr>Please fill out the form</vt:lpstr>
      <vt:lpstr>What students see on https://Wichita.edu/fall2020 </vt:lpstr>
      <vt:lpstr>Blackboard training: https://Wichita.edu/BbTraining </vt:lpstr>
      <vt:lpstr>ARC training track for you</vt:lpstr>
      <vt:lpstr>Hard won and heartfelt advice to you</vt:lpstr>
      <vt:lpstr>Next steps</vt:lpstr>
      <vt:lpstr>Thank you!  IDA@Wichita.edu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
  <cp:lastModifiedBy>Speer, Carolyn</cp:lastModifiedBy>
  <cp:revision>87</cp:revision>
  <dcterms:created xsi:type="dcterms:W3CDTF">2014-04-17T23:07:25Z</dcterms:created>
  <dcterms:modified xsi:type="dcterms:W3CDTF">2020-06-05T14:37:00Z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0x010100ECF159342219F84F9FD3B5BCABDEB64B</vt:lpwstr>
  </property>
</Properties>
</file>