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4.xml" ContentType="application/vnd.openxmlformats-officedocument.presentationml.notesSlide+xml"/>
  <Override PartName="/ppt/charts/chart6.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2"/>
  </p:notesMasterIdLst>
  <p:sldIdLst>
    <p:sldId id="299" r:id="rId3"/>
    <p:sldId id="257" r:id="rId4"/>
    <p:sldId id="303" r:id="rId5"/>
    <p:sldId id="263" r:id="rId6"/>
    <p:sldId id="259" r:id="rId7"/>
    <p:sldId id="262" r:id="rId8"/>
    <p:sldId id="264" r:id="rId9"/>
    <p:sldId id="302" r:id="rId10"/>
    <p:sldId id="261" r:id="rId11"/>
    <p:sldId id="304" r:id="rId12"/>
    <p:sldId id="265" r:id="rId13"/>
    <p:sldId id="268" r:id="rId14"/>
    <p:sldId id="269" r:id="rId15"/>
    <p:sldId id="270" r:id="rId16"/>
    <p:sldId id="271" r:id="rId17"/>
    <p:sldId id="274" r:id="rId18"/>
    <p:sldId id="276" r:id="rId19"/>
    <p:sldId id="278" r:id="rId20"/>
    <p:sldId id="280" r:id="rId21"/>
    <p:sldId id="283" r:id="rId22"/>
    <p:sldId id="285" r:id="rId23"/>
    <p:sldId id="287" r:id="rId24"/>
    <p:sldId id="289" r:id="rId25"/>
    <p:sldId id="290" r:id="rId26"/>
    <p:sldId id="291" r:id="rId27"/>
    <p:sldId id="300" r:id="rId28"/>
    <p:sldId id="292" r:id="rId29"/>
    <p:sldId id="293" r:id="rId30"/>
    <p:sldId id="306" r:id="rId31"/>
    <p:sldId id="307" r:id="rId32"/>
    <p:sldId id="308" r:id="rId33"/>
    <p:sldId id="309" r:id="rId34"/>
    <p:sldId id="310" r:id="rId35"/>
    <p:sldId id="294" r:id="rId36"/>
    <p:sldId id="295" r:id="rId37"/>
    <p:sldId id="296" r:id="rId38"/>
    <p:sldId id="311" r:id="rId39"/>
    <p:sldId id="312" r:id="rId40"/>
    <p:sldId id="29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1" autoAdjust="0"/>
    <p:restoredTop sz="91714" autoAdjust="0"/>
  </p:normalViewPr>
  <p:slideViewPr>
    <p:cSldViewPr>
      <p:cViewPr varScale="1">
        <p:scale>
          <a:sx n="116" d="100"/>
          <a:sy n="116" d="100"/>
        </p:scale>
        <p:origin x="-102" y="-888"/>
      </p:cViewPr>
      <p:guideLst>
        <p:guide orient="horz" pos="2160"/>
        <p:guide pos="2880"/>
      </p:guideLst>
    </p:cSldViewPr>
  </p:slideViewPr>
  <p:outlineViewPr>
    <p:cViewPr>
      <p:scale>
        <a:sx n="33" d="100"/>
        <a:sy n="33" d="100"/>
      </p:scale>
      <p:origin x="0" y="440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ad.wichita.edu\vpaa\OPA\UADS\NSSE\NSSE_2013_charts_assessment_symposium_FL13.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oleObject" Target="file:///\\ad.wichita.edu\vpaa\OPA\UADS\NSSE\NSSE_2013_charts_assessment_symposium_FL13.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all_sex_ft!$A$7</c:f>
              <c:strCache>
                <c:ptCount val="1"/>
                <c:pt idx="0">
                  <c:v>Female</c:v>
                </c:pt>
              </c:strCache>
            </c:strRef>
          </c:tx>
          <c:invertIfNegative val="0"/>
          <c:dLbls>
            <c:showLegendKey val="0"/>
            <c:showVal val="1"/>
            <c:showCatName val="0"/>
            <c:showSerName val="0"/>
            <c:showPercent val="0"/>
            <c:showBubbleSize val="0"/>
            <c:showLeaderLines val="0"/>
          </c:dLbls>
          <c:cat>
            <c:strRef>
              <c:f>all_sex_ft!$B$6:$C$6</c:f>
              <c:strCache>
                <c:ptCount val="2"/>
                <c:pt idx="0">
                  <c:v>Senior Respondents</c:v>
                </c:pt>
                <c:pt idx="1">
                  <c:v>FY Respondents</c:v>
                </c:pt>
              </c:strCache>
            </c:strRef>
          </c:cat>
          <c:val>
            <c:numRef>
              <c:f>all_sex_ft!$B$7:$C$7</c:f>
              <c:numCache>
                <c:formatCode>0%</c:formatCode>
                <c:ptCount val="2"/>
                <c:pt idx="0">
                  <c:v>0.62</c:v>
                </c:pt>
                <c:pt idx="1">
                  <c:v>0.62</c:v>
                </c:pt>
              </c:numCache>
            </c:numRef>
          </c:val>
        </c:ser>
        <c:ser>
          <c:idx val="1"/>
          <c:order val="1"/>
          <c:tx>
            <c:strRef>
              <c:f>all_sex_ft!$A$8</c:f>
              <c:strCache>
                <c:ptCount val="1"/>
                <c:pt idx="0">
                  <c:v>Full-Time</c:v>
                </c:pt>
              </c:strCache>
            </c:strRef>
          </c:tx>
          <c:invertIfNegative val="0"/>
          <c:dLbls>
            <c:showLegendKey val="0"/>
            <c:showVal val="1"/>
            <c:showCatName val="0"/>
            <c:showSerName val="0"/>
            <c:showPercent val="0"/>
            <c:showBubbleSize val="0"/>
            <c:showLeaderLines val="0"/>
          </c:dLbls>
          <c:cat>
            <c:strRef>
              <c:f>all_sex_ft!$B$6:$C$6</c:f>
              <c:strCache>
                <c:ptCount val="2"/>
                <c:pt idx="0">
                  <c:v>Senior Respondents</c:v>
                </c:pt>
                <c:pt idx="1">
                  <c:v>FY Respondents</c:v>
                </c:pt>
              </c:strCache>
            </c:strRef>
          </c:cat>
          <c:val>
            <c:numRef>
              <c:f>all_sex_ft!$B$8:$C$8</c:f>
              <c:numCache>
                <c:formatCode>0%</c:formatCode>
                <c:ptCount val="2"/>
                <c:pt idx="0">
                  <c:v>0.78</c:v>
                </c:pt>
                <c:pt idx="1">
                  <c:v>0.92</c:v>
                </c:pt>
              </c:numCache>
            </c:numRef>
          </c:val>
        </c:ser>
        <c:dLbls>
          <c:showLegendKey val="0"/>
          <c:showVal val="0"/>
          <c:showCatName val="0"/>
          <c:showSerName val="0"/>
          <c:showPercent val="0"/>
          <c:showBubbleSize val="0"/>
        </c:dLbls>
        <c:gapWidth val="150"/>
        <c:axId val="42582016"/>
        <c:axId val="42583552"/>
      </c:barChart>
      <c:catAx>
        <c:axId val="42582016"/>
        <c:scaling>
          <c:orientation val="minMax"/>
        </c:scaling>
        <c:delete val="0"/>
        <c:axPos val="b"/>
        <c:majorTickMark val="out"/>
        <c:minorTickMark val="none"/>
        <c:tickLblPos val="nextTo"/>
        <c:crossAx val="42583552"/>
        <c:crosses val="autoZero"/>
        <c:auto val="1"/>
        <c:lblAlgn val="ctr"/>
        <c:lblOffset val="100"/>
        <c:noMultiLvlLbl val="0"/>
      </c:catAx>
      <c:valAx>
        <c:axId val="42583552"/>
        <c:scaling>
          <c:orientation val="minMax"/>
        </c:scaling>
        <c:delete val="0"/>
        <c:axPos val="l"/>
        <c:majorGridlines/>
        <c:numFmt formatCode="0%" sourceLinked="1"/>
        <c:majorTickMark val="out"/>
        <c:minorTickMark val="none"/>
        <c:tickLblPos val="nextTo"/>
        <c:crossAx val="4258201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WSU FY</a:t>
            </a:r>
            <a:r>
              <a:rPr lang="en-US" baseline="0" dirty="0" smtClean="0"/>
              <a:t> </a:t>
            </a:r>
            <a:r>
              <a:rPr lang="en-US" baseline="0" dirty="0"/>
              <a:t>NSSE </a:t>
            </a:r>
            <a:r>
              <a:rPr lang="en-US" baseline="0" dirty="0" smtClean="0"/>
              <a:t>Participants</a:t>
            </a:r>
          </a:p>
          <a:p>
            <a:pPr>
              <a:defRPr/>
            </a:pPr>
            <a:r>
              <a:rPr lang="en-US" sz="1200" baseline="0" dirty="0" smtClean="0"/>
              <a:t>*0%=American Indian &amp; Native Hawaiian </a:t>
            </a:r>
            <a:endParaRPr lang="en-US" sz="1200" dirty="0"/>
          </a:p>
        </c:rich>
      </c:tx>
      <c:layout/>
      <c:overlay val="0"/>
    </c:title>
    <c:autoTitleDeleted val="0"/>
    <c:plotArea>
      <c:layout/>
      <c:pieChart>
        <c:varyColors val="1"/>
        <c:ser>
          <c:idx val="0"/>
          <c:order val="0"/>
          <c:tx>
            <c:strRef>
              <c:f>FY_race!$B$4</c:f>
              <c:strCache>
                <c:ptCount val="1"/>
                <c:pt idx="0">
                  <c:v>Percent</c:v>
                </c:pt>
              </c:strCache>
            </c:strRef>
          </c:tx>
          <c:dLbls>
            <c:showLegendKey val="0"/>
            <c:showVal val="1"/>
            <c:showCatName val="0"/>
            <c:showSerName val="0"/>
            <c:showPercent val="0"/>
            <c:showBubbleSize val="0"/>
            <c:showLeaderLines val="1"/>
          </c:dLbls>
          <c:cat>
            <c:strRef>
              <c:f>FY_race!$A$5:$A$13</c:f>
              <c:strCache>
                <c:ptCount val="9"/>
                <c:pt idx="0">
                  <c:v>Asian</c:v>
                </c:pt>
                <c:pt idx="1">
                  <c:v>American Indian/Alaskan Native</c:v>
                </c:pt>
                <c:pt idx="2">
                  <c:v>Black or African American</c:v>
                </c:pt>
                <c:pt idx="3">
                  <c:v>Hispanic or Latino</c:v>
                </c:pt>
                <c:pt idx="4">
                  <c:v>White</c:v>
                </c:pt>
                <c:pt idx="5">
                  <c:v>Native Hawaiian/other Pacific Islander</c:v>
                </c:pt>
                <c:pt idx="6">
                  <c:v>Foreign or Nonresident alien</c:v>
                </c:pt>
                <c:pt idx="7">
                  <c:v>Two or more races/ethnicities</c:v>
                </c:pt>
                <c:pt idx="8">
                  <c:v>Unknown</c:v>
                </c:pt>
              </c:strCache>
            </c:strRef>
          </c:cat>
          <c:val>
            <c:numRef>
              <c:f>FY_race!$B$5:$B$13</c:f>
              <c:numCache>
                <c:formatCode>###0.0</c:formatCode>
                <c:ptCount val="9"/>
                <c:pt idx="0">
                  <c:v>9.9236641221374047</c:v>
                </c:pt>
                <c:pt idx="1">
                  <c:v>0</c:v>
                </c:pt>
                <c:pt idx="2">
                  <c:v>6.1068702290076331</c:v>
                </c:pt>
                <c:pt idx="3">
                  <c:v>11.068702290076336</c:v>
                </c:pt>
                <c:pt idx="4">
                  <c:v>61.832061068702295</c:v>
                </c:pt>
                <c:pt idx="5">
                  <c:v>0</c:v>
                </c:pt>
                <c:pt idx="6">
                  <c:v>6.4885496183206106</c:v>
                </c:pt>
                <c:pt idx="7">
                  <c:v>3.0534351145038165</c:v>
                </c:pt>
                <c:pt idx="8">
                  <c:v>1.5267175572519083</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All</a:t>
            </a:r>
            <a:r>
              <a:rPr lang="en-US" baseline="0" dirty="0" smtClean="0"/>
              <a:t> </a:t>
            </a:r>
            <a:r>
              <a:rPr lang="en-US" baseline="0" dirty="0"/>
              <a:t>NSSE </a:t>
            </a:r>
            <a:r>
              <a:rPr lang="en-US" baseline="0" dirty="0" smtClean="0"/>
              <a:t>Participants</a:t>
            </a:r>
          </a:p>
          <a:p>
            <a:pPr>
              <a:defRPr/>
            </a:pPr>
            <a:r>
              <a:rPr lang="en-US" sz="1000" baseline="0" dirty="0" smtClean="0"/>
              <a:t>*Unknown race not included</a:t>
            </a:r>
            <a:endParaRPr lang="en-US" sz="1000" dirty="0"/>
          </a:p>
        </c:rich>
      </c:tx>
      <c:layout/>
      <c:overlay val="0"/>
    </c:title>
    <c:autoTitleDeleted val="0"/>
    <c:plotArea>
      <c:layout/>
      <c:pieChart>
        <c:varyColors val="1"/>
        <c:ser>
          <c:idx val="0"/>
          <c:order val="0"/>
          <c:tx>
            <c:strRef>
              <c:f>FY_race!$B$59</c:f>
              <c:strCache>
                <c:ptCount val="1"/>
                <c:pt idx="0">
                  <c:v>Percent</c:v>
                </c:pt>
              </c:strCache>
            </c:strRef>
          </c:tx>
          <c:dLbls>
            <c:dLbl>
              <c:idx val="1"/>
              <c:layout>
                <c:manualLayout>
                  <c:x val="2.1552283338446401E-2"/>
                  <c:y val="-7.7938121302668631E-3"/>
                </c:manualLayout>
              </c:layout>
              <c:showLegendKey val="0"/>
              <c:showVal val="1"/>
              <c:showCatName val="0"/>
              <c:showSerName val="0"/>
              <c:showPercent val="0"/>
              <c:showBubbleSize val="0"/>
            </c:dLbl>
            <c:dLbl>
              <c:idx val="5"/>
              <c:layout>
                <c:manualLayout>
                  <c:x val="-1.3349027939582526E-2"/>
                  <c:y val="-1.9817867077838974E-2"/>
                </c:manualLayout>
              </c:layout>
              <c:showLegendKey val="0"/>
              <c:showVal val="1"/>
              <c:showCatName val="0"/>
              <c:showSerName val="0"/>
              <c:showPercent val="0"/>
              <c:showBubbleSize val="0"/>
            </c:dLbl>
            <c:dLbl>
              <c:idx val="7"/>
              <c:layout>
                <c:manualLayout>
                  <c:x val="-5.6672895303871663E-3"/>
                  <c:y val="-2.1870696877196699E-2"/>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FY_race!$A$60:$A$68</c:f>
              <c:strCache>
                <c:ptCount val="9"/>
                <c:pt idx="0">
                  <c:v>Asian</c:v>
                </c:pt>
                <c:pt idx="1">
                  <c:v>American Indian/Alaskan Native</c:v>
                </c:pt>
                <c:pt idx="2">
                  <c:v>Black or African American</c:v>
                </c:pt>
                <c:pt idx="3">
                  <c:v>Hispanic or Latino</c:v>
                </c:pt>
                <c:pt idx="4">
                  <c:v>White</c:v>
                </c:pt>
                <c:pt idx="5">
                  <c:v>Native Hawaiian/other Pacific Islander</c:v>
                </c:pt>
                <c:pt idx="6">
                  <c:v>Foreign or Nonresident alien</c:v>
                </c:pt>
                <c:pt idx="7">
                  <c:v>Two or more races/ethnicities</c:v>
                </c:pt>
                <c:pt idx="8">
                  <c:v>Unknown</c:v>
                </c:pt>
              </c:strCache>
            </c:strRef>
          </c:cat>
          <c:val>
            <c:numRef>
              <c:f>FY_race!$B$60:$B$68</c:f>
              <c:numCache>
                <c:formatCode>###0.0</c:formatCode>
                <c:ptCount val="9"/>
                <c:pt idx="0">
                  <c:v>3</c:v>
                </c:pt>
                <c:pt idx="1">
                  <c:v>1</c:v>
                </c:pt>
                <c:pt idx="2">
                  <c:v>10</c:v>
                </c:pt>
                <c:pt idx="3">
                  <c:v>10</c:v>
                </c:pt>
                <c:pt idx="4">
                  <c:v>70</c:v>
                </c:pt>
                <c:pt idx="5">
                  <c:v>1</c:v>
                </c:pt>
                <c:pt idx="6">
                  <c:v>3</c:v>
                </c:pt>
                <c:pt idx="7">
                  <c:v>2</c:v>
                </c:pt>
                <c:pt idx="8">
                  <c:v>0</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WSU</a:t>
            </a:r>
            <a:r>
              <a:rPr lang="en-US" baseline="0" dirty="0"/>
              <a:t> Senior NSSE Participants</a:t>
            </a:r>
            <a:endParaRPr lang="en-US" dirty="0"/>
          </a:p>
        </c:rich>
      </c:tx>
      <c:layout/>
      <c:overlay val="0"/>
    </c:title>
    <c:autoTitleDeleted val="0"/>
    <c:plotArea>
      <c:layout/>
      <c:pieChart>
        <c:varyColors val="1"/>
        <c:ser>
          <c:idx val="0"/>
          <c:order val="0"/>
          <c:tx>
            <c:strRef>
              <c:f>SR_race!$B$4</c:f>
              <c:strCache>
                <c:ptCount val="1"/>
                <c:pt idx="0">
                  <c:v>Percent</c:v>
                </c:pt>
              </c:strCache>
            </c:strRef>
          </c:tx>
          <c:dLbls>
            <c:dLbl>
              <c:idx val="0"/>
              <c:layout>
                <c:manualLayout>
                  <c:x val="-1.8806787869177926E-3"/>
                  <c:y val="-1.7553103619807036E-2"/>
                </c:manualLayout>
              </c:layout>
              <c:showLegendKey val="0"/>
              <c:showVal val="1"/>
              <c:showCatName val="0"/>
              <c:showSerName val="0"/>
              <c:showPercent val="0"/>
              <c:showBubbleSize val="0"/>
            </c:dLbl>
            <c:dLbl>
              <c:idx val="4"/>
              <c:layout>
                <c:manualLayout>
                  <c:x val="4.3161258140867777E-3"/>
                  <c:y val="-8.3147257210101754E-3"/>
                </c:manualLayout>
              </c:layout>
              <c:showLegendKey val="0"/>
              <c:showVal val="1"/>
              <c:showCatName val="0"/>
              <c:showSerName val="0"/>
              <c:showPercent val="0"/>
              <c:showBubbleSize val="0"/>
            </c:dLbl>
            <c:dLbl>
              <c:idx val="7"/>
              <c:layout>
                <c:manualLayout>
                  <c:x val="8.5197288552160189E-4"/>
                  <c:y val="-6.7458395049354259E-3"/>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SR_race!$A$5:$A$13</c:f>
              <c:strCache>
                <c:ptCount val="9"/>
                <c:pt idx="0">
                  <c:v>American Indian/Alaskan Ntv</c:v>
                </c:pt>
                <c:pt idx="1">
                  <c:v>Asian</c:v>
                </c:pt>
                <c:pt idx="2">
                  <c:v>Black or African American</c:v>
                </c:pt>
                <c:pt idx="3">
                  <c:v>Hispanic or Latino</c:v>
                </c:pt>
                <c:pt idx="4">
                  <c:v>Native Hawaiian/Other Pacific Islander</c:v>
                </c:pt>
                <c:pt idx="5">
                  <c:v>White</c:v>
                </c:pt>
                <c:pt idx="6">
                  <c:v>Foreign or Nonresident alien</c:v>
                </c:pt>
                <c:pt idx="7">
                  <c:v>Two or more races/ethnicities</c:v>
                </c:pt>
                <c:pt idx="8">
                  <c:v>Unknown</c:v>
                </c:pt>
              </c:strCache>
            </c:strRef>
          </c:cat>
          <c:val>
            <c:numRef>
              <c:f>SR_race!$B$5:$B$13</c:f>
              <c:numCache>
                <c:formatCode>0.0%</c:formatCode>
                <c:ptCount val="9"/>
                <c:pt idx="0">
                  <c:v>0.01</c:v>
                </c:pt>
                <c:pt idx="1">
                  <c:v>6.4000000000000001E-2</c:v>
                </c:pt>
                <c:pt idx="2">
                  <c:v>5.8000000000000003E-2</c:v>
                </c:pt>
                <c:pt idx="3">
                  <c:v>6.7000000000000004E-2</c:v>
                </c:pt>
                <c:pt idx="4">
                  <c:v>5.0000000000000001E-3</c:v>
                </c:pt>
                <c:pt idx="5">
                  <c:v>0.69699999999999995</c:v>
                </c:pt>
                <c:pt idx="6">
                  <c:v>4.4999999999999998E-2</c:v>
                </c:pt>
                <c:pt idx="7">
                  <c:v>1.2E-2</c:v>
                </c:pt>
                <c:pt idx="8">
                  <c:v>4.2999999999999997E-2</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All</a:t>
            </a:r>
            <a:r>
              <a:rPr lang="en-US" baseline="0" dirty="0"/>
              <a:t> NSSE Senior </a:t>
            </a:r>
            <a:r>
              <a:rPr lang="en-US" baseline="0" dirty="0" smtClean="0"/>
              <a:t>Respondents</a:t>
            </a:r>
          </a:p>
          <a:p>
            <a:pPr>
              <a:defRPr/>
            </a:pPr>
            <a:r>
              <a:rPr lang="en-US" sz="1000" baseline="0" dirty="0" smtClean="0"/>
              <a:t>*unknown race not included</a:t>
            </a:r>
            <a:endParaRPr lang="en-US" sz="1000" dirty="0"/>
          </a:p>
        </c:rich>
      </c:tx>
      <c:layout>
        <c:manualLayout>
          <c:xMode val="edge"/>
          <c:yMode val="edge"/>
          <c:x val="0.36313188976377958"/>
          <c:y val="3.2407407407407406E-2"/>
        </c:manualLayout>
      </c:layout>
      <c:overlay val="0"/>
    </c:title>
    <c:autoTitleDeleted val="0"/>
    <c:plotArea>
      <c:layout/>
      <c:pieChart>
        <c:varyColors val="1"/>
        <c:ser>
          <c:idx val="0"/>
          <c:order val="0"/>
          <c:tx>
            <c:strRef>
              <c:f>SR_race!$B$45</c:f>
              <c:strCache>
                <c:ptCount val="1"/>
                <c:pt idx="0">
                  <c:v>NSSE Percent</c:v>
                </c:pt>
              </c:strCache>
            </c:strRef>
          </c:tx>
          <c:dLbls>
            <c:dLbl>
              <c:idx val="4"/>
              <c:layout>
                <c:manualLayout>
                  <c:x val="-1.3347140505212062E-3"/>
                  <c:y val="2.0318694546538826E-3"/>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SR_race!$A$46:$A$54</c:f>
              <c:strCache>
                <c:ptCount val="9"/>
                <c:pt idx="0">
                  <c:v>American Indian/Alaskan Ntv</c:v>
                </c:pt>
                <c:pt idx="1">
                  <c:v>Asian</c:v>
                </c:pt>
                <c:pt idx="2">
                  <c:v>Black or African American</c:v>
                </c:pt>
                <c:pt idx="3">
                  <c:v>Hispanic or Latino</c:v>
                </c:pt>
                <c:pt idx="4">
                  <c:v>Native Hawaiian/Other Pacific Islander</c:v>
                </c:pt>
                <c:pt idx="5">
                  <c:v>White</c:v>
                </c:pt>
                <c:pt idx="6">
                  <c:v>Foreign or Nonresident alien</c:v>
                </c:pt>
                <c:pt idx="7">
                  <c:v>Two or more races/ethnicities</c:v>
                </c:pt>
                <c:pt idx="8">
                  <c:v>Unknown</c:v>
                </c:pt>
              </c:strCache>
            </c:strRef>
          </c:cat>
          <c:val>
            <c:numRef>
              <c:f>SR_race!$B$46:$B$54</c:f>
              <c:numCache>
                <c:formatCode>###0.0</c:formatCode>
                <c:ptCount val="9"/>
                <c:pt idx="0">
                  <c:v>1</c:v>
                </c:pt>
                <c:pt idx="1">
                  <c:v>3</c:v>
                </c:pt>
                <c:pt idx="2">
                  <c:v>10</c:v>
                </c:pt>
                <c:pt idx="3">
                  <c:v>10</c:v>
                </c:pt>
                <c:pt idx="4">
                  <c:v>1</c:v>
                </c:pt>
                <c:pt idx="5">
                  <c:v>70</c:v>
                </c:pt>
                <c:pt idx="6">
                  <c:v>3</c:v>
                </c:pt>
                <c:pt idx="7">
                  <c:v>2</c:v>
                </c:pt>
                <c:pt idx="8">
                  <c:v>0</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0"/>
              <c:layout>
                <c:manualLayout>
                  <c:x val="1.4533683289588801E-2"/>
                  <c:y val="3.1688538932633424E-2"/>
                </c:manualLayout>
              </c:layout>
              <c:tx>
                <c:rich>
                  <a:bodyPr/>
                  <a:lstStyle/>
                  <a:p>
                    <a:r>
                      <a:rPr lang="en-US"/>
                      <a:t>New 23%</a:t>
                    </a:r>
                  </a:p>
                </c:rich>
              </c:tx>
              <c:showLegendKey val="0"/>
              <c:showVal val="1"/>
              <c:showCatName val="0"/>
              <c:showSerName val="0"/>
              <c:showPercent val="0"/>
              <c:showBubbleSize val="0"/>
            </c:dLbl>
            <c:dLbl>
              <c:idx val="1"/>
              <c:layout>
                <c:manualLayout>
                  <c:x val="2.5664916885389326E-3"/>
                  <c:y val="8.0865412656751234E-3"/>
                </c:manualLayout>
              </c:layout>
              <c:tx>
                <c:rich>
                  <a:bodyPr/>
                  <a:lstStyle/>
                  <a:p>
                    <a:r>
                      <a:rPr lang="en-US"/>
                      <a:t>No Change22%</a:t>
                    </a:r>
                  </a:p>
                </c:rich>
              </c:tx>
              <c:showLegendKey val="0"/>
              <c:showVal val="1"/>
              <c:showCatName val="0"/>
              <c:showSerName val="0"/>
              <c:showPercent val="0"/>
              <c:showBubbleSize val="0"/>
            </c:dLbl>
            <c:dLbl>
              <c:idx val="2"/>
              <c:layout>
                <c:manualLayout>
                  <c:x val="-3.7703412073490816E-2"/>
                  <c:y val="-6.4799868766404201E-2"/>
                </c:manualLayout>
              </c:layout>
              <c:tx>
                <c:rich>
                  <a:bodyPr/>
                  <a:lstStyle/>
                  <a:p>
                    <a:r>
                      <a:rPr lang="en-US"/>
                      <a:t>Major 27%</a:t>
                    </a:r>
                  </a:p>
                </c:rich>
              </c:tx>
              <c:showLegendKey val="0"/>
              <c:showVal val="1"/>
              <c:showCatName val="0"/>
              <c:showSerName val="0"/>
              <c:showPercent val="0"/>
              <c:showBubbleSize val="0"/>
            </c:dLbl>
            <c:dLbl>
              <c:idx val="3"/>
              <c:layout>
                <c:manualLayout>
                  <c:x val="5.8853893263342083E-3"/>
                  <c:y val="-2.6639690871974337E-2"/>
                </c:manualLayout>
              </c:layout>
              <c:tx>
                <c:rich>
                  <a:bodyPr/>
                  <a:lstStyle/>
                  <a:p>
                    <a:r>
                      <a:rPr lang="en-US"/>
                      <a:t>Minor 28%</a:t>
                    </a:r>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Sheet6!$A$5:$D$5</c:f>
              <c:strCache>
                <c:ptCount val="4"/>
                <c:pt idx="0">
                  <c:v>New</c:v>
                </c:pt>
                <c:pt idx="1">
                  <c:v>No Change</c:v>
                </c:pt>
                <c:pt idx="2">
                  <c:v>Major Modification</c:v>
                </c:pt>
                <c:pt idx="3">
                  <c:v>Minor Modification</c:v>
                </c:pt>
              </c:strCache>
            </c:strRef>
          </c:cat>
          <c:val>
            <c:numRef>
              <c:f>Sheet6!$A$6:$D$6</c:f>
              <c:numCache>
                <c:formatCode>0%</c:formatCode>
                <c:ptCount val="4"/>
                <c:pt idx="0">
                  <c:v>0.23</c:v>
                </c:pt>
                <c:pt idx="1">
                  <c:v>0.22</c:v>
                </c:pt>
                <c:pt idx="2">
                  <c:v>0.27</c:v>
                </c:pt>
                <c:pt idx="3">
                  <c:v>0.28000000000000003</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4448934691987032"/>
          <c:y val="2.1063707265552647E-2"/>
        </c:manualLayout>
      </c:layout>
      <c:overlay val="0"/>
    </c:title>
    <c:autoTitleDeleted val="0"/>
    <c:plotArea>
      <c:layout>
        <c:manualLayout>
          <c:layoutTarget val="inner"/>
          <c:xMode val="edge"/>
          <c:yMode val="edge"/>
          <c:x val="0.44818547681539805"/>
          <c:y val="0.27754629629629629"/>
          <c:w val="0.44596546755185013"/>
          <c:h val="0.60901911456799163"/>
        </c:manualLayout>
      </c:layout>
      <c:barChart>
        <c:barDir val="bar"/>
        <c:grouping val="clustered"/>
        <c:varyColors val="0"/>
        <c:ser>
          <c:idx val="0"/>
          <c:order val="0"/>
          <c:tx>
            <c:strRef>
              <c:f>senior_gains!$B$3</c:f>
              <c:strCache>
                <c:ptCount val="1"/>
                <c:pt idx="0">
                  <c:v>% Responding "Very much" or Quite a bit"</c:v>
                </c:pt>
              </c:strCache>
            </c:strRef>
          </c:tx>
          <c:invertIfNegative val="0"/>
          <c:dLbls>
            <c:dLbl>
              <c:idx val="0"/>
              <c:layout>
                <c:manualLayout>
                  <c:x val="-9.8039215686274508E-3"/>
                  <c:y val="0"/>
                </c:manualLayout>
              </c:layout>
              <c:showLegendKey val="0"/>
              <c:showVal val="1"/>
              <c:showCatName val="0"/>
              <c:showSerName val="0"/>
              <c:showPercent val="0"/>
              <c:showBubbleSize val="0"/>
            </c:dLbl>
            <c:dLbl>
              <c:idx val="3"/>
              <c:layout>
                <c:manualLayout>
                  <c:x val="9.8039215686274508E-3"/>
                  <c:y val="-8.425482906221058E-3"/>
                </c:manualLayout>
              </c:layout>
              <c:showLegendKey val="0"/>
              <c:showVal val="1"/>
              <c:showCatName val="0"/>
              <c:showSerName val="0"/>
              <c:showPercent val="0"/>
              <c:showBubbleSize val="0"/>
            </c:dLbl>
            <c:dLbl>
              <c:idx val="4"/>
              <c:layout>
                <c:manualLayout>
                  <c:x val="1.4705882352941176E-2"/>
                  <c:y val="-3.3171192544177394E-7"/>
                </c:manualLayout>
              </c:layout>
              <c:showLegendKey val="0"/>
              <c:showVal val="1"/>
              <c:showCatName val="0"/>
              <c:showSerName val="0"/>
              <c:showPercent val="0"/>
              <c:showBubbleSize val="0"/>
            </c:dLbl>
            <c:dLbl>
              <c:idx val="5"/>
              <c:layout>
                <c:manualLayout>
                  <c:x val="-8.1699346405228763E-3"/>
                  <c:y val="0"/>
                </c:manualLayout>
              </c:layout>
              <c:showLegendKey val="0"/>
              <c:showVal val="1"/>
              <c:showCatName val="0"/>
              <c:showSerName val="0"/>
              <c:showPercent val="0"/>
              <c:showBubbleSize val="0"/>
            </c:dLbl>
            <c:dLbl>
              <c:idx val="6"/>
              <c:layout>
                <c:manualLayout>
                  <c:x val="-4.9019607843137254E-3"/>
                  <c:y val="0"/>
                </c:manualLayout>
              </c:layout>
              <c:showLegendKey val="0"/>
              <c:showVal val="1"/>
              <c:showCatName val="0"/>
              <c:showSerName val="0"/>
              <c:showPercent val="0"/>
              <c:showBubbleSize val="0"/>
            </c:dLbl>
            <c:dLbl>
              <c:idx val="7"/>
              <c:layout>
                <c:manualLayout>
                  <c:x val="-4.9019607843137254E-3"/>
                  <c:y val="-4.212741453110529E-3"/>
                </c:manualLayout>
              </c:layout>
              <c:showLegendKey val="0"/>
              <c:showVal val="1"/>
              <c:showCatName val="0"/>
              <c:showSerName val="0"/>
              <c:showPercent val="0"/>
              <c:showBubbleSize val="0"/>
            </c:dLbl>
            <c:dLbl>
              <c:idx val="8"/>
              <c:layout>
                <c:manualLayout>
                  <c:x val="-4.9019607843137254E-3"/>
                  <c:y val="3.861635055413632E-17"/>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senior_gains!$A$4:$A$13</c:f>
              <c:strCache>
                <c:ptCount val="10"/>
                <c:pt idx="0">
                  <c:v>Thinking crtitcallly &amp; analytically</c:v>
                </c:pt>
                <c:pt idx="1">
                  <c:v>Working effectively with others</c:v>
                </c:pt>
                <c:pt idx="2">
                  <c:v>Acquiring job or work-related knowledge and skills</c:v>
                </c:pt>
                <c:pt idx="3">
                  <c:v>Writing clearly &amp; effectively</c:v>
                </c:pt>
                <c:pt idx="4">
                  <c:v>Speaking clearly &amp; effectively</c:v>
                </c:pt>
                <c:pt idx="5">
                  <c:v>Analyzing numerical and statistical information</c:v>
                </c:pt>
                <c:pt idx="6">
                  <c:v>Solving complex real-world problems</c:v>
                </c:pt>
                <c:pt idx="7">
                  <c:v>Understanding people of other backgrounds</c:v>
                </c:pt>
                <c:pt idx="8">
                  <c:v>Developing or clarifying a personal code of values &amp; ethics</c:v>
                </c:pt>
                <c:pt idx="9">
                  <c:v>Being an informed and active citizen</c:v>
                </c:pt>
              </c:strCache>
            </c:strRef>
          </c:cat>
          <c:val>
            <c:numRef>
              <c:f>senior_gains!$B$4:$B$13</c:f>
              <c:numCache>
                <c:formatCode>0%</c:formatCode>
                <c:ptCount val="10"/>
                <c:pt idx="0">
                  <c:v>0.75</c:v>
                </c:pt>
                <c:pt idx="1">
                  <c:v>0.66</c:v>
                </c:pt>
                <c:pt idx="2">
                  <c:v>0.64</c:v>
                </c:pt>
                <c:pt idx="3">
                  <c:v>0.56999999999999995</c:v>
                </c:pt>
                <c:pt idx="4">
                  <c:v>0.56000000000000005</c:v>
                </c:pt>
                <c:pt idx="5">
                  <c:v>0.55000000000000004</c:v>
                </c:pt>
                <c:pt idx="6">
                  <c:v>0.55000000000000004</c:v>
                </c:pt>
                <c:pt idx="7">
                  <c:v>0.53</c:v>
                </c:pt>
                <c:pt idx="8">
                  <c:v>0.53</c:v>
                </c:pt>
                <c:pt idx="9">
                  <c:v>0.48</c:v>
                </c:pt>
              </c:numCache>
            </c:numRef>
          </c:val>
        </c:ser>
        <c:dLbls>
          <c:showLegendKey val="0"/>
          <c:showVal val="0"/>
          <c:showCatName val="0"/>
          <c:showSerName val="0"/>
          <c:showPercent val="0"/>
          <c:showBubbleSize val="0"/>
        </c:dLbls>
        <c:gapWidth val="150"/>
        <c:axId val="109387776"/>
        <c:axId val="109389312"/>
      </c:barChart>
      <c:catAx>
        <c:axId val="109387776"/>
        <c:scaling>
          <c:orientation val="minMax"/>
        </c:scaling>
        <c:delete val="0"/>
        <c:axPos val="l"/>
        <c:majorTickMark val="out"/>
        <c:minorTickMark val="none"/>
        <c:tickLblPos val="nextTo"/>
        <c:crossAx val="109389312"/>
        <c:crosses val="autoZero"/>
        <c:auto val="1"/>
        <c:lblAlgn val="ctr"/>
        <c:lblOffset val="100"/>
        <c:noMultiLvlLbl val="0"/>
      </c:catAx>
      <c:valAx>
        <c:axId val="109389312"/>
        <c:scaling>
          <c:orientation val="minMax"/>
        </c:scaling>
        <c:delete val="0"/>
        <c:axPos val="b"/>
        <c:majorGridlines/>
        <c:numFmt formatCode="0%" sourceLinked="1"/>
        <c:majorTickMark val="out"/>
        <c:minorTickMark val="none"/>
        <c:tickLblPos val="nextTo"/>
        <c:crossAx val="109387776"/>
        <c:crosses val="autoZero"/>
        <c:crossBetween val="between"/>
      </c:valAx>
    </c:plotArea>
    <c:legend>
      <c:legendPos val="r"/>
      <c:layout>
        <c:manualLayout>
          <c:xMode val="edge"/>
          <c:yMode val="edge"/>
          <c:x val="0.67477072718851316"/>
          <c:y val="0.14800886599634319"/>
          <c:w val="0.30725541660233646"/>
          <c:h val="7.6178638813479707E-2"/>
        </c:manualLayout>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9DCF89-957B-4E20-BD6A-5DFECE17A752}" type="datetimeFigureOut">
              <a:rPr lang="en-US" smtClean="0"/>
              <a:t>10/22/2013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140FBF-2F8E-4A5A-A324-2C88CB5AFE79}" type="slidenum">
              <a:rPr lang="en-US" smtClean="0"/>
              <a:t>‹#›</a:t>
            </a:fld>
            <a:endParaRPr lang="en-US"/>
          </a:p>
        </p:txBody>
      </p:sp>
    </p:spTree>
    <p:extLst>
      <p:ext uri="{BB962C8B-B14F-4D97-AF65-F5344CB8AC3E}">
        <p14:creationId xmlns:p14="http://schemas.microsoft.com/office/powerpoint/2010/main" val="1740139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average response rate for most surveys</a:t>
            </a:r>
            <a:r>
              <a:rPr lang="en-US" baseline="0" dirty="0" smtClean="0"/>
              <a:t> is 30%</a:t>
            </a:r>
            <a:endParaRPr lang="en-US" dirty="0"/>
          </a:p>
        </p:txBody>
      </p:sp>
      <p:sp>
        <p:nvSpPr>
          <p:cNvPr id="4" name="Slide Number Placeholder 3"/>
          <p:cNvSpPr>
            <a:spLocks noGrp="1"/>
          </p:cNvSpPr>
          <p:nvPr>
            <p:ph type="sldNum" sz="quarter" idx="10"/>
          </p:nvPr>
        </p:nvSpPr>
        <p:spPr/>
        <p:txBody>
          <a:bodyPr/>
          <a:lstStyle/>
          <a:p>
            <a:fld id="{A1140FBF-2F8E-4A5A-A324-2C88CB5AFE79}" type="slidenum">
              <a:rPr lang="en-US" smtClean="0"/>
              <a:t>3</a:t>
            </a:fld>
            <a:endParaRPr lang="en-US"/>
          </a:p>
        </p:txBody>
      </p:sp>
    </p:spTree>
    <p:extLst>
      <p:ext uri="{BB962C8B-B14F-4D97-AF65-F5344CB8AC3E}">
        <p14:creationId xmlns:p14="http://schemas.microsoft.com/office/powerpoint/2010/main" val="2842991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difference on any indicator except sig lower on collaborative learning compared with Carnegie class</a:t>
            </a:r>
            <a:endParaRPr lang="en-US" dirty="0"/>
          </a:p>
        </p:txBody>
      </p:sp>
      <p:sp>
        <p:nvSpPr>
          <p:cNvPr id="4" name="Slide Number Placeholder 3"/>
          <p:cNvSpPr>
            <a:spLocks noGrp="1"/>
          </p:cNvSpPr>
          <p:nvPr>
            <p:ph type="sldNum" sz="quarter" idx="10"/>
          </p:nvPr>
        </p:nvSpPr>
        <p:spPr/>
        <p:txBody>
          <a:bodyPr/>
          <a:lstStyle/>
          <a:p>
            <a:fld id="{A1140FBF-2F8E-4A5A-A324-2C88CB5AFE79}" type="slidenum">
              <a:rPr lang="en-US" smtClean="0"/>
              <a:t>20</a:t>
            </a:fld>
            <a:endParaRPr lang="en-US"/>
          </a:p>
        </p:txBody>
      </p:sp>
    </p:spTree>
    <p:extLst>
      <p:ext uri="{BB962C8B-B14F-4D97-AF65-F5344CB8AC3E}">
        <p14:creationId xmlns:p14="http://schemas.microsoft.com/office/powerpoint/2010/main" val="169357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WSU</a:t>
            </a:r>
            <a:r>
              <a:rPr lang="en-US" baseline="0" dirty="0" smtClean="0"/>
              <a:t> mean sig lower on Student-Faculty Interaction compared to Carnegie class &amp; all NSSE schools, sig lower on Effective Teaching Practices compared to all NSSE schools</a:t>
            </a:r>
            <a:endParaRPr lang="en-US" dirty="0"/>
          </a:p>
        </p:txBody>
      </p:sp>
      <p:sp>
        <p:nvSpPr>
          <p:cNvPr id="4" name="Slide Number Placeholder 3"/>
          <p:cNvSpPr>
            <a:spLocks noGrp="1"/>
          </p:cNvSpPr>
          <p:nvPr>
            <p:ph type="sldNum" sz="quarter" idx="10"/>
          </p:nvPr>
        </p:nvSpPr>
        <p:spPr/>
        <p:txBody>
          <a:bodyPr/>
          <a:lstStyle/>
          <a:p>
            <a:fld id="{A1140FBF-2F8E-4A5A-A324-2C88CB5AFE79}" type="slidenum">
              <a:rPr lang="en-US" smtClean="0"/>
              <a:t>21</a:t>
            </a:fld>
            <a:endParaRPr lang="en-US"/>
          </a:p>
        </p:txBody>
      </p:sp>
    </p:spTree>
    <p:extLst>
      <p:ext uri="{BB962C8B-B14F-4D97-AF65-F5344CB8AC3E}">
        <p14:creationId xmlns:p14="http://schemas.microsoft.com/office/powerpoint/2010/main" val="2699133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WSU had sig lower mean on Quality of Interactions compared to all NSSE schools, no</a:t>
            </a:r>
            <a:r>
              <a:rPr lang="en-US" baseline="0" dirty="0" smtClean="0"/>
              <a:t> difference between peers &amp; Carnegie, WSU also had sig lower means on Supportive Environment with all 3 groups</a:t>
            </a:r>
            <a:endParaRPr lang="en-US" dirty="0"/>
          </a:p>
        </p:txBody>
      </p:sp>
      <p:sp>
        <p:nvSpPr>
          <p:cNvPr id="4" name="Slide Number Placeholder 3"/>
          <p:cNvSpPr>
            <a:spLocks noGrp="1"/>
          </p:cNvSpPr>
          <p:nvPr>
            <p:ph type="sldNum" sz="quarter" idx="10"/>
          </p:nvPr>
        </p:nvSpPr>
        <p:spPr/>
        <p:txBody>
          <a:bodyPr/>
          <a:lstStyle/>
          <a:p>
            <a:fld id="{A1140FBF-2F8E-4A5A-A324-2C88CB5AFE79}" type="slidenum">
              <a:rPr lang="en-US" smtClean="0"/>
              <a:t>22</a:t>
            </a:fld>
            <a:endParaRPr lang="en-US"/>
          </a:p>
        </p:txBody>
      </p:sp>
    </p:spTree>
    <p:extLst>
      <p:ext uri="{BB962C8B-B14F-4D97-AF65-F5344CB8AC3E}">
        <p14:creationId xmlns:p14="http://schemas.microsoft.com/office/powerpoint/2010/main" val="4001418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140FBF-2F8E-4A5A-A324-2C88CB5AFE79}" type="slidenum">
              <a:rPr lang="en-US" smtClean="0"/>
              <a:t>27</a:t>
            </a:fld>
            <a:endParaRPr lang="en-US"/>
          </a:p>
        </p:txBody>
      </p:sp>
    </p:spTree>
    <p:extLst>
      <p:ext uri="{BB962C8B-B14F-4D97-AF65-F5344CB8AC3E}">
        <p14:creationId xmlns:p14="http://schemas.microsoft.com/office/powerpoint/2010/main" val="3972763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140FBF-2F8E-4A5A-A324-2C88CB5AFE79}" type="slidenum">
              <a:rPr lang="en-US" smtClean="0"/>
              <a:t>28</a:t>
            </a:fld>
            <a:endParaRPr lang="en-US"/>
          </a:p>
        </p:txBody>
      </p:sp>
    </p:spTree>
    <p:extLst>
      <p:ext uri="{BB962C8B-B14F-4D97-AF65-F5344CB8AC3E}">
        <p14:creationId xmlns:p14="http://schemas.microsoft.com/office/powerpoint/2010/main" val="578837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140FBF-2F8E-4A5A-A324-2C88CB5AFE79}" type="slidenum">
              <a:rPr lang="en-US" smtClean="0"/>
              <a:t>29</a:t>
            </a:fld>
            <a:endParaRPr lang="en-US"/>
          </a:p>
        </p:txBody>
      </p:sp>
    </p:spTree>
    <p:extLst>
      <p:ext uri="{BB962C8B-B14F-4D97-AF65-F5344CB8AC3E}">
        <p14:creationId xmlns:p14="http://schemas.microsoft.com/office/powerpoint/2010/main" val="3295096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140FBF-2F8E-4A5A-A324-2C88CB5AFE79}" type="slidenum">
              <a:rPr lang="en-US" smtClean="0"/>
              <a:t>30</a:t>
            </a:fld>
            <a:endParaRPr lang="en-US"/>
          </a:p>
        </p:txBody>
      </p:sp>
    </p:spTree>
    <p:extLst>
      <p:ext uri="{BB962C8B-B14F-4D97-AF65-F5344CB8AC3E}">
        <p14:creationId xmlns:p14="http://schemas.microsoft.com/office/powerpoint/2010/main" val="1390616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140FBF-2F8E-4A5A-A324-2C88CB5AFE79}" type="slidenum">
              <a:rPr lang="en-US" smtClean="0"/>
              <a:t>31</a:t>
            </a:fld>
            <a:endParaRPr lang="en-US"/>
          </a:p>
        </p:txBody>
      </p:sp>
    </p:spTree>
    <p:extLst>
      <p:ext uri="{BB962C8B-B14F-4D97-AF65-F5344CB8AC3E}">
        <p14:creationId xmlns:p14="http://schemas.microsoft.com/office/powerpoint/2010/main" val="215658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slide of Foresight 2020 with NSSE questions high lighted</a:t>
            </a:r>
            <a:endParaRPr lang="en-US" dirty="0"/>
          </a:p>
        </p:txBody>
      </p:sp>
      <p:sp>
        <p:nvSpPr>
          <p:cNvPr id="4" name="Slide Number Placeholder 3"/>
          <p:cNvSpPr>
            <a:spLocks noGrp="1"/>
          </p:cNvSpPr>
          <p:nvPr>
            <p:ph type="sldNum" sz="quarter" idx="10"/>
          </p:nvPr>
        </p:nvSpPr>
        <p:spPr/>
        <p:txBody>
          <a:bodyPr/>
          <a:lstStyle/>
          <a:p>
            <a:fld id="{A1140FBF-2F8E-4A5A-A324-2C88CB5AFE79}" type="slidenum">
              <a:rPr lang="en-US" smtClean="0"/>
              <a:t>36</a:t>
            </a:fld>
            <a:endParaRPr lang="en-US"/>
          </a:p>
        </p:txBody>
      </p:sp>
    </p:spTree>
    <p:extLst>
      <p:ext uri="{BB962C8B-B14F-4D97-AF65-F5344CB8AC3E}">
        <p14:creationId xmlns:p14="http://schemas.microsoft.com/office/powerpoint/2010/main" val="902417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 page of College Portrait</a:t>
            </a:r>
            <a:endParaRPr lang="en-US" dirty="0"/>
          </a:p>
        </p:txBody>
      </p:sp>
      <p:sp>
        <p:nvSpPr>
          <p:cNvPr id="4" name="Slide Number Placeholder 3"/>
          <p:cNvSpPr>
            <a:spLocks noGrp="1"/>
          </p:cNvSpPr>
          <p:nvPr>
            <p:ph type="sldNum" sz="quarter" idx="10"/>
          </p:nvPr>
        </p:nvSpPr>
        <p:spPr/>
        <p:txBody>
          <a:bodyPr/>
          <a:lstStyle/>
          <a:p>
            <a:fld id="{A1140FBF-2F8E-4A5A-A324-2C88CB5AFE79}" type="slidenum">
              <a:rPr lang="en-US" smtClean="0"/>
              <a:t>38</a:t>
            </a:fld>
            <a:endParaRPr lang="en-US"/>
          </a:p>
        </p:txBody>
      </p:sp>
    </p:spTree>
    <p:extLst>
      <p:ext uri="{BB962C8B-B14F-4D97-AF65-F5344CB8AC3E}">
        <p14:creationId xmlns:p14="http://schemas.microsoft.com/office/powerpoint/2010/main" val="1776988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Race &amp; ethnicity are a</a:t>
            </a:r>
            <a:r>
              <a:rPr lang="en-US" baseline="0" dirty="0" smtClean="0"/>
              <a:t> fairly good representative sample of the WSU UG student body</a:t>
            </a:r>
            <a:endParaRPr lang="en-US" dirty="0"/>
          </a:p>
        </p:txBody>
      </p:sp>
      <p:sp>
        <p:nvSpPr>
          <p:cNvPr id="4" name="Slide Number Placeholder 3"/>
          <p:cNvSpPr>
            <a:spLocks noGrp="1"/>
          </p:cNvSpPr>
          <p:nvPr>
            <p:ph type="sldNum" sz="quarter" idx="10"/>
          </p:nvPr>
        </p:nvSpPr>
        <p:spPr/>
        <p:txBody>
          <a:bodyPr/>
          <a:lstStyle/>
          <a:p>
            <a:fld id="{A1140FBF-2F8E-4A5A-A324-2C88CB5AFE79}" type="slidenum">
              <a:rPr lang="en-US" smtClean="0"/>
              <a:t>6</a:t>
            </a:fld>
            <a:endParaRPr lang="en-US"/>
          </a:p>
        </p:txBody>
      </p:sp>
    </p:spTree>
    <p:extLst>
      <p:ext uri="{BB962C8B-B14F-4D97-AF65-F5344CB8AC3E}">
        <p14:creationId xmlns:p14="http://schemas.microsoft.com/office/powerpoint/2010/main" val="2552107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Race &amp; ethnicity are a</a:t>
            </a:r>
            <a:r>
              <a:rPr lang="en-US" baseline="0" dirty="0" smtClean="0"/>
              <a:t> fairly good representative sample of the WSU student body</a:t>
            </a:r>
            <a:endParaRPr lang="en-US" dirty="0" smtClean="0"/>
          </a:p>
          <a:p>
            <a:endParaRPr lang="en-US" dirty="0"/>
          </a:p>
        </p:txBody>
      </p:sp>
      <p:sp>
        <p:nvSpPr>
          <p:cNvPr id="4" name="Slide Number Placeholder 3"/>
          <p:cNvSpPr>
            <a:spLocks noGrp="1"/>
          </p:cNvSpPr>
          <p:nvPr>
            <p:ph type="sldNum" sz="quarter" idx="10"/>
          </p:nvPr>
        </p:nvSpPr>
        <p:spPr/>
        <p:txBody>
          <a:bodyPr/>
          <a:lstStyle/>
          <a:p>
            <a:fld id="{A1140FBF-2F8E-4A5A-A324-2C88CB5AFE79}" type="slidenum">
              <a:rPr lang="en-US" smtClean="0"/>
              <a:t>7</a:t>
            </a:fld>
            <a:endParaRPr lang="en-US"/>
          </a:p>
        </p:txBody>
      </p:sp>
    </p:spTree>
    <p:extLst>
      <p:ext uri="{BB962C8B-B14F-4D97-AF65-F5344CB8AC3E}">
        <p14:creationId xmlns:p14="http://schemas.microsoft.com/office/powerpoint/2010/main" val="803649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 of new freshmen who live on campus is 34%, more seniors completed NSSE so campus living % smaller</a:t>
            </a:r>
            <a:endParaRPr lang="en-US" dirty="0"/>
          </a:p>
        </p:txBody>
      </p:sp>
      <p:sp>
        <p:nvSpPr>
          <p:cNvPr id="4" name="Slide Number Placeholder 3"/>
          <p:cNvSpPr>
            <a:spLocks noGrp="1"/>
          </p:cNvSpPr>
          <p:nvPr>
            <p:ph type="sldNum" sz="quarter" idx="10"/>
          </p:nvPr>
        </p:nvSpPr>
        <p:spPr/>
        <p:txBody>
          <a:bodyPr/>
          <a:lstStyle/>
          <a:p>
            <a:fld id="{A1140FBF-2F8E-4A5A-A324-2C88CB5AFE79}" type="slidenum">
              <a:rPr lang="en-US" smtClean="0"/>
              <a:t>8</a:t>
            </a:fld>
            <a:endParaRPr lang="en-US"/>
          </a:p>
        </p:txBody>
      </p:sp>
    </p:spTree>
    <p:extLst>
      <p:ext uri="{BB962C8B-B14F-4D97-AF65-F5344CB8AC3E}">
        <p14:creationId xmlns:p14="http://schemas.microsoft.com/office/powerpoint/2010/main" val="3702572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4 indicator</a:t>
            </a:r>
            <a:r>
              <a:rPr lang="en-US" baseline="0" dirty="0" smtClean="0"/>
              <a:t> mean scores are significantly lower compared to all 3 groups, effect size less than 0.3 (effect size measures difference between means and quantifies the size of the difference between groups, statistical significance calculated as a P value, if P value below 5% (.5) the difference is large enough to be considered “significant”) effect size 0-.20 = small, .20-.50 = medium, .50 &amp; higher = large</a:t>
            </a:r>
            <a:endParaRPr lang="en-US" dirty="0"/>
          </a:p>
        </p:txBody>
      </p:sp>
      <p:sp>
        <p:nvSpPr>
          <p:cNvPr id="4" name="Slide Number Placeholder 3"/>
          <p:cNvSpPr>
            <a:spLocks noGrp="1"/>
          </p:cNvSpPr>
          <p:nvPr>
            <p:ph type="sldNum" sz="quarter" idx="10"/>
          </p:nvPr>
        </p:nvSpPr>
        <p:spPr/>
        <p:txBody>
          <a:bodyPr/>
          <a:lstStyle/>
          <a:p>
            <a:fld id="{A1140FBF-2F8E-4A5A-A324-2C88CB5AFE79}" type="slidenum">
              <a:rPr lang="en-US" smtClean="0"/>
              <a:t>15</a:t>
            </a:fld>
            <a:endParaRPr lang="en-US"/>
          </a:p>
        </p:txBody>
      </p:sp>
    </p:spTree>
    <p:extLst>
      <p:ext uri="{BB962C8B-B14F-4D97-AF65-F5344CB8AC3E}">
        <p14:creationId xmlns:p14="http://schemas.microsoft.com/office/powerpoint/2010/main" val="2560346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mean</a:t>
            </a:r>
            <a:r>
              <a:rPr lang="en-US" baseline="0" dirty="0" smtClean="0"/>
              <a:t> scores for collaborative learning is significantly lower compared to all 3 groups, &amp; discussions with diverse others is sig lower for WSU peers, but no difference with Carnegie and NSSE schools</a:t>
            </a:r>
            <a:endParaRPr lang="en-US" dirty="0"/>
          </a:p>
        </p:txBody>
      </p:sp>
      <p:sp>
        <p:nvSpPr>
          <p:cNvPr id="4" name="Slide Number Placeholder 3"/>
          <p:cNvSpPr>
            <a:spLocks noGrp="1"/>
          </p:cNvSpPr>
          <p:nvPr>
            <p:ph type="sldNum" sz="quarter" idx="10"/>
          </p:nvPr>
        </p:nvSpPr>
        <p:spPr/>
        <p:txBody>
          <a:bodyPr/>
          <a:lstStyle/>
          <a:p>
            <a:fld id="{A1140FBF-2F8E-4A5A-A324-2C88CB5AFE79}" type="slidenum">
              <a:rPr lang="en-US" smtClean="0"/>
              <a:t>16</a:t>
            </a:fld>
            <a:endParaRPr lang="en-US"/>
          </a:p>
        </p:txBody>
      </p:sp>
    </p:spTree>
    <p:extLst>
      <p:ext uri="{BB962C8B-B14F-4D97-AF65-F5344CB8AC3E}">
        <p14:creationId xmlns:p14="http://schemas.microsoft.com/office/powerpoint/2010/main" val="324578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difference among mean scores and groups except WSU mean significantly</a:t>
            </a:r>
            <a:r>
              <a:rPr lang="en-US" baseline="0" dirty="0" smtClean="0"/>
              <a:t> lower on student-faculty interaction with all NSSE schools</a:t>
            </a:r>
            <a:endParaRPr lang="en-US" dirty="0"/>
          </a:p>
        </p:txBody>
      </p:sp>
      <p:sp>
        <p:nvSpPr>
          <p:cNvPr id="4" name="Slide Number Placeholder 3"/>
          <p:cNvSpPr>
            <a:spLocks noGrp="1"/>
          </p:cNvSpPr>
          <p:nvPr>
            <p:ph type="sldNum" sz="quarter" idx="10"/>
          </p:nvPr>
        </p:nvSpPr>
        <p:spPr/>
        <p:txBody>
          <a:bodyPr/>
          <a:lstStyle/>
          <a:p>
            <a:fld id="{A1140FBF-2F8E-4A5A-A324-2C88CB5AFE79}" type="slidenum">
              <a:rPr lang="en-US" smtClean="0"/>
              <a:t>17</a:t>
            </a:fld>
            <a:endParaRPr lang="en-US"/>
          </a:p>
        </p:txBody>
      </p:sp>
    </p:spTree>
    <p:extLst>
      <p:ext uri="{BB962C8B-B14F-4D97-AF65-F5344CB8AC3E}">
        <p14:creationId xmlns:p14="http://schemas.microsoft.com/office/powerpoint/2010/main" val="225974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WSU mean significantly lower on Supportive Environment</a:t>
            </a:r>
            <a:r>
              <a:rPr lang="en-US" baseline="0" dirty="0" smtClean="0"/>
              <a:t> compared to Carnegie class and all NSSE schools, no difference with WSU peers, and not difference between all groups on Quality of Interactions</a:t>
            </a:r>
            <a:endParaRPr lang="en-US" dirty="0"/>
          </a:p>
        </p:txBody>
      </p:sp>
      <p:sp>
        <p:nvSpPr>
          <p:cNvPr id="4" name="Slide Number Placeholder 3"/>
          <p:cNvSpPr>
            <a:spLocks noGrp="1"/>
          </p:cNvSpPr>
          <p:nvPr>
            <p:ph type="sldNum" sz="quarter" idx="10"/>
          </p:nvPr>
        </p:nvSpPr>
        <p:spPr/>
        <p:txBody>
          <a:bodyPr/>
          <a:lstStyle/>
          <a:p>
            <a:fld id="{A1140FBF-2F8E-4A5A-A324-2C88CB5AFE79}" type="slidenum">
              <a:rPr lang="en-US" smtClean="0"/>
              <a:t>18</a:t>
            </a:fld>
            <a:endParaRPr lang="en-US"/>
          </a:p>
        </p:txBody>
      </p:sp>
    </p:spTree>
    <p:extLst>
      <p:ext uri="{BB962C8B-B14F-4D97-AF65-F5344CB8AC3E}">
        <p14:creationId xmlns:p14="http://schemas.microsoft.com/office/powerpoint/2010/main" val="2233490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WSU</a:t>
            </a:r>
            <a:r>
              <a:rPr lang="en-US" baseline="0" dirty="0" smtClean="0"/>
              <a:t> mean significantly lower on higher order learning and quantitative reasoning compared to all 3 groups, sig lower on reflective &amp; integrative learning with WSU peers &amp; all NSSE schools, no difference on learning strategies</a:t>
            </a:r>
            <a:endParaRPr lang="en-US" dirty="0"/>
          </a:p>
        </p:txBody>
      </p:sp>
      <p:sp>
        <p:nvSpPr>
          <p:cNvPr id="4" name="Slide Number Placeholder 3"/>
          <p:cNvSpPr>
            <a:spLocks noGrp="1"/>
          </p:cNvSpPr>
          <p:nvPr>
            <p:ph type="sldNum" sz="quarter" idx="10"/>
          </p:nvPr>
        </p:nvSpPr>
        <p:spPr/>
        <p:txBody>
          <a:bodyPr/>
          <a:lstStyle/>
          <a:p>
            <a:fld id="{A1140FBF-2F8E-4A5A-A324-2C88CB5AFE79}" type="slidenum">
              <a:rPr lang="en-US" smtClean="0"/>
              <a:t>19</a:t>
            </a:fld>
            <a:endParaRPr lang="en-US"/>
          </a:p>
        </p:txBody>
      </p:sp>
    </p:spTree>
    <p:extLst>
      <p:ext uri="{BB962C8B-B14F-4D97-AF65-F5344CB8AC3E}">
        <p14:creationId xmlns:p14="http://schemas.microsoft.com/office/powerpoint/2010/main" val="594042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6B5DDD-6372-445A-A0C1-19CF6C306F92}" type="datetimeFigureOut">
              <a:rPr lang="en-US" smtClean="0"/>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AFD36-A522-4108-B43F-87D060089653}" type="slidenum">
              <a:rPr lang="en-US" smtClean="0"/>
              <a:t>‹#›</a:t>
            </a:fld>
            <a:endParaRPr lang="en-US"/>
          </a:p>
        </p:txBody>
      </p:sp>
    </p:spTree>
    <p:extLst>
      <p:ext uri="{BB962C8B-B14F-4D97-AF65-F5344CB8AC3E}">
        <p14:creationId xmlns:p14="http://schemas.microsoft.com/office/powerpoint/2010/main" val="769476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6B5DDD-6372-445A-A0C1-19CF6C306F92}" type="datetimeFigureOut">
              <a:rPr lang="en-US" smtClean="0"/>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AFD36-A522-4108-B43F-87D060089653}" type="slidenum">
              <a:rPr lang="en-US" smtClean="0"/>
              <a:t>‹#›</a:t>
            </a:fld>
            <a:endParaRPr lang="en-US"/>
          </a:p>
        </p:txBody>
      </p:sp>
    </p:spTree>
    <p:extLst>
      <p:ext uri="{BB962C8B-B14F-4D97-AF65-F5344CB8AC3E}">
        <p14:creationId xmlns:p14="http://schemas.microsoft.com/office/powerpoint/2010/main" val="4274966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6B5DDD-6372-445A-A0C1-19CF6C306F92}" type="datetimeFigureOut">
              <a:rPr lang="en-US" smtClean="0"/>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AFD36-A522-4108-B43F-87D060089653}" type="slidenum">
              <a:rPr lang="en-US" smtClean="0"/>
              <a:t>‹#›</a:t>
            </a:fld>
            <a:endParaRPr lang="en-US"/>
          </a:p>
        </p:txBody>
      </p:sp>
    </p:spTree>
    <p:extLst>
      <p:ext uri="{BB962C8B-B14F-4D97-AF65-F5344CB8AC3E}">
        <p14:creationId xmlns:p14="http://schemas.microsoft.com/office/powerpoint/2010/main" val="4046227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31750" y="6248400"/>
            <a:ext cx="9080500" cy="609600"/>
          </a:xfrm>
          <a:prstGeom prst="rect">
            <a:avLst/>
          </a:prstGeom>
          <a:solidFill>
            <a:srgbClr val="FBD8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 name="Rectangle 10"/>
          <p:cNvSpPr/>
          <p:nvPr userDrawn="1"/>
        </p:nvSpPr>
        <p:spPr>
          <a:xfrm>
            <a:off x="31750" y="0"/>
            <a:ext cx="9080500" cy="252413"/>
          </a:xfrm>
          <a:prstGeom prst="rect">
            <a:avLst/>
          </a:prstGeom>
          <a:solidFill>
            <a:srgbClr val="FBD8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5" name="Picture 6" descr="wsu_horizontal_color.png"/>
          <p:cNvPicPr>
            <a:picLocks noChangeAspect="1"/>
          </p:cNvPicPr>
          <p:nvPr userDrawn="1"/>
        </p:nvPicPr>
        <p:blipFill>
          <a:blip r:embed="rId2" cstate="print"/>
          <a:srcRect/>
          <a:stretch>
            <a:fillRect/>
          </a:stretch>
        </p:blipFill>
        <p:spPr bwMode="auto">
          <a:xfrm>
            <a:off x="4572000" y="1295400"/>
            <a:ext cx="3590925" cy="809625"/>
          </a:xfrm>
          <a:prstGeom prst="rect">
            <a:avLst/>
          </a:prstGeom>
          <a:noFill/>
          <a:ln w="9525">
            <a:noFill/>
            <a:miter lim="800000"/>
            <a:headEnd/>
            <a:tailEnd/>
          </a:ln>
        </p:spPr>
      </p:pic>
      <p:sp>
        <p:nvSpPr>
          <p:cNvPr id="2" name="Title 1"/>
          <p:cNvSpPr>
            <a:spLocks noGrp="1"/>
          </p:cNvSpPr>
          <p:nvPr>
            <p:ph type="ctrTitle"/>
          </p:nvPr>
        </p:nvSpPr>
        <p:spPr>
          <a:xfrm>
            <a:off x="1219200" y="2133600"/>
            <a:ext cx="7620000" cy="1470025"/>
          </a:xfrm>
        </p:spPr>
        <p:txBody>
          <a:bodyPr>
            <a:normAutofit/>
          </a:bodyPr>
          <a:lstStyle>
            <a:lvl1pPr>
              <a:defRPr sz="40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572000" y="4191000"/>
            <a:ext cx="4267200" cy="1752600"/>
          </a:xfrm>
        </p:spPr>
        <p:txBody>
          <a:bodyPr>
            <a:normAutofit/>
          </a:bodyPr>
          <a:lstStyle>
            <a:lvl1pPr marL="0" indent="0" algn="r">
              <a:lnSpc>
                <a:spcPct val="90000"/>
              </a:lnSpc>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a:t>
            </a:r>
          </a:p>
          <a:p>
            <a:r>
              <a:rPr lang="en-US" dirty="0" smtClean="0"/>
              <a:t>Title, Department</a:t>
            </a:r>
          </a:p>
          <a:p>
            <a:r>
              <a:rPr lang="en-US" dirty="0" smtClean="0"/>
              <a:t>Date</a:t>
            </a:r>
          </a:p>
        </p:txBody>
      </p:sp>
      <p:sp>
        <p:nvSpPr>
          <p:cNvPr id="6" name="Date Placeholder 3"/>
          <p:cNvSpPr>
            <a:spLocks noGrp="1"/>
          </p:cNvSpPr>
          <p:nvPr>
            <p:ph type="dt" sz="half" idx="10"/>
          </p:nvPr>
        </p:nvSpPr>
        <p:spPr/>
        <p:txBody>
          <a:bodyPr/>
          <a:lstStyle>
            <a:lvl1pPr>
              <a:defRPr/>
            </a:lvl1pPr>
          </a:lstStyle>
          <a:p>
            <a:pPr>
              <a:defRPr/>
            </a:pPr>
            <a:fld id="{D6EC5125-823D-4B06-959D-FE03F28B4108}" type="datetime1">
              <a:rPr lang="en-US" smtClean="0">
                <a:solidFill>
                  <a:prstClr val="black"/>
                </a:solidFill>
              </a:rPr>
              <a:pPr>
                <a:defRPr/>
              </a:pPr>
              <a:t>10/22/2013</a:t>
            </a:fld>
            <a:endParaRPr lang="en-US">
              <a:solidFill>
                <a:prstClr val="black"/>
              </a:solidFill>
            </a:endParaRPr>
          </a:p>
        </p:txBody>
      </p:sp>
      <p:cxnSp>
        <p:nvCxnSpPr>
          <p:cNvPr id="12" name="Straight Connector 11"/>
          <p:cNvCxnSpPr/>
          <p:nvPr userDrawn="1"/>
        </p:nvCxnSpPr>
        <p:spPr>
          <a:xfrm>
            <a:off x="1371600" y="3733800"/>
            <a:ext cx="7729538" cy="0"/>
          </a:xfrm>
          <a:prstGeom prst="line">
            <a:avLst/>
          </a:prstGeom>
          <a:ln w="571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281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9212" y="274638"/>
            <a:ext cx="8499987" cy="846239"/>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39212"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CE5739-406F-4507-AB54-CC53834E8843}" type="datetime1">
              <a:rPr lang="en-US" smtClean="0">
                <a:solidFill>
                  <a:prstClr val="black"/>
                </a:solidFill>
              </a:rPr>
              <a:pPr>
                <a:defRPr/>
              </a:pPr>
              <a:t>10/22/2013</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 Wichita State University</a:t>
            </a:r>
            <a:endParaRPr lang="en-US">
              <a:solidFill>
                <a:prstClr val="black">
                  <a:tint val="75000"/>
                </a:prstClr>
              </a:solidFill>
            </a:endParaRPr>
          </a:p>
        </p:txBody>
      </p:sp>
    </p:spTree>
    <p:extLst>
      <p:ext uri="{BB962C8B-B14F-4D97-AF65-F5344CB8AC3E}">
        <p14:creationId xmlns:p14="http://schemas.microsoft.com/office/powerpoint/2010/main" val="3569160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28B6081E-C5DD-4359-988F-D8154CF16007}" type="datetime1">
              <a:rPr lang="en-US" smtClean="0">
                <a:solidFill>
                  <a:prstClr val="black"/>
                </a:solidFill>
              </a:rPr>
              <a:pPr>
                <a:defRPr/>
              </a:pPr>
              <a:t>10/22/2013</a:t>
            </a:fld>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r>
              <a:rPr lang="en-US" smtClean="0">
                <a:solidFill>
                  <a:prstClr val="black">
                    <a:tint val="75000"/>
                  </a:prstClr>
                </a:solidFill>
              </a:rPr>
              <a:t>(c) Wichita State University</a:t>
            </a:r>
            <a:endParaRPr lang="en-US">
              <a:solidFill>
                <a:prstClr val="black">
                  <a:tint val="75000"/>
                </a:prstClr>
              </a:solidFill>
            </a:endParaRPr>
          </a:p>
        </p:txBody>
      </p:sp>
    </p:spTree>
    <p:extLst>
      <p:ext uri="{BB962C8B-B14F-4D97-AF65-F5344CB8AC3E}">
        <p14:creationId xmlns:p14="http://schemas.microsoft.com/office/powerpoint/2010/main" val="2465259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72E476EA-C5F1-40C2-85A3-60057DF0EFDC}" type="datetime1">
              <a:rPr lang="en-US" smtClean="0">
                <a:solidFill>
                  <a:prstClr val="black"/>
                </a:solidFill>
              </a:rPr>
              <a:pPr>
                <a:defRPr/>
              </a:pPr>
              <a:t>10/22/2013</a:t>
            </a:fld>
            <a:endParaRPr lang="en-US">
              <a:solidFill>
                <a:prstClr val="black"/>
              </a:solidFill>
            </a:endParaRPr>
          </a:p>
        </p:txBody>
      </p:sp>
      <p:sp>
        <p:nvSpPr>
          <p:cNvPr id="4" name="Footer Placeholder 3"/>
          <p:cNvSpPr>
            <a:spLocks noGrp="1"/>
          </p:cNvSpPr>
          <p:nvPr>
            <p:ph type="ftr" sz="quarter" idx="11"/>
          </p:nvPr>
        </p:nvSpPr>
        <p:spPr/>
        <p:txBody>
          <a:bodyPr/>
          <a:lstStyle>
            <a:lvl1pPr>
              <a:defRPr/>
            </a:lvl1pPr>
          </a:lstStyle>
          <a:p>
            <a:pPr>
              <a:defRPr/>
            </a:pPr>
            <a:r>
              <a:rPr lang="en-US" smtClean="0">
                <a:solidFill>
                  <a:prstClr val="black">
                    <a:tint val="75000"/>
                  </a:prstClr>
                </a:solidFill>
              </a:rPr>
              <a:t>(c) Wichita State University</a:t>
            </a:r>
            <a:endParaRPr lang="en-US">
              <a:solidFill>
                <a:prstClr val="black">
                  <a:tint val="75000"/>
                </a:prstClr>
              </a:solidFill>
            </a:endParaRPr>
          </a:p>
        </p:txBody>
      </p:sp>
    </p:spTree>
    <p:extLst>
      <p:ext uri="{BB962C8B-B14F-4D97-AF65-F5344CB8AC3E}">
        <p14:creationId xmlns:p14="http://schemas.microsoft.com/office/powerpoint/2010/main" val="2052965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9249BAD-8717-4B8F-974C-E259D24F9109}" type="datetime1">
              <a:rPr lang="en-US" smtClean="0">
                <a:solidFill>
                  <a:prstClr val="black"/>
                </a:solidFill>
              </a:rPr>
              <a:pPr>
                <a:defRPr/>
              </a:pPr>
              <a:t>10/22/2013</a:t>
            </a:fld>
            <a:endParaRPr lang="en-US">
              <a:solidFill>
                <a:prstClr val="black"/>
              </a:solidFill>
            </a:endParaRPr>
          </a:p>
        </p:txBody>
      </p:sp>
      <p:sp>
        <p:nvSpPr>
          <p:cNvPr id="3" name="Footer Placeholder 2"/>
          <p:cNvSpPr>
            <a:spLocks noGrp="1"/>
          </p:cNvSpPr>
          <p:nvPr>
            <p:ph type="ftr" sz="quarter" idx="11"/>
          </p:nvPr>
        </p:nvSpPr>
        <p:spPr/>
        <p:txBody>
          <a:bodyPr/>
          <a:lstStyle>
            <a:lvl1pPr>
              <a:defRPr/>
            </a:lvl1pPr>
          </a:lstStyle>
          <a:p>
            <a:pPr>
              <a:defRPr/>
            </a:pPr>
            <a:r>
              <a:rPr lang="en-US" smtClean="0">
                <a:solidFill>
                  <a:prstClr val="black">
                    <a:tint val="75000"/>
                  </a:prstClr>
                </a:solidFill>
              </a:rPr>
              <a:t>(c) Wichita State University</a:t>
            </a:r>
            <a:endParaRPr lang="en-US">
              <a:solidFill>
                <a:prstClr val="black">
                  <a:tint val="75000"/>
                </a:prstClr>
              </a:solidFill>
            </a:endParaRPr>
          </a:p>
        </p:txBody>
      </p:sp>
    </p:spTree>
    <p:extLst>
      <p:ext uri="{BB962C8B-B14F-4D97-AF65-F5344CB8AC3E}">
        <p14:creationId xmlns:p14="http://schemas.microsoft.com/office/powerpoint/2010/main" val="337095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6B5DDD-6372-445A-A0C1-19CF6C306F92}" type="datetimeFigureOut">
              <a:rPr lang="en-US" smtClean="0"/>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AFD36-A522-4108-B43F-87D060089653}" type="slidenum">
              <a:rPr lang="en-US" smtClean="0"/>
              <a:t>‹#›</a:t>
            </a:fld>
            <a:endParaRPr lang="en-US"/>
          </a:p>
        </p:txBody>
      </p:sp>
    </p:spTree>
    <p:extLst>
      <p:ext uri="{BB962C8B-B14F-4D97-AF65-F5344CB8AC3E}">
        <p14:creationId xmlns:p14="http://schemas.microsoft.com/office/powerpoint/2010/main" val="86857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6B5DDD-6372-445A-A0C1-19CF6C306F92}" type="datetimeFigureOut">
              <a:rPr lang="en-US" smtClean="0"/>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AFD36-A522-4108-B43F-87D060089653}" type="slidenum">
              <a:rPr lang="en-US" smtClean="0"/>
              <a:t>‹#›</a:t>
            </a:fld>
            <a:endParaRPr lang="en-US"/>
          </a:p>
        </p:txBody>
      </p:sp>
    </p:spTree>
    <p:extLst>
      <p:ext uri="{BB962C8B-B14F-4D97-AF65-F5344CB8AC3E}">
        <p14:creationId xmlns:p14="http://schemas.microsoft.com/office/powerpoint/2010/main" val="2419186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6B5DDD-6372-445A-A0C1-19CF6C306F92}" type="datetimeFigureOut">
              <a:rPr lang="en-US" smtClean="0"/>
              <a:t>10/22/2013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AFD36-A522-4108-B43F-87D060089653}" type="slidenum">
              <a:rPr lang="en-US" smtClean="0"/>
              <a:t>‹#›</a:t>
            </a:fld>
            <a:endParaRPr lang="en-US"/>
          </a:p>
        </p:txBody>
      </p:sp>
    </p:spTree>
    <p:extLst>
      <p:ext uri="{BB962C8B-B14F-4D97-AF65-F5344CB8AC3E}">
        <p14:creationId xmlns:p14="http://schemas.microsoft.com/office/powerpoint/2010/main" val="145010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6B5DDD-6372-445A-A0C1-19CF6C306F92}" type="datetimeFigureOut">
              <a:rPr lang="en-US" smtClean="0"/>
              <a:t>10/22/2013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5AFD36-A522-4108-B43F-87D060089653}" type="slidenum">
              <a:rPr lang="en-US" smtClean="0"/>
              <a:t>‹#›</a:t>
            </a:fld>
            <a:endParaRPr lang="en-US"/>
          </a:p>
        </p:txBody>
      </p:sp>
    </p:spTree>
    <p:extLst>
      <p:ext uri="{BB962C8B-B14F-4D97-AF65-F5344CB8AC3E}">
        <p14:creationId xmlns:p14="http://schemas.microsoft.com/office/powerpoint/2010/main" val="127613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6B5DDD-6372-445A-A0C1-19CF6C306F92}" type="datetimeFigureOut">
              <a:rPr lang="en-US" smtClean="0"/>
              <a:t>10/22/2013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AFD36-A522-4108-B43F-87D060089653}" type="slidenum">
              <a:rPr lang="en-US" smtClean="0"/>
              <a:t>‹#›</a:t>
            </a:fld>
            <a:endParaRPr lang="en-US"/>
          </a:p>
        </p:txBody>
      </p:sp>
    </p:spTree>
    <p:extLst>
      <p:ext uri="{BB962C8B-B14F-4D97-AF65-F5344CB8AC3E}">
        <p14:creationId xmlns:p14="http://schemas.microsoft.com/office/powerpoint/2010/main" val="3136231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6B5DDD-6372-445A-A0C1-19CF6C306F92}" type="datetimeFigureOut">
              <a:rPr lang="en-US" smtClean="0"/>
              <a:t>10/22/2013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5AFD36-A522-4108-B43F-87D060089653}" type="slidenum">
              <a:rPr lang="en-US" smtClean="0"/>
              <a:t>‹#›</a:t>
            </a:fld>
            <a:endParaRPr lang="en-US"/>
          </a:p>
        </p:txBody>
      </p:sp>
    </p:spTree>
    <p:extLst>
      <p:ext uri="{BB962C8B-B14F-4D97-AF65-F5344CB8AC3E}">
        <p14:creationId xmlns:p14="http://schemas.microsoft.com/office/powerpoint/2010/main" val="2577659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6B5DDD-6372-445A-A0C1-19CF6C306F92}" type="datetimeFigureOut">
              <a:rPr lang="en-US" smtClean="0"/>
              <a:t>10/22/2013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AFD36-A522-4108-B43F-87D060089653}" type="slidenum">
              <a:rPr lang="en-US" smtClean="0"/>
              <a:t>‹#›</a:t>
            </a:fld>
            <a:endParaRPr lang="en-US"/>
          </a:p>
        </p:txBody>
      </p:sp>
    </p:spTree>
    <p:extLst>
      <p:ext uri="{BB962C8B-B14F-4D97-AF65-F5344CB8AC3E}">
        <p14:creationId xmlns:p14="http://schemas.microsoft.com/office/powerpoint/2010/main" val="810023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6B5DDD-6372-445A-A0C1-19CF6C306F92}" type="datetimeFigureOut">
              <a:rPr lang="en-US" smtClean="0"/>
              <a:t>10/22/2013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AFD36-A522-4108-B43F-87D060089653}" type="slidenum">
              <a:rPr lang="en-US" smtClean="0"/>
              <a:t>‹#›</a:t>
            </a:fld>
            <a:endParaRPr lang="en-US"/>
          </a:p>
        </p:txBody>
      </p:sp>
    </p:spTree>
    <p:extLst>
      <p:ext uri="{BB962C8B-B14F-4D97-AF65-F5344CB8AC3E}">
        <p14:creationId xmlns:p14="http://schemas.microsoft.com/office/powerpoint/2010/main" val="799462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B5DDD-6372-445A-A0C1-19CF6C306F92}" type="datetimeFigureOut">
              <a:rPr lang="en-US" smtClean="0"/>
              <a:t>10/22/2013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AFD36-A522-4108-B43F-87D060089653}" type="slidenum">
              <a:rPr lang="en-US" smtClean="0"/>
              <a:t>‹#›</a:t>
            </a:fld>
            <a:endParaRPr lang="en-US"/>
          </a:p>
        </p:txBody>
      </p:sp>
    </p:spTree>
    <p:extLst>
      <p:ext uri="{BB962C8B-B14F-4D97-AF65-F5344CB8AC3E}">
        <p14:creationId xmlns:p14="http://schemas.microsoft.com/office/powerpoint/2010/main" val="193391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Picture 10" descr="wsu_horizontal_color.png"/>
          <p:cNvPicPr>
            <a:picLocks noChangeAspect="1"/>
          </p:cNvPicPr>
          <p:nvPr/>
        </p:nvPicPr>
        <p:blipFill>
          <a:blip r:embed="rId7" cstate="print"/>
          <a:srcRect/>
          <a:stretch>
            <a:fillRect/>
          </a:stretch>
        </p:blipFill>
        <p:spPr bwMode="auto">
          <a:xfrm>
            <a:off x="7391400" y="6356350"/>
            <a:ext cx="1554163" cy="349250"/>
          </a:xfrm>
          <a:prstGeom prst="rect">
            <a:avLst/>
          </a:prstGeom>
          <a:noFill/>
          <a:ln w="9525">
            <a:noFill/>
            <a:miter lim="800000"/>
            <a:headEnd/>
            <a:tailEnd/>
          </a:ln>
        </p:spPr>
      </p:pic>
      <p:sp>
        <p:nvSpPr>
          <p:cNvPr id="9" name="Slide Number Placeholder 6"/>
          <p:cNvSpPr txBox="1">
            <a:spLocks/>
          </p:cNvSpPr>
          <p:nvPr/>
        </p:nvSpPr>
        <p:spPr>
          <a:xfrm>
            <a:off x="152400" y="6432550"/>
            <a:ext cx="838200" cy="501650"/>
          </a:xfrm>
          <a:prstGeom prst="rect">
            <a:avLst/>
          </a:prstGeom>
        </p:spPr>
        <p:txBody>
          <a:bodyPr/>
          <a:lstStyle/>
          <a:p>
            <a:pPr>
              <a:defRPr/>
            </a:pPr>
            <a:fld id="{12073121-80F2-4A27-A972-3FCE9B2C70D8}" type="slidenum">
              <a:rPr lang="en-US" sz="800">
                <a:solidFill>
                  <a:prstClr val="white">
                    <a:lumMod val="50000"/>
                  </a:prstClr>
                </a:solidFill>
              </a:rPr>
              <a:pPr>
                <a:defRPr/>
              </a:pPr>
              <a:t>‹#›</a:t>
            </a:fld>
            <a:endParaRPr lang="en-US" sz="800" dirty="0">
              <a:solidFill>
                <a:prstClr val="white">
                  <a:lumMod val="50000"/>
                </a:prstClr>
              </a:solidFill>
            </a:endParaRPr>
          </a:p>
        </p:txBody>
      </p:sp>
      <p:sp>
        <p:nvSpPr>
          <p:cNvPr id="1029" name="Title Placeholder 1"/>
          <p:cNvSpPr>
            <a:spLocks noGrp="1"/>
          </p:cNvSpPr>
          <p:nvPr>
            <p:ph type="title"/>
          </p:nvPr>
        </p:nvSpPr>
        <p:spPr bwMode="auto">
          <a:xfrm>
            <a:off x="339725" y="274638"/>
            <a:ext cx="8499475" cy="846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3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9372600" y="632460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solidFill>
                <a:latin typeface="+mn-lt"/>
                <a:cs typeface="+mn-cs"/>
              </a:defRPr>
            </a:lvl1pPr>
          </a:lstStyle>
          <a:p>
            <a:pPr>
              <a:defRPr/>
            </a:pPr>
            <a:fld id="{19B5660C-288A-49BF-99AA-23D91C823C5E}" type="datetime1">
              <a:rPr lang="en-US">
                <a:solidFill>
                  <a:prstClr val="black"/>
                </a:solidFill>
              </a:rPr>
              <a:pPr>
                <a:defRPr/>
              </a:pPr>
              <a:t>10/22/2013</a:t>
            </a:fld>
            <a:endParaRPr lang="en-US" dirty="0">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800" smtClean="0">
                <a:solidFill>
                  <a:schemeClr val="tx1">
                    <a:tint val="75000"/>
                  </a:schemeClr>
                </a:solidFill>
                <a:latin typeface="+mn-lt"/>
                <a:cs typeface="+mn-cs"/>
              </a:defRPr>
            </a:lvl1pPr>
          </a:lstStyle>
          <a:p>
            <a:pPr>
              <a:defRPr/>
            </a:pPr>
            <a:r>
              <a:rPr lang="en-US">
                <a:solidFill>
                  <a:prstClr val="black">
                    <a:tint val="75000"/>
                  </a:prstClr>
                </a:solidFill>
              </a:rPr>
              <a:t>(c) Wichita State University</a:t>
            </a:r>
            <a:endParaRPr lang="en-US" dirty="0">
              <a:solidFill>
                <a:prstClr val="black">
                  <a:tint val="75000"/>
                </a:prstClr>
              </a:solidFill>
            </a:endParaRPr>
          </a:p>
        </p:txBody>
      </p:sp>
      <p:sp>
        <p:nvSpPr>
          <p:cNvPr id="12" name="Rectangle 11"/>
          <p:cNvSpPr/>
          <p:nvPr/>
        </p:nvSpPr>
        <p:spPr>
          <a:xfrm>
            <a:off x="31750" y="6746875"/>
            <a:ext cx="9080500" cy="111125"/>
          </a:xfrm>
          <a:prstGeom prst="rect">
            <a:avLst/>
          </a:prstGeom>
          <a:solidFill>
            <a:srgbClr val="FBD8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818130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dt="0"/>
  <p:txStyles>
    <p:titleStyle>
      <a:lvl1pPr algn="l" rtl="0" eaLnBrk="1" fontAlgn="base" hangingPunct="1">
        <a:spcBef>
          <a:spcPct val="0"/>
        </a:spcBef>
        <a:spcAft>
          <a:spcPct val="0"/>
        </a:spcAft>
        <a:defRPr sz="3200" b="1" kern="1200">
          <a:solidFill>
            <a:schemeClr val="tx1"/>
          </a:solidFill>
          <a:latin typeface="+mn-lt"/>
          <a:ea typeface="+mj-ea"/>
          <a:cs typeface="+mj-cs"/>
        </a:defRPr>
      </a:lvl1pPr>
      <a:lvl2pPr algn="l" rtl="0" eaLnBrk="1" fontAlgn="base" hangingPunct="1">
        <a:spcBef>
          <a:spcPct val="0"/>
        </a:spcBef>
        <a:spcAft>
          <a:spcPct val="0"/>
        </a:spcAft>
        <a:defRPr sz="3200" b="1">
          <a:solidFill>
            <a:schemeClr val="tx1"/>
          </a:solidFill>
          <a:latin typeface="Georgia" pitchFamily="18" charset="0"/>
        </a:defRPr>
      </a:lvl2pPr>
      <a:lvl3pPr algn="l" rtl="0" eaLnBrk="1" fontAlgn="base" hangingPunct="1">
        <a:spcBef>
          <a:spcPct val="0"/>
        </a:spcBef>
        <a:spcAft>
          <a:spcPct val="0"/>
        </a:spcAft>
        <a:defRPr sz="3200" b="1">
          <a:solidFill>
            <a:schemeClr val="tx1"/>
          </a:solidFill>
          <a:latin typeface="Georgia" pitchFamily="18" charset="0"/>
        </a:defRPr>
      </a:lvl3pPr>
      <a:lvl4pPr algn="l" rtl="0" eaLnBrk="1" fontAlgn="base" hangingPunct="1">
        <a:spcBef>
          <a:spcPct val="0"/>
        </a:spcBef>
        <a:spcAft>
          <a:spcPct val="0"/>
        </a:spcAft>
        <a:defRPr sz="3200" b="1">
          <a:solidFill>
            <a:schemeClr val="tx1"/>
          </a:solidFill>
          <a:latin typeface="Georgia" pitchFamily="18" charset="0"/>
        </a:defRPr>
      </a:lvl4pPr>
      <a:lvl5pPr algn="l" rtl="0" eaLnBrk="1" fontAlgn="base" hangingPunct="1">
        <a:spcBef>
          <a:spcPct val="0"/>
        </a:spcBef>
        <a:spcAft>
          <a:spcPct val="0"/>
        </a:spcAft>
        <a:defRPr sz="3200" b="1">
          <a:solidFill>
            <a:schemeClr val="tx1"/>
          </a:solidFill>
          <a:latin typeface="Georgia" pitchFamily="18" charset="0"/>
        </a:defRPr>
      </a:lvl5pPr>
      <a:lvl6pPr marL="457200" algn="l" rtl="0" eaLnBrk="1" fontAlgn="base" hangingPunct="1">
        <a:spcBef>
          <a:spcPct val="0"/>
        </a:spcBef>
        <a:spcAft>
          <a:spcPct val="0"/>
        </a:spcAft>
        <a:defRPr sz="3200" b="1">
          <a:solidFill>
            <a:schemeClr val="tx1"/>
          </a:solidFill>
          <a:latin typeface="Georgia" pitchFamily="18" charset="0"/>
        </a:defRPr>
      </a:lvl6pPr>
      <a:lvl7pPr marL="914400" algn="l" rtl="0" eaLnBrk="1" fontAlgn="base" hangingPunct="1">
        <a:spcBef>
          <a:spcPct val="0"/>
        </a:spcBef>
        <a:spcAft>
          <a:spcPct val="0"/>
        </a:spcAft>
        <a:defRPr sz="3200" b="1">
          <a:solidFill>
            <a:schemeClr val="tx1"/>
          </a:solidFill>
          <a:latin typeface="Georgia" pitchFamily="18" charset="0"/>
        </a:defRPr>
      </a:lvl7pPr>
      <a:lvl8pPr marL="1371600" algn="l" rtl="0" eaLnBrk="1" fontAlgn="base" hangingPunct="1">
        <a:spcBef>
          <a:spcPct val="0"/>
        </a:spcBef>
        <a:spcAft>
          <a:spcPct val="0"/>
        </a:spcAft>
        <a:defRPr sz="3200" b="1">
          <a:solidFill>
            <a:schemeClr val="tx1"/>
          </a:solidFill>
          <a:latin typeface="Georgia" pitchFamily="18" charset="0"/>
        </a:defRPr>
      </a:lvl8pPr>
      <a:lvl9pPr marL="1828800" algn="l" rtl="0" eaLnBrk="1" fontAlgn="base" hangingPunct="1">
        <a:spcBef>
          <a:spcPct val="0"/>
        </a:spcBef>
        <a:spcAft>
          <a:spcPct val="0"/>
        </a:spcAft>
        <a:defRPr sz="3200" b="1">
          <a:solidFill>
            <a:schemeClr val="tx1"/>
          </a:solidFill>
          <a:latin typeface="Georgia" pitchFamily="18" charset="0"/>
        </a:defRPr>
      </a:lvl9pPr>
    </p:titleStyle>
    <p:bodyStyle>
      <a:lvl1pPr marL="342900" indent="-342900" algn="l" rtl="0" eaLnBrk="1" fontAlgn="base" hangingPunct="1">
        <a:lnSpc>
          <a:spcPct val="90000"/>
        </a:lnSpc>
        <a:spcBef>
          <a:spcPts val="600"/>
        </a:spcBef>
        <a:spcAft>
          <a:spcPts val="600"/>
        </a:spcAft>
        <a:buClr>
          <a:schemeClr val="tx1"/>
        </a:buClr>
        <a:buFont typeface="Wingdings" pitchFamily="2" charset="2"/>
        <a:buChar char="Ø"/>
        <a:defRPr sz="2800" kern="1200">
          <a:solidFill>
            <a:schemeClr val="tx1"/>
          </a:solidFill>
          <a:latin typeface="Arial" pitchFamily="34" charset="0"/>
          <a:ea typeface="+mn-ea"/>
          <a:cs typeface="Arial" pitchFamily="34" charset="0"/>
        </a:defRPr>
      </a:lvl1pPr>
      <a:lvl2pPr marL="742950" indent="-285750" algn="l" rtl="0" eaLnBrk="1" fontAlgn="base" hangingPunct="1">
        <a:lnSpc>
          <a:spcPct val="90000"/>
        </a:lnSpc>
        <a:spcBef>
          <a:spcPts val="400"/>
        </a:spcBef>
        <a:spcAft>
          <a:spcPts val="400"/>
        </a:spcAft>
        <a:buClr>
          <a:schemeClr val="tx1"/>
        </a:buClr>
        <a:buFont typeface="Wingdings" pitchFamily="2" charset="2"/>
        <a:buChar char="q"/>
        <a:defRPr sz="2400" kern="1200">
          <a:solidFill>
            <a:schemeClr val="tx1"/>
          </a:solidFill>
          <a:latin typeface="+mn-lt"/>
          <a:ea typeface="+mn-ea"/>
          <a:cs typeface="Arial" charset="0"/>
        </a:defRPr>
      </a:lvl2pPr>
      <a:lvl3pPr marL="1143000" indent="-228600" algn="l" rtl="0" eaLnBrk="1" fontAlgn="base" hangingPunct="1">
        <a:lnSpc>
          <a:spcPct val="90000"/>
        </a:lnSpc>
        <a:spcBef>
          <a:spcPts val="350"/>
        </a:spcBef>
        <a:spcAft>
          <a:spcPts val="350"/>
        </a:spcAft>
        <a:buClr>
          <a:schemeClr val="tx1"/>
        </a:buClr>
        <a:buFont typeface="Arial" charset="0"/>
        <a:buChar char="•"/>
        <a:defRPr sz="2000" kern="1200">
          <a:solidFill>
            <a:schemeClr val="tx1"/>
          </a:solidFill>
          <a:latin typeface="+mn-lt"/>
          <a:ea typeface="+mn-ea"/>
          <a:cs typeface="Arial"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Arial"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mailto:tiffany.franks@wichita.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r>
              <a:rPr lang="en-US" dirty="0" smtClean="0"/>
              <a:t>National Survey of Student Engagement (NSSE) 2013</a:t>
            </a:r>
          </a:p>
        </p:txBody>
      </p:sp>
      <p:sp>
        <p:nvSpPr>
          <p:cNvPr id="13315" name="Subtitle 2"/>
          <p:cNvSpPr>
            <a:spLocks noGrp="1"/>
          </p:cNvSpPr>
          <p:nvPr>
            <p:ph type="subTitle" idx="1"/>
          </p:nvPr>
        </p:nvSpPr>
        <p:spPr/>
        <p:txBody>
          <a:bodyPr/>
          <a:lstStyle/>
          <a:p>
            <a:r>
              <a:rPr lang="en-US" dirty="0" smtClean="0">
                <a:latin typeface="Arial" charset="0"/>
                <a:cs typeface="Arial" charset="0"/>
              </a:rPr>
              <a:t>Tiffany Franks</a:t>
            </a:r>
          </a:p>
          <a:p>
            <a:r>
              <a:rPr lang="en-US" dirty="0" smtClean="0">
                <a:latin typeface="Arial" charset="0"/>
                <a:cs typeface="Arial" charset="0"/>
              </a:rPr>
              <a:t>Assistant Director, Office of Planning &amp; Analysis</a:t>
            </a:r>
          </a:p>
          <a:p>
            <a:r>
              <a:rPr lang="en-US" dirty="0" smtClean="0">
                <a:latin typeface="Arial" charset="0"/>
                <a:cs typeface="Arial" charset="0"/>
              </a:rPr>
              <a:t>October 25, 2013</a:t>
            </a:r>
          </a:p>
        </p:txBody>
      </p:sp>
    </p:spTree>
    <p:extLst>
      <p:ext uri="{BB962C8B-B14F-4D97-AF65-F5344CB8AC3E}">
        <p14:creationId xmlns:p14="http://schemas.microsoft.com/office/powerpoint/2010/main" val="1160618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to NSSE 2013</a:t>
            </a:r>
          </a:p>
        </p:txBody>
      </p:sp>
      <p:sp>
        <p:nvSpPr>
          <p:cNvPr id="3" name="Content Placeholder 2"/>
          <p:cNvSpPr>
            <a:spLocks noGrp="1"/>
          </p:cNvSpPr>
          <p:nvPr>
            <p:ph idx="1"/>
          </p:nvPr>
        </p:nvSpPr>
        <p:spPr/>
        <p:txBody>
          <a:bodyPr/>
          <a:lstStyle/>
          <a:p>
            <a:r>
              <a:rPr lang="en-US" dirty="0"/>
              <a:t>Instead of using “benchmarks”, NSSE is now using “Engagement Indicators and Measures of Participation in High Impact </a:t>
            </a:r>
            <a:r>
              <a:rPr lang="en-US" dirty="0" smtClean="0"/>
              <a:t>Practices”</a:t>
            </a:r>
            <a:endParaRPr lang="en-US" dirty="0"/>
          </a:p>
          <a:p>
            <a:r>
              <a:rPr lang="en-US" dirty="0"/>
              <a:t>Longitudinal comparisons of individual questions &amp; historical benchmarks are somewhat limited due to different scoring metrics and deletion of some survey items</a:t>
            </a:r>
          </a:p>
          <a:p>
            <a:endParaRPr lang="en-US" dirty="0"/>
          </a:p>
        </p:txBody>
      </p:sp>
    </p:spTree>
    <p:extLst>
      <p:ext uri="{BB962C8B-B14F-4D97-AF65-F5344CB8AC3E}">
        <p14:creationId xmlns:p14="http://schemas.microsoft.com/office/powerpoint/2010/main" val="1280210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Changes to NSSE 2013</a:t>
            </a:r>
            <a:br>
              <a:rPr lang="en-US" dirty="0" smtClean="0"/>
            </a:br>
            <a:r>
              <a:rPr lang="en-US" sz="2000" dirty="0" smtClean="0"/>
              <a:t>cont.</a:t>
            </a:r>
            <a:endParaRPr lang="en-US" dirty="0"/>
          </a:p>
        </p:txBody>
      </p:sp>
      <p:sp>
        <p:nvSpPr>
          <p:cNvPr id="3" name="Content Placeholder 2"/>
          <p:cNvSpPr>
            <a:spLocks noGrp="1"/>
          </p:cNvSpPr>
          <p:nvPr>
            <p:ph idx="1"/>
          </p:nvPr>
        </p:nvSpPr>
        <p:spPr/>
        <p:txBody>
          <a:bodyPr>
            <a:normAutofit/>
          </a:bodyPr>
          <a:lstStyle/>
          <a:p>
            <a:r>
              <a:rPr lang="en-US" dirty="0" smtClean="0"/>
              <a:t>There are 10 different engagement indicators which fall under one of four “themes”</a:t>
            </a:r>
          </a:p>
          <a:p>
            <a:pPr marL="914400" lvl="2" indent="0">
              <a:buNone/>
            </a:pPr>
            <a:endParaRPr lang="en-US"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1" y="2971800"/>
            <a:ext cx="62484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3368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NSSE Engagement Indicator Scoring</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dirty="0" smtClean="0"/>
              <a:t>Each Engagement Indicator is scored on a 60 point scale (never=0, sometimes=20, often=40, very often=60)</a:t>
            </a:r>
          </a:p>
          <a:p>
            <a:r>
              <a:rPr lang="en-US" dirty="0" smtClean="0"/>
              <a:t>Mean comparisons are given for each Engagement Indicator for WSU peer institutions (n=10), institutions with the same Carnegie Classification (Research University-High Research Activity, n=36) and all NSSE institutions (n=567)</a:t>
            </a:r>
          </a:p>
        </p:txBody>
      </p:sp>
    </p:spTree>
    <p:extLst>
      <p:ext uri="{BB962C8B-B14F-4D97-AF65-F5344CB8AC3E}">
        <p14:creationId xmlns:p14="http://schemas.microsoft.com/office/powerpoint/2010/main" val="1050540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WSU Peer Institutions</a:t>
            </a:r>
            <a:endParaRPr lang="en-US" dirty="0"/>
          </a:p>
        </p:txBody>
      </p:sp>
      <p:sp>
        <p:nvSpPr>
          <p:cNvPr id="3" name="Content Placeholder 2"/>
          <p:cNvSpPr>
            <a:spLocks noGrp="1"/>
          </p:cNvSpPr>
          <p:nvPr>
            <p:ph idx="1"/>
          </p:nvPr>
        </p:nvSpPr>
        <p:spPr/>
        <p:txBody>
          <a:bodyPr>
            <a:normAutofit fontScale="92500"/>
          </a:bodyPr>
          <a:lstStyle/>
          <a:p>
            <a:r>
              <a:rPr lang="en-US" dirty="0" smtClean="0"/>
              <a:t>Comparison peer institutions were selected by the President and the President’s Executive Team and approved by the Kansas Board of Regents.  WSU peer institutions are:</a:t>
            </a:r>
          </a:p>
          <a:p>
            <a:pPr lvl="1"/>
            <a:r>
              <a:rPr lang="en-US" dirty="0" smtClean="0"/>
              <a:t>Florida Atlantic University (Boca Raton, FL)</a:t>
            </a:r>
          </a:p>
          <a:p>
            <a:pPr lvl="1"/>
            <a:r>
              <a:rPr lang="en-US" dirty="0" smtClean="0"/>
              <a:t>Oakland University (Rochester Hills, MI)</a:t>
            </a:r>
          </a:p>
          <a:p>
            <a:pPr lvl="1"/>
            <a:r>
              <a:rPr lang="en-US" dirty="0" smtClean="0"/>
              <a:t>Portland State University (Portland, OR)</a:t>
            </a:r>
          </a:p>
          <a:p>
            <a:pPr lvl="1"/>
            <a:r>
              <a:rPr lang="en-US" dirty="0" smtClean="0"/>
              <a:t>University of Akron (Akron, OH)</a:t>
            </a:r>
          </a:p>
          <a:p>
            <a:pPr lvl="1"/>
            <a:r>
              <a:rPr lang="en-US" dirty="0" smtClean="0"/>
              <a:t>University of Arkansas at Little Rock (Little Rock, AR)</a:t>
            </a:r>
          </a:p>
          <a:p>
            <a:pPr lvl="1"/>
            <a:endParaRPr lang="en-US" dirty="0" smtClean="0"/>
          </a:p>
          <a:p>
            <a:pPr marL="457200" lvl="1" indent="0">
              <a:buNone/>
            </a:pPr>
            <a:endParaRPr lang="en-US" dirty="0" smtClean="0"/>
          </a:p>
          <a:p>
            <a:endParaRPr lang="en-US" dirty="0"/>
          </a:p>
        </p:txBody>
      </p:sp>
    </p:spTree>
    <p:extLst>
      <p:ext uri="{BB962C8B-B14F-4D97-AF65-F5344CB8AC3E}">
        <p14:creationId xmlns:p14="http://schemas.microsoft.com/office/powerpoint/2010/main" val="2436343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WSU Peer Institutions</a:t>
            </a:r>
            <a:r>
              <a:rPr lang="en-US" dirty="0" smtClean="0"/>
              <a:t/>
            </a:r>
            <a:br>
              <a:rPr lang="en-US" dirty="0" smtClean="0"/>
            </a:br>
            <a:r>
              <a:rPr lang="en-US" sz="2000" dirty="0" smtClean="0"/>
              <a:t>cont.</a:t>
            </a:r>
            <a:endParaRPr lang="en-US" dirty="0"/>
          </a:p>
        </p:txBody>
      </p:sp>
      <p:sp>
        <p:nvSpPr>
          <p:cNvPr id="3" name="Content Placeholder 2"/>
          <p:cNvSpPr>
            <a:spLocks noGrp="1"/>
          </p:cNvSpPr>
          <p:nvPr>
            <p:ph idx="1"/>
          </p:nvPr>
        </p:nvSpPr>
        <p:spPr/>
        <p:txBody>
          <a:bodyPr/>
          <a:lstStyle/>
          <a:p>
            <a:r>
              <a:rPr lang="en-US" dirty="0" smtClean="0"/>
              <a:t>WSU Peer Institutions continued:</a:t>
            </a:r>
          </a:p>
          <a:p>
            <a:pPr lvl="1"/>
            <a:r>
              <a:rPr lang="en-US" dirty="0" smtClean="0"/>
              <a:t>University of Colorado Denver (Denver, CO)</a:t>
            </a:r>
          </a:p>
          <a:p>
            <a:pPr lvl="1"/>
            <a:r>
              <a:rPr lang="en-US" dirty="0" smtClean="0"/>
              <a:t>University of Nebraska at Omaha (Omaha, NE)</a:t>
            </a:r>
          </a:p>
          <a:p>
            <a:pPr lvl="1"/>
            <a:r>
              <a:rPr lang="en-US" dirty="0" smtClean="0"/>
              <a:t>University of Nevada, Reno (Reno, NV)</a:t>
            </a:r>
          </a:p>
          <a:p>
            <a:pPr lvl="1"/>
            <a:r>
              <a:rPr lang="en-US" dirty="0" smtClean="0"/>
              <a:t>University of South Alabama (Mobile, AL)</a:t>
            </a:r>
          </a:p>
          <a:p>
            <a:pPr lvl="1"/>
            <a:r>
              <a:rPr lang="en-US" dirty="0" smtClean="0"/>
              <a:t>Western Michigan University (Kalamazoo, MI)</a:t>
            </a:r>
            <a:endParaRPr lang="en-US" dirty="0"/>
          </a:p>
        </p:txBody>
      </p:sp>
    </p:spTree>
    <p:extLst>
      <p:ext uri="{BB962C8B-B14F-4D97-AF65-F5344CB8AC3E}">
        <p14:creationId xmlns:p14="http://schemas.microsoft.com/office/powerpoint/2010/main" val="3699392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WSU Results and Peer Comparisons</a:t>
            </a:r>
            <a:br>
              <a:rPr lang="en-US" dirty="0" smtClean="0"/>
            </a:br>
            <a:r>
              <a:rPr lang="en-US" sz="2000" dirty="0" smtClean="0"/>
              <a:t>cont.</a:t>
            </a:r>
            <a:endParaRPr lang="en-US" dirty="0"/>
          </a:p>
        </p:txBody>
      </p:sp>
      <p:sp>
        <p:nvSpPr>
          <p:cNvPr id="3" name="Content Placeholder 2"/>
          <p:cNvSpPr>
            <a:spLocks noGrp="1"/>
          </p:cNvSpPr>
          <p:nvPr>
            <p:ph idx="1"/>
          </p:nvPr>
        </p:nvSpPr>
        <p:spPr>
          <a:xfrm>
            <a:off x="457200" y="1295400"/>
            <a:ext cx="8229600" cy="5029200"/>
          </a:xfrm>
        </p:spPr>
        <p:txBody>
          <a:bodyPr>
            <a:normAutofit/>
          </a:bodyPr>
          <a:lstStyle/>
          <a:p>
            <a:r>
              <a:rPr lang="en-US" dirty="0" smtClean="0"/>
              <a:t>Mean Comparisons of First-Year Students for questions relating to Academic Challenge</a:t>
            </a:r>
          </a:p>
          <a:p>
            <a:endParaRPr 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5" y="2405063"/>
            <a:ext cx="7258050" cy="300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514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WSU Results and Peer Comparisons</a:t>
            </a:r>
            <a:br>
              <a:rPr lang="en-US" dirty="0" smtClean="0"/>
            </a:br>
            <a:r>
              <a:rPr lang="en-US" sz="2000" dirty="0" smtClean="0"/>
              <a:t>cont.</a:t>
            </a:r>
            <a:endParaRPr lang="en-US" dirty="0"/>
          </a:p>
        </p:txBody>
      </p:sp>
      <p:sp>
        <p:nvSpPr>
          <p:cNvPr id="3" name="Content Placeholder 2"/>
          <p:cNvSpPr>
            <a:spLocks noGrp="1"/>
          </p:cNvSpPr>
          <p:nvPr>
            <p:ph idx="1"/>
          </p:nvPr>
        </p:nvSpPr>
        <p:spPr/>
        <p:txBody>
          <a:bodyPr>
            <a:normAutofit/>
          </a:bodyPr>
          <a:lstStyle/>
          <a:p>
            <a:r>
              <a:rPr lang="en-US" dirty="0" smtClean="0"/>
              <a:t>Mean Comparisons of First-Year Students for questions relating to Learning With Peers</a:t>
            </a:r>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13" y="2743200"/>
            <a:ext cx="772477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1943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WSU Results and Peer Comparisons</a:t>
            </a:r>
            <a:br>
              <a:rPr lang="en-US" dirty="0" smtClean="0"/>
            </a:br>
            <a:r>
              <a:rPr lang="en-US" sz="2000" dirty="0" smtClean="0"/>
              <a:t>cont.</a:t>
            </a:r>
            <a:endParaRPr lang="en-US" dirty="0"/>
          </a:p>
        </p:txBody>
      </p:sp>
      <p:sp>
        <p:nvSpPr>
          <p:cNvPr id="3" name="Content Placeholder 2"/>
          <p:cNvSpPr>
            <a:spLocks noGrp="1"/>
          </p:cNvSpPr>
          <p:nvPr>
            <p:ph idx="1"/>
          </p:nvPr>
        </p:nvSpPr>
        <p:spPr/>
        <p:txBody>
          <a:bodyPr>
            <a:normAutofit/>
          </a:bodyPr>
          <a:lstStyle/>
          <a:p>
            <a:r>
              <a:rPr lang="en-US" dirty="0" smtClean="0"/>
              <a:t>Mean Comparisons of First-Year Students for questions relating to Experiences With Faculty</a:t>
            </a:r>
          </a:p>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509" y="2819400"/>
            <a:ext cx="78486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4762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WSU Results and Peer Comparisons</a:t>
            </a:r>
            <a:br>
              <a:rPr lang="en-US" dirty="0" smtClean="0"/>
            </a:br>
            <a:r>
              <a:rPr lang="en-US" sz="2000" dirty="0" smtClean="0"/>
              <a:t>cont.</a:t>
            </a:r>
            <a:endParaRPr lang="en-US" dirty="0"/>
          </a:p>
        </p:txBody>
      </p:sp>
      <p:sp>
        <p:nvSpPr>
          <p:cNvPr id="3" name="Content Placeholder 2"/>
          <p:cNvSpPr>
            <a:spLocks noGrp="1"/>
          </p:cNvSpPr>
          <p:nvPr>
            <p:ph idx="1"/>
          </p:nvPr>
        </p:nvSpPr>
        <p:spPr/>
        <p:txBody>
          <a:bodyPr>
            <a:normAutofit/>
          </a:bodyPr>
          <a:lstStyle/>
          <a:p>
            <a:r>
              <a:rPr lang="en-US" dirty="0" smtClean="0"/>
              <a:t>Mean Comparisons of First-Year Students for questions relating to Campus Environment</a:t>
            </a:r>
          </a:p>
          <a:p>
            <a:pPr marL="0" indent="0">
              <a:buNone/>
            </a:pP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3200400"/>
            <a:ext cx="78105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8021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WSU Results and Peer Comparisons</a:t>
            </a:r>
            <a:br>
              <a:rPr lang="en-US" dirty="0" smtClean="0"/>
            </a:br>
            <a:r>
              <a:rPr lang="en-US" sz="2000" dirty="0" smtClean="0"/>
              <a:t>cont.</a:t>
            </a:r>
            <a:endParaRPr lang="en-US" dirty="0"/>
          </a:p>
        </p:txBody>
      </p:sp>
      <p:sp>
        <p:nvSpPr>
          <p:cNvPr id="3" name="Content Placeholder 2"/>
          <p:cNvSpPr>
            <a:spLocks noGrp="1"/>
          </p:cNvSpPr>
          <p:nvPr>
            <p:ph idx="1"/>
          </p:nvPr>
        </p:nvSpPr>
        <p:spPr/>
        <p:txBody>
          <a:bodyPr>
            <a:normAutofit/>
          </a:bodyPr>
          <a:lstStyle/>
          <a:p>
            <a:r>
              <a:rPr lang="en-US" dirty="0" smtClean="0"/>
              <a:t>Mean Comparisons of Seniors for questions relating to Academic Challenge</a:t>
            </a:r>
          </a:p>
          <a:p>
            <a:pPr marL="0" indent="0">
              <a:buNone/>
            </a:pP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3" y="2819400"/>
            <a:ext cx="7839075"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0885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sz="4000" dirty="0" smtClean="0"/>
              <a:t>NSSE 2013WSU Participation</a:t>
            </a:r>
            <a:endParaRPr lang="en-US" sz="4000"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endParaRPr lang="en-US" dirty="0" smtClean="0"/>
          </a:p>
          <a:p>
            <a:r>
              <a:rPr lang="en-US" dirty="0" smtClean="0"/>
              <a:t>What is NSSE?</a:t>
            </a:r>
          </a:p>
          <a:p>
            <a:pPr lvl="1"/>
            <a:r>
              <a:rPr lang="en-US" dirty="0" smtClean="0"/>
              <a:t>Annual survey that collects data about student participation in activities and programs that promote learning &amp; personal development</a:t>
            </a:r>
          </a:p>
          <a:p>
            <a:pPr lvl="1"/>
            <a:r>
              <a:rPr lang="en-US" dirty="0" smtClean="0"/>
              <a:t>Results from NSSE can be used to identify aspects of the undergraduate experience that can be improved through changes in policies and practices</a:t>
            </a:r>
          </a:p>
          <a:p>
            <a:r>
              <a:rPr lang="en-US" dirty="0" smtClean="0"/>
              <a:t>NSSE is administered every other year (odd years) at WSU to </a:t>
            </a:r>
            <a:r>
              <a:rPr lang="en-US" sz="3000" dirty="0" smtClean="0"/>
              <a:t>first-year</a:t>
            </a:r>
            <a:r>
              <a:rPr lang="en-US" dirty="0" smtClean="0"/>
              <a:t> students and seniors, last administered in spring 2013</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3115" y="914400"/>
            <a:ext cx="33909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3643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WSU Results and Peer Comparisons</a:t>
            </a:r>
            <a:br>
              <a:rPr lang="en-US" dirty="0" smtClean="0"/>
            </a:br>
            <a:r>
              <a:rPr lang="en-US" sz="2000" dirty="0" smtClean="0"/>
              <a:t>cont.</a:t>
            </a:r>
            <a:endParaRPr lang="en-US" dirty="0"/>
          </a:p>
        </p:txBody>
      </p:sp>
      <p:sp>
        <p:nvSpPr>
          <p:cNvPr id="3" name="Content Placeholder 2"/>
          <p:cNvSpPr>
            <a:spLocks noGrp="1"/>
          </p:cNvSpPr>
          <p:nvPr>
            <p:ph idx="1"/>
          </p:nvPr>
        </p:nvSpPr>
        <p:spPr/>
        <p:txBody>
          <a:bodyPr>
            <a:normAutofit/>
          </a:bodyPr>
          <a:lstStyle/>
          <a:p>
            <a:r>
              <a:rPr lang="en-US" dirty="0" smtClean="0"/>
              <a:t>Mean Comparisons of Seniors for questions relating to Learning With Peers</a:t>
            </a:r>
          </a:p>
          <a:p>
            <a:pPr marL="0" indent="0">
              <a:buNone/>
            </a:pP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2895600"/>
            <a:ext cx="77343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090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WSU Results and Peer Comparisons</a:t>
            </a:r>
            <a:br>
              <a:rPr lang="en-US" dirty="0" smtClean="0"/>
            </a:br>
            <a:r>
              <a:rPr lang="en-US" sz="2000" dirty="0" smtClean="0"/>
              <a:t>cont.</a:t>
            </a:r>
            <a:endParaRPr lang="en-US" dirty="0"/>
          </a:p>
        </p:txBody>
      </p:sp>
      <p:sp>
        <p:nvSpPr>
          <p:cNvPr id="3" name="Content Placeholder 2"/>
          <p:cNvSpPr>
            <a:spLocks noGrp="1"/>
          </p:cNvSpPr>
          <p:nvPr>
            <p:ph idx="1"/>
          </p:nvPr>
        </p:nvSpPr>
        <p:spPr/>
        <p:txBody>
          <a:bodyPr>
            <a:normAutofit/>
          </a:bodyPr>
          <a:lstStyle/>
          <a:p>
            <a:r>
              <a:rPr lang="en-US" dirty="0" smtClean="0"/>
              <a:t>Mean Comparisons of Seniors for questions relating to Experiences With Faculty</a:t>
            </a:r>
          </a:p>
          <a:p>
            <a:pPr marL="0" indent="0">
              <a:buNone/>
            </a:pP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34" y="2895600"/>
            <a:ext cx="767715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8705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WSU Results and Peer Comparisons</a:t>
            </a:r>
            <a:br>
              <a:rPr lang="en-US" dirty="0" smtClean="0"/>
            </a:br>
            <a:r>
              <a:rPr lang="en-US" sz="2000" dirty="0" smtClean="0"/>
              <a:t>cont.</a:t>
            </a:r>
            <a:endParaRPr lang="en-US" dirty="0"/>
          </a:p>
        </p:txBody>
      </p:sp>
      <p:sp>
        <p:nvSpPr>
          <p:cNvPr id="3" name="Content Placeholder 2"/>
          <p:cNvSpPr>
            <a:spLocks noGrp="1"/>
          </p:cNvSpPr>
          <p:nvPr>
            <p:ph idx="1"/>
          </p:nvPr>
        </p:nvSpPr>
        <p:spPr/>
        <p:txBody>
          <a:bodyPr>
            <a:normAutofit/>
          </a:bodyPr>
          <a:lstStyle/>
          <a:p>
            <a:r>
              <a:rPr lang="en-US" dirty="0" smtClean="0"/>
              <a:t>Mean Comparisons of Seniors for questions relating to Campus Environment</a:t>
            </a:r>
          </a:p>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036" y="3048000"/>
            <a:ext cx="759142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3804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Impact Practices</a:t>
            </a:r>
            <a:endParaRPr lang="en-US" dirty="0"/>
          </a:p>
        </p:txBody>
      </p:sp>
      <p:sp>
        <p:nvSpPr>
          <p:cNvPr id="3" name="Content Placeholder 2"/>
          <p:cNvSpPr>
            <a:spLocks noGrp="1"/>
          </p:cNvSpPr>
          <p:nvPr>
            <p:ph idx="1"/>
          </p:nvPr>
        </p:nvSpPr>
        <p:spPr/>
        <p:txBody>
          <a:bodyPr/>
          <a:lstStyle/>
          <a:p>
            <a:r>
              <a:rPr lang="en-US" dirty="0" smtClean="0"/>
              <a:t>High Impact Practices are activities with positive associations with student learning and retention, demand time and effort, facilitate learning outside of the classroom, require meaningful interactions with faculty and students, encourage collaboration with diverse others, and provide frequent and substantive feedback</a:t>
            </a:r>
            <a:endParaRPr lang="en-US" dirty="0"/>
          </a:p>
        </p:txBody>
      </p:sp>
    </p:spTree>
    <p:extLst>
      <p:ext uri="{BB962C8B-B14F-4D97-AF65-F5344CB8AC3E}">
        <p14:creationId xmlns:p14="http://schemas.microsoft.com/office/powerpoint/2010/main" val="3183447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High Impact Practices</a:t>
            </a:r>
            <a:br>
              <a:rPr lang="en-US" dirty="0" smtClean="0"/>
            </a:br>
            <a:r>
              <a:rPr lang="en-US" sz="2000" dirty="0" smtClean="0"/>
              <a:t>cont.</a:t>
            </a:r>
            <a:endParaRPr lang="en-US" dirty="0"/>
          </a:p>
        </p:txBody>
      </p:sp>
      <p:sp>
        <p:nvSpPr>
          <p:cNvPr id="3" name="Content Placeholder 2"/>
          <p:cNvSpPr>
            <a:spLocks noGrp="1"/>
          </p:cNvSpPr>
          <p:nvPr>
            <p:ph idx="1"/>
          </p:nvPr>
        </p:nvSpPr>
        <p:spPr/>
        <p:txBody>
          <a:bodyPr/>
          <a:lstStyle/>
          <a:p>
            <a:r>
              <a:rPr lang="en-US" dirty="0" smtClean="0"/>
              <a:t>NSSE founder George </a:t>
            </a:r>
            <a:r>
              <a:rPr lang="en-US" dirty="0" err="1" smtClean="0"/>
              <a:t>Kuh</a:t>
            </a:r>
            <a:r>
              <a:rPr lang="en-US" dirty="0" smtClean="0"/>
              <a:t> suggests all undergraduate students experience at least 2 High Impact Practices during their education</a:t>
            </a:r>
          </a:p>
          <a:p>
            <a:r>
              <a:rPr lang="en-US" dirty="0" smtClean="0"/>
              <a:t>Students were asked 6 questions regarding High Impact Practices (first-year students only asked questions 1-3)</a:t>
            </a:r>
          </a:p>
          <a:p>
            <a:r>
              <a:rPr lang="en-US" dirty="0" smtClean="0"/>
              <a:t>Seniors’ responses include their entire time at WSU, not just the current academic year</a:t>
            </a:r>
            <a:endParaRPr lang="en-US" dirty="0"/>
          </a:p>
        </p:txBody>
      </p:sp>
    </p:spTree>
    <p:extLst>
      <p:ext uri="{BB962C8B-B14F-4D97-AF65-F5344CB8AC3E}">
        <p14:creationId xmlns:p14="http://schemas.microsoft.com/office/powerpoint/2010/main" val="2511070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Impact Practices</a:t>
            </a:r>
            <a:br>
              <a:rPr lang="en-US" dirty="0" smtClean="0"/>
            </a:br>
            <a:r>
              <a:rPr lang="en-US" sz="2000" dirty="0" smtClean="0"/>
              <a:t>cont.</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37861"/>
            <a:ext cx="60198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7288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Impact Practices</a:t>
            </a:r>
            <a:endParaRPr lang="en-US" dirty="0"/>
          </a:p>
        </p:txBody>
      </p:sp>
      <p:sp>
        <p:nvSpPr>
          <p:cNvPr id="3" name="Content Placeholder 2"/>
          <p:cNvSpPr>
            <a:spLocks noGrp="1"/>
          </p:cNvSpPr>
          <p:nvPr>
            <p:ph idx="1"/>
          </p:nvPr>
        </p:nvSpPr>
        <p:spPr/>
        <p:txBody>
          <a:bodyPr/>
          <a:lstStyle/>
          <a:p>
            <a:r>
              <a:rPr lang="en-US" dirty="0" smtClean="0"/>
              <a:t>High Impact Practices at WSU</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63" y="2386013"/>
            <a:ext cx="6772275"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5982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Impact Practices at WSU</a:t>
            </a:r>
            <a:br>
              <a:rPr lang="en-US" dirty="0" smtClean="0"/>
            </a:br>
            <a:r>
              <a:rPr lang="en-US" sz="3600" dirty="0" smtClean="0"/>
              <a:t>First-Year Students</a:t>
            </a:r>
            <a:endParaRPr lang="en-US" dirty="0"/>
          </a:p>
        </p:txBody>
      </p:sp>
      <p:sp>
        <p:nvSpPr>
          <p:cNvPr id="3" name="Content Placeholder 2"/>
          <p:cNvSpPr>
            <a:spLocks noGrp="1"/>
          </p:cNvSpPr>
          <p:nvPr>
            <p:ph idx="1"/>
          </p:nvPr>
        </p:nvSpPr>
        <p:spPr/>
        <p:txBody>
          <a:bodyPr>
            <a:normAutofit/>
          </a:bodyPr>
          <a:lstStyle/>
          <a:p>
            <a:pPr marL="457200" lvl="1" indent="0">
              <a:buNone/>
            </a:pPr>
            <a:endParaRPr lang="en-US" dirty="0" smtClean="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762952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7092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Impact Practices at WSU</a:t>
            </a:r>
            <a:br>
              <a:rPr lang="en-US" dirty="0" smtClean="0"/>
            </a:br>
            <a:r>
              <a:rPr lang="en-US" sz="3600" dirty="0" smtClean="0"/>
              <a:t>First-Year Students</a:t>
            </a:r>
            <a:endParaRPr lang="en-US" dirty="0"/>
          </a:p>
        </p:txBody>
      </p:sp>
      <p:sp>
        <p:nvSpPr>
          <p:cNvPr id="3" name="Content Placeholder 2"/>
          <p:cNvSpPr>
            <a:spLocks noGrp="1"/>
          </p:cNvSpPr>
          <p:nvPr>
            <p:ph idx="1"/>
          </p:nvPr>
        </p:nvSpPr>
        <p:spPr>
          <a:xfrm>
            <a:off x="457200" y="1676400"/>
            <a:ext cx="8229600" cy="4525963"/>
          </a:xfrm>
        </p:spPr>
        <p:txBody>
          <a:bodyPr>
            <a:normAutofit/>
          </a:bodyPr>
          <a:lstStyle/>
          <a:p>
            <a:pPr marL="0" indent="0">
              <a:buNone/>
            </a:pPr>
            <a:endParaRPr lang="en-US" dirty="0" smtClean="0"/>
          </a:p>
          <a:p>
            <a:pPr marL="0" indent="0">
              <a:buNone/>
            </a:pP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948" y="1447801"/>
            <a:ext cx="76581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330" y="3810000"/>
            <a:ext cx="768667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7316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High Impact Practices at </a:t>
            </a:r>
            <a:r>
              <a:rPr lang="en-US" dirty="0" smtClean="0"/>
              <a:t>WSU</a:t>
            </a:r>
            <a:br>
              <a:rPr lang="en-US" dirty="0" smtClean="0"/>
            </a:br>
            <a:r>
              <a:rPr lang="en-US" dirty="0" smtClean="0"/>
              <a:t>Seniors</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7600950" cy="228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33400" y="3886200"/>
            <a:ext cx="7572375"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3052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NSSE 2013WSU Participation</a:t>
            </a:r>
          </a:p>
        </p:txBody>
      </p:sp>
      <p:sp>
        <p:nvSpPr>
          <p:cNvPr id="3" name="Content Placeholder 2"/>
          <p:cNvSpPr>
            <a:spLocks noGrp="1"/>
          </p:cNvSpPr>
          <p:nvPr>
            <p:ph idx="1"/>
          </p:nvPr>
        </p:nvSpPr>
        <p:spPr/>
        <p:txBody>
          <a:bodyPr/>
          <a:lstStyle/>
          <a:p>
            <a:r>
              <a:rPr lang="en-US" dirty="0"/>
              <a:t>For 2013, 1,254 and 3,305 email invitations to take NSSE were sent to first-year students and seniors, respectively</a:t>
            </a:r>
          </a:p>
          <a:p>
            <a:r>
              <a:rPr lang="en-US" dirty="0"/>
              <a:t>Survey responses for first-year students totaled 262 (21%), and 842 for seniors (25%)</a:t>
            </a:r>
          </a:p>
          <a:p>
            <a:endParaRPr lang="en-US" dirty="0"/>
          </a:p>
        </p:txBody>
      </p:sp>
    </p:spTree>
    <p:extLst>
      <p:ext uri="{BB962C8B-B14F-4D97-AF65-F5344CB8AC3E}">
        <p14:creationId xmlns:p14="http://schemas.microsoft.com/office/powerpoint/2010/main" val="379890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High Impact Practices at WSU</a:t>
            </a:r>
            <a:br>
              <a:rPr lang="en-US" dirty="0"/>
            </a:br>
            <a:r>
              <a:rPr lang="en-US" dirty="0"/>
              <a:t>Seniors</a:t>
            </a:r>
          </a:p>
        </p:txBody>
      </p:sp>
      <p:sp>
        <p:nvSpPr>
          <p:cNvPr id="3" name="Content Placeholder 2"/>
          <p:cNvSpPr>
            <a:spLocks noGrp="1"/>
          </p:cNvSpPr>
          <p:nvPr>
            <p:ph idx="1"/>
          </p:nvPr>
        </p:nvSpPr>
        <p:spPr/>
        <p:txBody>
          <a:bodyPr/>
          <a:lstStyle/>
          <a:p>
            <a:pPr marL="0" indent="0">
              <a:buNone/>
            </a:pPr>
            <a:endParaRPr 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7753350"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584" y="3914775"/>
            <a:ext cx="7648575"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0830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High Impact Practices at WSU</a:t>
            </a:r>
            <a:br>
              <a:rPr lang="en-US" dirty="0"/>
            </a:br>
            <a:r>
              <a:rPr lang="en-US" dirty="0"/>
              <a:t>Seniors</a:t>
            </a:r>
          </a:p>
        </p:txBody>
      </p:sp>
      <p:sp>
        <p:nvSpPr>
          <p:cNvPr id="3" name="Content Placeholder 2"/>
          <p:cNvSpPr>
            <a:spLocks noGrp="1"/>
          </p:cNvSpPr>
          <p:nvPr>
            <p:ph idx="1"/>
          </p:nvPr>
        </p:nvSpPr>
        <p:spPr/>
        <p:txBody>
          <a:bodyPr/>
          <a:lstStyle/>
          <a:p>
            <a:pPr marL="0" indent="0">
              <a:buNone/>
            </a:pP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774382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929270"/>
            <a:ext cx="77533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8441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Perceived</a:t>
            </a:r>
            <a:r>
              <a:rPr lang="en-US" sz="4000" dirty="0" smtClean="0"/>
              <a:t> Gains Among Seniors</a:t>
            </a:r>
            <a:endParaRPr lang="en-US" dirty="0"/>
          </a:p>
        </p:txBody>
      </p:sp>
      <p:sp>
        <p:nvSpPr>
          <p:cNvPr id="12" name="Content Placeholder 11"/>
          <p:cNvSpPr>
            <a:spLocks noGrp="1"/>
          </p:cNvSpPr>
          <p:nvPr>
            <p:ph idx="1"/>
          </p:nvPr>
        </p:nvSpPr>
        <p:spPr>
          <a:xfrm>
            <a:off x="457200" y="1371600"/>
            <a:ext cx="8229600" cy="5029200"/>
          </a:xfrm>
        </p:spPr>
        <p:txBody>
          <a:bodyPr/>
          <a:lstStyle/>
          <a:p>
            <a:pPr marL="0" indent="0">
              <a:buNone/>
            </a:pPr>
            <a:r>
              <a:rPr lang="en-US" dirty="0" smtClean="0"/>
              <a:t>Students reported how much their experience at WSU contributed to their knowledge, skills, and personal development in 10 areas:</a:t>
            </a:r>
          </a:p>
          <a:p>
            <a:pPr marL="0" indent="0">
              <a:buNone/>
            </a:pPr>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574605274"/>
              </p:ext>
            </p:extLst>
          </p:nvPr>
        </p:nvGraphicFramePr>
        <p:xfrm>
          <a:off x="457200" y="3200400"/>
          <a:ext cx="7772400" cy="30146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9789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Satisfaction with WSU</a:t>
            </a:r>
            <a:endParaRPr lang="en-US" dirty="0"/>
          </a:p>
        </p:txBody>
      </p:sp>
      <p:sp>
        <p:nvSpPr>
          <p:cNvPr id="3" name="Content Placeholder 2"/>
          <p:cNvSpPr>
            <a:spLocks noGrp="1"/>
          </p:cNvSpPr>
          <p:nvPr>
            <p:ph idx="1"/>
          </p:nvPr>
        </p:nvSpPr>
        <p:spPr>
          <a:xfrm>
            <a:off x="457200" y="1143000"/>
            <a:ext cx="8229600" cy="4983163"/>
          </a:xfrm>
        </p:spPr>
        <p:txBody>
          <a:bodyPr/>
          <a:lstStyle/>
          <a:p>
            <a:pPr marL="0" indent="0">
              <a:buNone/>
            </a:pPr>
            <a:r>
              <a:rPr lang="en-US" dirty="0" smtClean="0"/>
              <a:t>Students rated their overall experience at WSU and whether they would attend WSU again:</a:t>
            </a:r>
          </a:p>
          <a:p>
            <a:pPr marL="0" indent="0">
              <a:buNone/>
            </a:pP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86000"/>
            <a:ext cx="3505200"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5993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NSSE Caveats</a:t>
            </a:r>
            <a:endParaRPr lang="en-US" dirty="0"/>
          </a:p>
        </p:txBody>
      </p:sp>
      <p:sp>
        <p:nvSpPr>
          <p:cNvPr id="3" name="Content Placeholder 2"/>
          <p:cNvSpPr>
            <a:spLocks noGrp="1"/>
          </p:cNvSpPr>
          <p:nvPr>
            <p:ph idx="1"/>
          </p:nvPr>
        </p:nvSpPr>
        <p:spPr/>
        <p:txBody>
          <a:bodyPr>
            <a:normAutofit lnSpcReduction="10000"/>
          </a:bodyPr>
          <a:lstStyle/>
          <a:p>
            <a:r>
              <a:rPr lang="en-US" dirty="0" smtClean="0"/>
              <a:t>As with all surveys, NSSE also has some caveats:</a:t>
            </a:r>
          </a:p>
          <a:p>
            <a:pPr lvl="1"/>
            <a:r>
              <a:rPr lang="en-US" dirty="0" smtClean="0"/>
              <a:t>Survey is voluntary, which leads to lower response rates and may not be a representative sample of the student population</a:t>
            </a:r>
          </a:p>
          <a:p>
            <a:pPr lvl="1"/>
            <a:r>
              <a:rPr lang="en-US" dirty="0" smtClean="0"/>
              <a:t>Different methodologies used when selecting comparison groups (may not be selecting schools that would be appropriate for NSSE comparisons)</a:t>
            </a:r>
          </a:p>
          <a:p>
            <a:pPr lvl="1"/>
            <a:r>
              <a:rPr lang="en-US" dirty="0" smtClean="0"/>
              <a:t>Lack of awareness or interest in student engagement</a:t>
            </a:r>
            <a:endParaRPr lang="en-US" dirty="0"/>
          </a:p>
        </p:txBody>
      </p:sp>
    </p:spTree>
    <p:extLst>
      <p:ext uri="{BB962C8B-B14F-4D97-AF65-F5344CB8AC3E}">
        <p14:creationId xmlns:p14="http://schemas.microsoft.com/office/powerpoint/2010/main" val="1878063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NSSE Data</a:t>
            </a:r>
            <a:endParaRPr lang="en-US" dirty="0"/>
          </a:p>
        </p:txBody>
      </p:sp>
      <p:sp>
        <p:nvSpPr>
          <p:cNvPr id="3" name="Content Placeholder 2"/>
          <p:cNvSpPr>
            <a:spLocks noGrp="1"/>
          </p:cNvSpPr>
          <p:nvPr>
            <p:ph idx="1"/>
          </p:nvPr>
        </p:nvSpPr>
        <p:spPr/>
        <p:txBody>
          <a:bodyPr/>
          <a:lstStyle/>
          <a:p>
            <a:r>
              <a:rPr lang="en-US" dirty="0" smtClean="0"/>
              <a:t>NSSE data can be used in a variety of ways:</a:t>
            </a:r>
          </a:p>
          <a:p>
            <a:pPr lvl="1"/>
            <a:r>
              <a:rPr lang="en-US" dirty="0" smtClean="0"/>
              <a:t>Self-studies for accreditations</a:t>
            </a:r>
          </a:p>
          <a:p>
            <a:pPr lvl="1"/>
            <a:r>
              <a:rPr lang="en-US" dirty="0" smtClean="0"/>
              <a:t>Assessment &amp; Improvement</a:t>
            </a:r>
          </a:p>
          <a:p>
            <a:pPr lvl="1"/>
            <a:r>
              <a:rPr lang="en-US" dirty="0" smtClean="0"/>
              <a:t>Faculty &amp; Staff development</a:t>
            </a:r>
          </a:p>
          <a:p>
            <a:pPr lvl="1"/>
            <a:r>
              <a:rPr lang="en-US" dirty="0" smtClean="0"/>
              <a:t>Institutional Advancement</a:t>
            </a:r>
          </a:p>
          <a:p>
            <a:pPr lvl="1"/>
            <a:r>
              <a:rPr lang="en-US" dirty="0" smtClean="0"/>
              <a:t>State System Performance Reviews</a:t>
            </a:r>
            <a:endParaRPr lang="en-US" dirty="0"/>
          </a:p>
        </p:txBody>
      </p:sp>
    </p:spTree>
    <p:extLst>
      <p:ext uri="{BB962C8B-B14F-4D97-AF65-F5344CB8AC3E}">
        <p14:creationId xmlns:p14="http://schemas.microsoft.com/office/powerpoint/2010/main" val="1143218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NSSE Data at WSU</a:t>
            </a:r>
            <a:endParaRPr lang="en-US" dirty="0"/>
          </a:p>
        </p:txBody>
      </p:sp>
      <p:sp>
        <p:nvSpPr>
          <p:cNvPr id="3" name="Content Placeholder 2"/>
          <p:cNvSpPr>
            <a:spLocks noGrp="1"/>
          </p:cNvSpPr>
          <p:nvPr>
            <p:ph idx="1"/>
          </p:nvPr>
        </p:nvSpPr>
        <p:spPr/>
        <p:txBody>
          <a:bodyPr/>
          <a:lstStyle/>
          <a:p>
            <a:r>
              <a:rPr lang="en-US" dirty="0" smtClean="0"/>
              <a:t>NSSE is used at WSU in several ways:</a:t>
            </a:r>
          </a:p>
          <a:p>
            <a:pPr lvl="1"/>
            <a:r>
              <a:rPr lang="en-US" dirty="0" smtClean="0"/>
              <a:t>Results for specific questions posted on the Voluntary System of Accountability College Portrait (on WSU home page), all institutions participating in the College Portrait that use NSSE also report this data</a:t>
            </a:r>
          </a:p>
          <a:p>
            <a:pPr lvl="1"/>
            <a:r>
              <a:rPr lang="en-US" dirty="0" smtClean="0"/>
              <a:t>Performance Indicators for Kansas Board of Regents Foresight 2020</a:t>
            </a:r>
            <a:endParaRPr lang="en-US" dirty="0"/>
          </a:p>
        </p:txBody>
      </p:sp>
    </p:spTree>
    <p:extLst>
      <p:ext uri="{BB962C8B-B14F-4D97-AF65-F5344CB8AC3E}">
        <p14:creationId xmlns:p14="http://schemas.microsoft.com/office/powerpoint/2010/main" val="260052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NSSE Data at WSU</a:t>
            </a:r>
            <a:br>
              <a:rPr lang="en-US" dirty="0" smtClean="0"/>
            </a:br>
            <a:r>
              <a:rPr lang="en-US" dirty="0" smtClean="0"/>
              <a:t>cont.</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600200"/>
            <a:ext cx="8458201" cy="4495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7163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NSSE Data at WSU</a:t>
            </a:r>
            <a:br>
              <a:rPr lang="en-US" dirty="0" smtClean="0"/>
            </a:br>
            <a:r>
              <a:rPr lang="en-US" dirty="0" smtClean="0"/>
              <a:t>cont.</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1800" y="1600200"/>
            <a:ext cx="2895600" cy="762000"/>
          </a:xfrm>
          <a:effectLst>
            <a:outerShdw blurRad="406400" dist="50800" dir="5400000" algn="ctr" rotWithShape="0">
              <a:srgbClr val="000000">
                <a:alpha val="43137"/>
              </a:srgbClr>
            </a:outerShdw>
          </a:effectLst>
        </p:spPr>
      </p:pic>
      <p:sp>
        <p:nvSpPr>
          <p:cNvPr id="13" name="Rectangle 12"/>
          <p:cNvSpPr/>
          <p:nvPr/>
        </p:nvSpPr>
        <p:spPr>
          <a:xfrm>
            <a:off x="1905000" y="2590800"/>
            <a:ext cx="5410200" cy="2862322"/>
          </a:xfrm>
          <a:prstGeom prst="rect">
            <a:avLst/>
          </a:prstGeom>
        </p:spPr>
        <p:txBody>
          <a:bodyPr wrap="square">
            <a:spAutoFit/>
          </a:bodyPr>
          <a:lstStyle/>
          <a:p>
            <a:r>
              <a:rPr lang="en-US" b="1" dirty="0"/>
              <a:t>Student Interaction with Campus Faculty and Staff</a:t>
            </a:r>
          </a:p>
          <a:p>
            <a:pPr>
              <a:buFont typeface="Arial"/>
              <a:buChar char="•"/>
            </a:pPr>
            <a:r>
              <a:rPr lang="en-US" dirty="0"/>
              <a:t>52.0% of seniors believed that the campus staff were helpful, considerate, or flexible</a:t>
            </a:r>
          </a:p>
          <a:p>
            <a:pPr>
              <a:buFont typeface="Arial"/>
              <a:buChar char="•"/>
            </a:pPr>
            <a:r>
              <a:rPr lang="en-US" dirty="0"/>
              <a:t>75.0% of seniors believed that faculty are available, helpful, or sympathetic</a:t>
            </a:r>
          </a:p>
          <a:p>
            <a:pPr>
              <a:buFont typeface="Arial"/>
              <a:buChar char="•"/>
            </a:pPr>
            <a:r>
              <a:rPr lang="en-US" dirty="0"/>
              <a:t>93.0% of seniors reported that faculty members provided prompt feedback on their academic performance</a:t>
            </a:r>
          </a:p>
          <a:p>
            <a:pPr>
              <a:buFont typeface="Arial"/>
              <a:buChar char="•"/>
            </a:pPr>
            <a:r>
              <a:rPr lang="en-US" dirty="0"/>
              <a:t>61.0% of seniors discussed readings or ideas with faculty members outside of class</a:t>
            </a:r>
          </a:p>
        </p:txBody>
      </p:sp>
    </p:spTree>
    <p:extLst>
      <p:ext uri="{BB962C8B-B14F-4D97-AF65-F5344CB8AC3E}">
        <p14:creationId xmlns:p14="http://schemas.microsoft.com/office/powerpoint/2010/main" val="14066578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Any questions?  You may also email questions that may arise later to </a:t>
            </a:r>
            <a:r>
              <a:rPr lang="en-US" dirty="0" smtClean="0">
                <a:hlinkClick r:id="rId2"/>
              </a:rPr>
              <a:t>tiffany.franks@wichita.edu</a:t>
            </a:r>
            <a:r>
              <a:rPr lang="en-US" dirty="0" smtClean="0"/>
              <a:t> </a:t>
            </a:r>
          </a:p>
          <a:p>
            <a:endParaRPr lang="en-US" dirty="0"/>
          </a:p>
          <a:p>
            <a:endParaRPr lang="en-US" dirty="0"/>
          </a:p>
        </p:txBody>
      </p:sp>
    </p:spTree>
    <p:extLst>
      <p:ext uri="{BB962C8B-B14F-4D97-AF65-F5344CB8AC3E}">
        <p14:creationId xmlns:p14="http://schemas.microsoft.com/office/powerpoint/2010/main" val="980008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NSSE 2013 Participation</a:t>
            </a:r>
            <a:endParaRPr lang="en-US" dirty="0"/>
          </a:p>
        </p:txBody>
      </p:sp>
      <p:sp>
        <p:nvSpPr>
          <p:cNvPr id="3" name="Content Placeholder 2"/>
          <p:cNvSpPr>
            <a:spLocks noGrp="1"/>
          </p:cNvSpPr>
          <p:nvPr>
            <p:ph idx="1"/>
          </p:nvPr>
        </p:nvSpPr>
        <p:spPr>
          <a:xfrm>
            <a:off x="457200" y="1295400"/>
            <a:ext cx="8229600" cy="4724400"/>
          </a:xfrm>
        </p:spPr>
        <p:txBody>
          <a:bodyPr>
            <a:normAutofit/>
          </a:bodyPr>
          <a:lstStyle/>
          <a:p>
            <a:r>
              <a:rPr lang="en-US" dirty="0" smtClean="0"/>
              <a:t>568 postsecondary institutions participated in NSSE 2013, with 335,702 students, 41% first-year students and 59% seniors</a:t>
            </a:r>
          </a:p>
          <a:p>
            <a:r>
              <a:rPr lang="en-US" dirty="0" smtClean="0"/>
              <a:t>Overall response rate was 30%, 27% for first-year students and 33% for seniors</a:t>
            </a:r>
          </a:p>
          <a:p>
            <a:endParaRPr lang="en-US" dirty="0"/>
          </a:p>
        </p:txBody>
      </p:sp>
    </p:spTree>
    <p:extLst>
      <p:ext uri="{BB962C8B-B14F-4D97-AF65-F5344CB8AC3E}">
        <p14:creationId xmlns:p14="http://schemas.microsoft.com/office/powerpoint/2010/main" val="1253612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fontScale="90000"/>
          </a:bodyPr>
          <a:lstStyle/>
          <a:p>
            <a:r>
              <a:rPr lang="en-US" dirty="0" smtClean="0"/>
              <a:t>NSSE 2013 WSU Participation</a:t>
            </a:r>
            <a:br>
              <a:rPr lang="en-US" dirty="0" smtClean="0"/>
            </a:br>
            <a:r>
              <a:rPr lang="en-US" sz="3100" dirty="0" smtClean="0"/>
              <a:t>cont.</a:t>
            </a:r>
            <a:endParaRPr lang="en-US" sz="3100" dirty="0"/>
          </a:p>
        </p:txBody>
      </p:sp>
      <p:sp>
        <p:nvSpPr>
          <p:cNvPr id="3" name="Content Placeholder 2"/>
          <p:cNvSpPr>
            <a:spLocks noGrp="1"/>
          </p:cNvSpPr>
          <p:nvPr>
            <p:ph idx="1"/>
          </p:nvPr>
        </p:nvSpPr>
        <p:spPr>
          <a:xfrm>
            <a:off x="457200" y="1295400"/>
            <a:ext cx="8229600" cy="5257800"/>
          </a:xfrm>
        </p:spPr>
        <p:txBody>
          <a:bodyPr>
            <a:normAutofit/>
          </a:bodyPr>
          <a:lstStyle/>
          <a:p>
            <a:r>
              <a:rPr lang="en-US" dirty="0" smtClean="0"/>
              <a:t>First-year respondents were 62% female and 92% were enrolled full-time</a:t>
            </a:r>
          </a:p>
          <a:p>
            <a:r>
              <a:rPr lang="en-US" dirty="0" smtClean="0"/>
              <a:t>Senior respondents were also 62% female, and 78% were enrolled full-time</a:t>
            </a:r>
          </a:p>
          <a:p>
            <a:endParaRPr lang="en-US" dirty="0" smtClean="0"/>
          </a:p>
        </p:txBody>
      </p:sp>
      <p:graphicFrame>
        <p:nvGraphicFramePr>
          <p:cNvPr id="4" name="Chart 3"/>
          <p:cNvGraphicFramePr>
            <a:graphicFrameLocks/>
          </p:cNvGraphicFramePr>
          <p:nvPr>
            <p:extLst>
              <p:ext uri="{D42A27DB-BD31-4B8C-83A1-F6EECF244321}">
                <p14:modId xmlns:p14="http://schemas.microsoft.com/office/powerpoint/2010/main" val="2091053912"/>
              </p:ext>
            </p:extLst>
          </p:nvPr>
        </p:nvGraphicFramePr>
        <p:xfrm>
          <a:off x="2133600" y="3657600"/>
          <a:ext cx="4572000" cy="29384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808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NSSE 2013 WSU Participation</a:t>
            </a:r>
            <a:br>
              <a:rPr lang="en-US" dirty="0" smtClean="0"/>
            </a:br>
            <a:r>
              <a:rPr lang="en-US" sz="2800" dirty="0" smtClean="0"/>
              <a:t>cont.</a:t>
            </a:r>
            <a:endParaRPr lang="en-US" dirty="0"/>
          </a:p>
        </p:txBody>
      </p:sp>
      <p:sp>
        <p:nvSpPr>
          <p:cNvPr id="3" name="Content Placeholder 2"/>
          <p:cNvSpPr>
            <a:spLocks noGrp="1"/>
          </p:cNvSpPr>
          <p:nvPr>
            <p:ph idx="1"/>
          </p:nvPr>
        </p:nvSpPr>
        <p:spPr>
          <a:xfrm>
            <a:off x="381000" y="1600200"/>
            <a:ext cx="8610600" cy="4953000"/>
          </a:xfrm>
        </p:spPr>
        <p:txBody>
          <a:bodyPr>
            <a:normAutofit/>
          </a:bodyPr>
          <a:lstStyle/>
          <a:p>
            <a:pPr marL="0" indent="0">
              <a:buNone/>
            </a:pPr>
            <a:r>
              <a:rPr lang="en-US" dirty="0" smtClean="0"/>
              <a:t>Freshmen </a:t>
            </a:r>
            <a:r>
              <a:rPr lang="en-US" dirty="0" smtClean="0"/>
              <a:t>Race/Ethnicity</a:t>
            </a:r>
            <a:endParaRPr lang="en-US" dirty="0" smtClean="0"/>
          </a:p>
        </p:txBody>
      </p:sp>
      <p:graphicFrame>
        <p:nvGraphicFramePr>
          <p:cNvPr id="6" name="Chart 5"/>
          <p:cNvGraphicFramePr>
            <a:graphicFrameLocks/>
          </p:cNvGraphicFramePr>
          <p:nvPr>
            <p:extLst>
              <p:ext uri="{D42A27DB-BD31-4B8C-83A1-F6EECF244321}">
                <p14:modId xmlns:p14="http://schemas.microsoft.com/office/powerpoint/2010/main" val="425026962"/>
              </p:ext>
            </p:extLst>
          </p:nvPr>
        </p:nvGraphicFramePr>
        <p:xfrm>
          <a:off x="76200" y="2438400"/>
          <a:ext cx="4572000" cy="3886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2566821948"/>
              </p:ext>
            </p:extLst>
          </p:nvPr>
        </p:nvGraphicFramePr>
        <p:xfrm>
          <a:off x="4572000" y="2438400"/>
          <a:ext cx="4543530" cy="37385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24338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NSSE 2013 WSU Participation</a:t>
            </a:r>
            <a:br>
              <a:rPr lang="en-US" dirty="0" smtClean="0"/>
            </a:br>
            <a:r>
              <a:rPr lang="en-US" sz="2800" dirty="0" smtClean="0"/>
              <a:t>cont.</a:t>
            </a:r>
            <a:endParaRPr lang="en-US" dirty="0"/>
          </a:p>
        </p:txBody>
      </p:sp>
      <p:sp>
        <p:nvSpPr>
          <p:cNvPr id="3" name="Content Placeholder 2"/>
          <p:cNvSpPr>
            <a:spLocks noGrp="1"/>
          </p:cNvSpPr>
          <p:nvPr>
            <p:ph idx="1"/>
          </p:nvPr>
        </p:nvSpPr>
        <p:spPr/>
        <p:txBody>
          <a:bodyPr>
            <a:normAutofit/>
          </a:bodyPr>
          <a:lstStyle/>
          <a:p>
            <a:r>
              <a:rPr lang="en-US" dirty="0" smtClean="0"/>
              <a:t>Seniors Race/Ethnicity</a:t>
            </a:r>
          </a:p>
          <a:p>
            <a:pPr marL="0" indent="0">
              <a:buNone/>
            </a:pP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228573844"/>
              </p:ext>
            </p:extLst>
          </p:nvPr>
        </p:nvGraphicFramePr>
        <p:xfrm>
          <a:off x="76200" y="2514600"/>
          <a:ext cx="4495800" cy="41576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4275653164"/>
              </p:ext>
            </p:extLst>
          </p:nvPr>
        </p:nvGraphicFramePr>
        <p:xfrm>
          <a:off x="4572000" y="2514600"/>
          <a:ext cx="45720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572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a:t>NSSE 2013 Participation</a:t>
            </a:r>
          </a:p>
        </p:txBody>
      </p:sp>
      <p:sp>
        <p:nvSpPr>
          <p:cNvPr id="3" name="Content Placeholder 2"/>
          <p:cNvSpPr>
            <a:spLocks noGrp="1"/>
          </p:cNvSpPr>
          <p:nvPr>
            <p:ph idx="1"/>
          </p:nvPr>
        </p:nvSpPr>
        <p:spPr>
          <a:xfrm>
            <a:off x="457200" y="990600"/>
            <a:ext cx="8229600" cy="5715000"/>
          </a:xfrm>
        </p:spPr>
        <p:txBody>
          <a:bodyPr>
            <a:normAutofit lnSpcReduction="10000"/>
          </a:bodyPr>
          <a:lstStyle/>
          <a:p>
            <a:r>
              <a:rPr lang="en-US" dirty="0"/>
              <a:t>Other demographics of all NSSE participants:</a:t>
            </a:r>
          </a:p>
          <a:p>
            <a:pPr lvl="1"/>
            <a:r>
              <a:rPr lang="en-US" dirty="0"/>
              <a:t>29% were 24 years or older</a:t>
            </a:r>
          </a:p>
          <a:p>
            <a:pPr lvl="1"/>
            <a:r>
              <a:rPr lang="en-US" dirty="0"/>
              <a:t>35% lived on campus</a:t>
            </a:r>
          </a:p>
          <a:p>
            <a:pPr lvl="1"/>
            <a:r>
              <a:rPr lang="en-US" dirty="0"/>
              <a:t>46% were first generation college students</a:t>
            </a:r>
          </a:p>
          <a:p>
            <a:pPr lvl="1"/>
            <a:r>
              <a:rPr lang="en-US" dirty="0"/>
              <a:t>34% began college at another institution other than where they took NSSE </a:t>
            </a:r>
          </a:p>
          <a:p>
            <a:r>
              <a:rPr lang="en-US" dirty="0" smtClean="0"/>
              <a:t>WSU Participants:</a:t>
            </a:r>
          </a:p>
          <a:p>
            <a:pPr lvl="1"/>
            <a:r>
              <a:rPr lang="en-US" dirty="0" smtClean="0"/>
              <a:t>38.2 </a:t>
            </a:r>
            <a:r>
              <a:rPr lang="en-US" dirty="0"/>
              <a:t>were 24 years or older</a:t>
            </a:r>
          </a:p>
          <a:p>
            <a:pPr lvl="1"/>
            <a:r>
              <a:rPr lang="en-US" dirty="0" smtClean="0"/>
              <a:t>6% </a:t>
            </a:r>
            <a:r>
              <a:rPr lang="en-US" dirty="0"/>
              <a:t>lived on </a:t>
            </a:r>
            <a:r>
              <a:rPr lang="en-US" dirty="0" smtClean="0"/>
              <a:t>campus</a:t>
            </a:r>
          </a:p>
          <a:p>
            <a:pPr lvl="1"/>
            <a:r>
              <a:rPr lang="en-US" dirty="0" smtClean="0"/>
              <a:t>43% were first generation college students</a:t>
            </a:r>
          </a:p>
          <a:p>
            <a:pPr lvl="1"/>
            <a:r>
              <a:rPr lang="en-US" dirty="0" smtClean="0"/>
              <a:t>46% </a:t>
            </a:r>
            <a:r>
              <a:rPr lang="en-US" dirty="0"/>
              <a:t>began college at another institution other than where they took NSSE </a:t>
            </a:r>
            <a:endParaRPr lang="en-US" dirty="0" smtClean="0"/>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924861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Changes to NSSE 2013</a:t>
            </a:r>
            <a:endParaRPr lang="en-US" dirty="0"/>
          </a:p>
        </p:txBody>
      </p:sp>
      <p:sp>
        <p:nvSpPr>
          <p:cNvPr id="3" name="Content Placeholder 2"/>
          <p:cNvSpPr>
            <a:spLocks noGrp="1"/>
          </p:cNvSpPr>
          <p:nvPr>
            <p:ph idx="1"/>
          </p:nvPr>
        </p:nvSpPr>
        <p:spPr>
          <a:xfrm>
            <a:off x="457200" y="1219200"/>
            <a:ext cx="8229600" cy="5181600"/>
          </a:xfrm>
        </p:spPr>
        <p:txBody>
          <a:bodyPr>
            <a:normAutofit/>
          </a:bodyPr>
          <a:lstStyle/>
          <a:p>
            <a:r>
              <a:rPr lang="en-US" dirty="0" smtClean="0"/>
              <a:t>NSSE updated and revised the survey for 2013; 23% are new items, 22% were left unchanged, and 50% were modified, either a major or minor modification</a:t>
            </a:r>
          </a:p>
          <a:p>
            <a:endParaRPr lang="en-US" dirty="0" smtClean="0"/>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602814148"/>
              </p:ext>
            </p:extLst>
          </p:nvPr>
        </p:nvGraphicFramePr>
        <p:xfrm>
          <a:off x="2362200" y="3505200"/>
          <a:ext cx="4572000" cy="31575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83566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SU_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1082</TotalTime>
  <Words>1572</Words>
  <Application>Microsoft Office PowerPoint</Application>
  <PresentationFormat>On-screen Show (4:3)</PresentationFormat>
  <Paragraphs>171</Paragraphs>
  <Slides>39</Slides>
  <Notes>19</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Office Theme</vt:lpstr>
      <vt:lpstr>WSU_logo</vt:lpstr>
      <vt:lpstr>National Survey of Student Engagement (NSSE) 2013</vt:lpstr>
      <vt:lpstr>NSSE 2013WSU Participation</vt:lpstr>
      <vt:lpstr>NSSE 2013WSU Participation</vt:lpstr>
      <vt:lpstr>NSSE 2013 Participation</vt:lpstr>
      <vt:lpstr>NSSE 2013 WSU Participation cont.</vt:lpstr>
      <vt:lpstr>NSSE 2013 WSU Participation cont.</vt:lpstr>
      <vt:lpstr>NSSE 2013 WSU Participation cont.</vt:lpstr>
      <vt:lpstr>NSSE 2013 Participation</vt:lpstr>
      <vt:lpstr>Changes to NSSE 2013</vt:lpstr>
      <vt:lpstr>Changes to NSSE 2013</vt:lpstr>
      <vt:lpstr>Changes to NSSE 2013 cont.</vt:lpstr>
      <vt:lpstr>NSSE Engagement Indicator Scoring </vt:lpstr>
      <vt:lpstr>WSU Peer Institutions</vt:lpstr>
      <vt:lpstr>WSU Peer Institutions cont.</vt:lpstr>
      <vt:lpstr>WSU Results and Peer Comparisons cont.</vt:lpstr>
      <vt:lpstr>WSU Results and Peer Comparisons cont.</vt:lpstr>
      <vt:lpstr>WSU Results and Peer Comparisons cont.</vt:lpstr>
      <vt:lpstr>WSU Results and Peer Comparisons cont.</vt:lpstr>
      <vt:lpstr>WSU Results and Peer Comparisons cont.</vt:lpstr>
      <vt:lpstr>WSU Results and Peer Comparisons cont.</vt:lpstr>
      <vt:lpstr>WSU Results and Peer Comparisons cont.</vt:lpstr>
      <vt:lpstr>WSU Results and Peer Comparisons cont.</vt:lpstr>
      <vt:lpstr>High Impact Practices</vt:lpstr>
      <vt:lpstr>High Impact Practices cont.</vt:lpstr>
      <vt:lpstr>High Impact Practices cont.</vt:lpstr>
      <vt:lpstr>High Impact Practices</vt:lpstr>
      <vt:lpstr>High Impact Practices at WSU First-Year Students</vt:lpstr>
      <vt:lpstr>High Impact Practices at WSU First-Year Students</vt:lpstr>
      <vt:lpstr>High Impact Practices at WSU Seniors</vt:lpstr>
      <vt:lpstr>High Impact Practices at WSU Seniors</vt:lpstr>
      <vt:lpstr>High Impact Practices at WSU Seniors</vt:lpstr>
      <vt:lpstr>Perceived Gains Among Seniors</vt:lpstr>
      <vt:lpstr>Satisfaction with WSU</vt:lpstr>
      <vt:lpstr>NSSE Caveats</vt:lpstr>
      <vt:lpstr>Using NSSE Data</vt:lpstr>
      <vt:lpstr>Using NSSE Data at WSU</vt:lpstr>
      <vt:lpstr>Using NSSE Data at WSU cont.</vt:lpstr>
      <vt:lpstr>Using NSSE Data at WSU cont.</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Survey of Student Engagement (NSSE) 2013</dc:title>
  <dc:creator>Franks, Tiffany</dc:creator>
  <cp:lastModifiedBy>Franks, Tiffany</cp:lastModifiedBy>
  <cp:revision>139</cp:revision>
  <dcterms:created xsi:type="dcterms:W3CDTF">2013-10-01T15:10:44Z</dcterms:created>
  <dcterms:modified xsi:type="dcterms:W3CDTF">2013-10-22T14:26:19Z</dcterms:modified>
</cp:coreProperties>
</file>